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6.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comments/comment8.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9.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0.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11.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12.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omments/comment13.xml" ContentType="application/vnd.openxmlformats-officedocument.presentationml.comment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comment14.xml" ContentType="application/vnd.openxmlformats-officedocument.presentationml.comment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comment15.xml" ContentType="application/vnd.openxmlformats-officedocument.presentationml.comments+xml"/>
  <Override PartName="/ppt/notesSlides/notesSlide66.xml" ContentType="application/vnd.openxmlformats-officedocument.presentationml.notesSlide+xml"/>
  <Override PartName="/ppt/comments/comment16.xml" ContentType="application/vnd.openxmlformats-officedocument.presentationml.comments+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igBzH0luJMblMglxpD7pM7Yyx3U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aret R. Pippin" initials="" lastIdx="16" clrIdx="0"/>
  <p:cmAuthor id="1" name="Christi Buffington" initials="" lastIdx="3" clrIdx="1"/>
  <p:cmAuthor id="2" name="Anonymous" initials="" lastIdx="4" clrIdx="2"/>
  <p:cmAuthor id="3" name="Marile Colon Robles"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F2CA61-063B-4B0E-96A3-D7160DEDA10B}">
  <a:tblStyle styleId="{DBF2CA61-063B-4B0E-96A3-D7160DEDA10B}"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6EF"/>
          </a:solidFill>
        </a:fill>
      </a:tcStyle>
    </a:wholeTbl>
    <a:band1H>
      <a:tcTxStyle b="off" i="off"/>
      <a:tcStyle>
        <a:tcBdr/>
        <a:fill>
          <a:solidFill>
            <a:srgbClr val="CAECDD"/>
          </a:solidFill>
        </a:fill>
      </a:tcStyle>
    </a:band1H>
    <a:band2H>
      <a:tcTxStyle b="off" i="off"/>
      <a:tcStyle>
        <a:tcBdr/>
      </a:tcStyle>
    </a:band2H>
    <a:band1V>
      <a:tcTxStyle b="off" i="off"/>
      <a:tcStyle>
        <a:tcBdr/>
        <a:fill>
          <a:solidFill>
            <a:srgbClr val="CAECDD"/>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8"/>
  </p:normalViewPr>
  <p:slideViewPr>
    <p:cSldViewPr snapToGrid="0">
      <p:cViewPr varScale="1">
        <p:scale>
          <a:sx n="120" d="100"/>
          <a:sy n="120"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customschemas.google.com/relationships/presentationmetadata" Target="meta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9-23T19:30:43.323" idx="1">
    <p:pos x="6000" y="0"/>
    <p:text>fixed text box</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tUHJXA"/>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4-09-24T19:20:32.999" idx="10">
    <p:pos x="6000" y="0"/>
    <p:text>the 'NOTE' is confusing. I did not change this because it is the same in the clouds training slide. but I read this as you cant do sky color if there are clouds, which is not correct.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RRAB2mw"/>
      </p:ext>
    </p:extLst>
  </p:cm>
  <p:cm authorId="3" dt="2024-09-26T14:59:51.281" idx="1">
    <p:pos x="4370" y="889"/>
    <p:text>New image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9UI1wU"/>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0" dt="2024-09-24T18:28:37.998" idx="12">
    <p:pos x="6000" y="100"/>
    <p:text>NOTE for future changes: the data input does not allow visibility inputs if more than 50% cloud cover. This is not correct. Visibility should be possible in all cases - this is looking horizontal at a 'distant target', not looking at the sky. The data input tree drops visibility when sky color drops out of the entry forms. It would be good to get this corrected - apparently we have been trying for years to get this fixed!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Q"/>
      </p:ext>
    </p:extLst>
  </p:cm>
  <p:cm authorId="0" dt="2024-09-24T18:53:24.954" idx="11">
    <p:pos x="6000" y="0"/>
    <p:text>I fixed link to cloud protocol</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u1RFc"/>
      </p:ext>
    </p:extLst>
  </p:cm>
  <p:cm authorId="3" dt="2024-09-26T15:00:06.598" idx="2">
    <p:pos x="4256" y="628"/>
    <p:text>new image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9UI1wY"/>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2" dt="2024-09-24T17:55:53.228" idx="3">
    <p:pos x="6000" y="100"/>
    <p:text>Note 1: added the word 'in'</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NFwtg"/>
      </p:ext>
    </p:extLst>
  </p:cm>
  <p:cm authorId="0" dt="2024-09-24T18:48:53.581" idx="13">
    <p:pos x="6000" y="0"/>
    <p:text>NOTE: there are some items that should be changed in the GLOBE observer data entry and new GLOBE data entry for aerosols.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8"/>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0" dt="2024-09-24T18:47:10.338" idx="14">
    <p:pos x="6000" y="0"/>
    <p:text>just a comment: the links do work. but the pdf and powerpoint versions are old - they open up with GLOBE 2018 shown at top.</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4"/>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2" dt="2024-09-24T18:00:58.171" idx="4">
    <p:pos x="6000" y="0"/>
    <p:text>in new slides we should update to a more recent fire!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NFwtk"/>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0" dt="2025-11-15T08:32:06.857" idx="15">
    <p:pos x="6000" y="0"/>
    <p:text>the links to the slides do not work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w"/>
      </p:ext>
    </p:extLst>
  </p:cm>
  <p:cm authorId="1" dt="2025-11-15T08:32:06.857" idx="3">
    <p:pos x="6000" y="0"/>
    <p:text>removed the links</p:text>
    <p:extLst>
      <p:ext uri="{C676402C-5697-4E1C-873F-D02D1690AC5C}">
        <p15:threadingInfo xmlns:p15="http://schemas.microsoft.com/office/powerpoint/2012/main" timeZoneBias="0">
          <p15:parentCm authorId="0" idx="15"/>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wJeHuiQ"/>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0" dt="2024-09-24T18:42:56.074" idx="16">
    <p:pos x="6000" y="0"/>
    <p:text>changed the 'help' email address
please check - not sure if its linked</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4-09-23T19:21:16.952" idx="4">
    <p:pos x="6000" y="200"/>
    <p:text>changed units from (ppm) to (ug/m3)</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tUHJW0"/>
      </p:ext>
    </p:extLst>
  </p:cm>
  <p:cm authorId="0" dt="2024-09-24T18:19:55.339" idx="2">
    <p:pos x="6000" y="0"/>
    <p:text>added PM2.5 or PM10</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NFwt8"/>
      </p:ext>
    </p:extLst>
  </p:cm>
  <p:cm authorId="0" dt="2024-09-24T18:20:15.016" idx="3">
    <p:pos x="6000" y="100"/>
    <p:text>changed wording of explanation for PM units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jT2lM"/>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4-09-24T19:02:14.359" idx="5">
    <p:pos x="6000" y="0"/>
    <p:text>link is not vert current....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u1RFw"/>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4-09-24T19:01:26.061" idx="6">
    <p:pos x="6000" y="0"/>
    <p:text>link is from a 2015 article....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u1RFs"/>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4-09-25T15:13:01.708" idx="7">
    <p:pos x="6000" y="0"/>
    <p:text>removed content on slide and added statement in email.</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WT7YsNg"/>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5-11-15T08:26:56.346" idx="8">
    <p:pos x="6000" y="0"/>
    <p:text>not sure about the link to the air temperature field guide.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u1RFo"/>
      </p:ext>
    </p:extLst>
  </p:cm>
  <p:cm authorId="1" dt="2025-11-15T08:26:56.346" idx="1">
    <p:pos x="6000" y="0"/>
    <p:text>fixed link</p:text>
    <p:extLst>
      <p:ext uri="{C676402C-5697-4E1C-873F-D02D1690AC5C}">
        <p15:threadingInfo xmlns:p15="http://schemas.microsoft.com/office/powerpoint/2012/main" timeZoneBias="0">
          <p15:parentCm authorId="0" idx="8"/>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wJbElvg"/>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4-09-24T17:40:15.073" idx="1">
    <p:pos x="6000" y="0"/>
    <p:text>pressure is not included in the data sheets (pressure is required for GLOBE sun photometer to convert voltage to AOT)</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NFwtY"/>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5-11-15T08:30:25.286" idx="9">
    <p:pos x="6000" y="0"/>
    <p:text>the link for GLOBE sun photometer does not work.</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tUHJWo"/>
      </p:ext>
    </p:extLst>
  </p:cm>
  <p:cm authorId="1" dt="2025-11-15T08:30:25.286" idx="2">
    <p:pos x="6000" y="0"/>
    <p:text>Updated the link to this video with Morewell Gasseller by JoVE (Journal of Visualized Experiments) https://www.youtube.com/watch?v=FkxgSJhcJ8U</p:text>
    <p:extLst>
      <p:ext uri="{C676402C-5697-4E1C-873F-D02D1690AC5C}">
        <p15:threadingInfo xmlns:p15="http://schemas.microsoft.com/office/powerpoint/2012/main" timeZoneBias="0">
          <p15:parentCm authorId="0" idx="9"/>
        </p15:threadingInfo>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wJbElvk"/>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4-09-24T17:47:39.370" idx="2">
    <p:pos x="6000" y="0"/>
    <p:text>removed barometric pressure from the 'must' list and added it to the 'may collect' list.  it is not required for calitoo measurements.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V6NFwtc"/>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5" name="Google Shape;7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151" name="Google Shape;15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1" i="0" u="none" strike="noStrike" cap="none">
              <a:solidFill>
                <a:srgbClr val="FF0000"/>
              </a:solidFill>
              <a:latin typeface="Calibri"/>
              <a:ea typeface="Calibri"/>
              <a:cs typeface="Calibri"/>
              <a:sym typeface="Calibri"/>
            </a:endParaRPr>
          </a:p>
        </p:txBody>
      </p:sp>
      <p:sp>
        <p:nvSpPr>
          <p:cNvPr id="160" name="Google Shape;160;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69" name="Google Shape;16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77" name="Google Shape;17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84" name="Google Shape;18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91" name="Google Shape;19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00" name="Google Shape;200;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9" name="Google Shape;20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18" name="Google Shape;21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6" name="Google Shape;22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1" name="Google Shape;8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34" name="Google Shape;234;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1" name="Google Shape;24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9" name="Google Shape;24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7" name="Google Shape;25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4" name="Google Shape;26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73" name="Google Shape;27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25</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1" name="Google Shape;28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88" name="Google Shape;28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296" name="Google Shape;29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28</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4" name="Google Shape;304;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
        <p:nvSpPr>
          <p:cNvPr id="89" name="Google Shape;8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11" name="Google Shape;311;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18" name="Google Shape;318;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25" name="Google Shape;32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34" name="Google Shape;33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1" name="Google Shape;34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9" name="Google Shape;34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57" name="Google Shape;3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70" name="Google Shape;370;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81" name="Google Shape;38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90" name="Google Shape;390;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6" name="Google Shape;9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03" name="Google Shape;40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10" name="Google Shape;41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27" name="Google Shape;427;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4" name="Google Shape;434;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44" name="Google Shape;44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54" name="Google Shape;454;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63" name="Google Shape;463;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71" name="Google Shape;471;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79" name="Google Shape;47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88" name="Google Shape;48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Need to pick just one video</a:t>
            </a:r>
            <a:endParaRPr/>
          </a:p>
        </p:txBody>
      </p:sp>
      <p:sp>
        <p:nvSpPr>
          <p:cNvPr id="105" name="Google Shape;10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97" name="Google Shape;49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05" name="Google Shape;50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17" name="Google Shape;517;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30" name="Google Shape;53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43" name="Google Shape;54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51" name="Google Shape;55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60" name="Google Shape;560;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69" name="Google Shape;56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79" name="Google Shape;579;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90" name="Google Shape;59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98" name="Google Shape;59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06" name="Google Shape;60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14" name="Google Shape;614;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22" name="Google Shape;62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30" name="Google Shape;630;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38" name="Google Shape;63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Keep something about understanding data???</a:t>
            </a:r>
            <a:endParaRPr/>
          </a:p>
        </p:txBody>
      </p:sp>
      <p:sp>
        <p:nvSpPr>
          <p:cNvPr id="646" name="Google Shape;64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66</a:t>
            </a:fld>
            <a:endParaRPr sz="12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53" name="Google Shape;653;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a:solidFill>
                  <a:srgbClr val="000000"/>
                </a:solidFill>
                <a:latin typeface="Times New Roman"/>
                <a:ea typeface="Times New Roman"/>
                <a:cs typeface="Times New Roman"/>
                <a:sym typeface="Times New Roman"/>
              </a:rPr>
              <a:t>7</a:t>
            </a:fld>
            <a:endParaRPr sz="1200">
              <a:solidFill>
                <a:srgbClr val="000000"/>
              </a:solidFill>
              <a:latin typeface="Times New Roman"/>
              <a:ea typeface="Times New Roman"/>
              <a:cs typeface="Times New Roman"/>
              <a:sym typeface="Times New Roman"/>
            </a:endParaRPr>
          </a:p>
        </p:txBody>
      </p:sp>
      <p:sp>
        <p:nvSpPr>
          <p:cNvPr id="122" name="Google Shape;12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Which of the following are aerosols?</a:t>
            </a:r>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Pollen, mold spores</a:t>
            </a:r>
            <a:endParaRPr/>
          </a:p>
          <a:p>
            <a:pPr marL="228600" marR="0" lvl="0" indent="-228600" algn="l" rtl="0">
              <a:lnSpc>
                <a:spcPct val="100000"/>
              </a:lnSpc>
              <a:spcBef>
                <a:spcPts val="0"/>
              </a:spcBef>
              <a:spcAft>
                <a:spcPts val="0"/>
              </a:spcAft>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Water vapor, carbon dioxide</a:t>
            </a:r>
            <a:endParaRPr/>
          </a:p>
          <a:p>
            <a:pPr marL="228600" marR="0" lvl="0" indent="-228600" algn="l" rtl="0">
              <a:lnSpc>
                <a:spcPct val="100000"/>
              </a:lnSpc>
              <a:spcBef>
                <a:spcPts val="0"/>
              </a:spcBef>
              <a:spcAft>
                <a:spcPts val="0"/>
              </a:spcAft>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Volcanic ash, dust</a:t>
            </a:r>
            <a:endParaRPr/>
          </a:p>
          <a:p>
            <a:pPr marL="228600" marR="0" lvl="0" indent="-228600" algn="l" rtl="0">
              <a:lnSpc>
                <a:spcPct val="100000"/>
              </a:lnSpc>
              <a:spcBef>
                <a:spcPts val="0"/>
              </a:spcBef>
              <a:spcAft>
                <a:spcPts val="0"/>
              </a:spcAft>
              <a:buClr>
                <a:schemeClr val="dk1"/>
              </a:buClr>
              <a:buSzPts val="1200"/>
              <a:buFont typeface="Calibri"/>
              <a:buAutoNum type="alphaUcPeriod"/>
            </a:pPr>
            <a:r>
              <a:rPr lang="en-US" sz="1200" b="0" i="0" u="none" strike="noStrike" cap="none">
                <a:solidFill>
                  <a:schemeClr val="dk1"/>
                </a:solidFill>
                <a:latin typeface="Calibri"/>
                <a:ea typeface="Calibri"/>
                <a:cs typeface="Calibri"/>
                <a:sym typeface="Calibri"/>
              </a:rPr>
              <a:t>A and C</a:t>
            </a:r>
            <a:endParaRPr/>
          </a:p>
          <a:p>
            <a:pPr marL="228600" marR="0" lvl="0" indent="-228600" algn="l" rtl="0">
              <a:lnSpc>
                <a:spcPct val="100000"/>
              </a:lnSpc>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en-US" sz="1200" b="0" i="0" u="none" strike="noStrike" cap="none">
                <a:solidFill>
                  <a:schemeClr val="dk1"/>
                </a:solidFill>
                <a:latin typeface="Calibri"/>
                <a:ea typeface="Calibri"/>
                <a:cs typeface="Calibri"/>
                <a:sym typeface="Calibri"/>
              </a:rPr>
              <a:t>Correct answer: D. Water vapor and carbon dioxide are gaseous combustion products, not solid or liquid phase aerosol components. While water vapor can condense or freeze into an aerosol, in its gaseous phase it is not considered an aerosol. </a:t>
            </a:r>
            <a:endParaRPr/>
          </a:p>
        </p:txBody>
      </p:sp>
      <p:sp>
        <p:nvSpPr>
          <p:cNvPr id="132" name="Google Shape;13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40" name="Google Shape;14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1524000" y="1295400"/>
            <a:ext cx="73152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7" name="Google Shape;17;p48"/>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57"/>
          <p:cNvSpPr txBox="1">
            <a:spLocks noGrp="1"/>
          </p:cNvSpPr>
          <p:nvPr>
            <p:ph type="title"/>
          </p:nvPr>
        </p:nvSpPr>
        <p:spPr>
          <a:xfrm>
            <a:off x="1716087" y="1142999"/>
            <a:ext cx="2474913" cy="993774"/>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Font typeface="Arial"/>
              <a:buNone/>
              <a:defRPr sz="2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57" name="Google Shape;57;p57"/>
          <p:cNvSpPr txBox="1">
            <a:spLocks noGrp="1"/>
          </p:cNvSpPr>
          <p:nvPr>
            <p:ph type="body" idx="1"/>
          </p:nvPr>
        </p:nvSpPr>
        <p:spPr>
          <a:xfrm>
            <a:off x="4343400" y="1143000"/>
            <a:ext cx="4419600" cy="49831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57"/>
          <p:cNvSpPr txBox="1">
            <a:spLocks noGrp="1"/>
          </p:cNvSpPr>
          <p:nvPr>
            <p:ph type="body" idx="2"/>
          </p:nvPr>
        </p:nvSpPr>
        <p:spPr>
          <a:xfrm>
            <a:off x="1716087" y="2136773"/>
            <a:ext cx="2474913" cy="4003767"/>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32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59" name="Google Shape;59;p57"/>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58"/>
          <p:cNvSpPr txBox="1">
            <a:spLocks noGrp="1"/>
          </p:cNvSpPr>
          <p:nvPr>
            <p:ph type="title"/>
          </p:nvPr>
        </p:nvSpPr>
        <p:spPr>
          <a:xfrm>
            <a:off x="1524000" y="1295400"/>
            <a:ext cx="73152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62" name="Google Shape;62;p58"/>
          <p:cNvSpPr txBox="1">
            <a:spLocks noGrp="1"/>
          </p:cNvSpPr>
          <p:nvPr>
            <p:ph type="body" idx="1"/>
          </p:nvPr>
        </p:nvSpPr>
        <p:spPr>
          <a:xfrm rot="5400000">
            <a:off x="3009900" y="762000"/>
            <a:ext cx="4343400" cy="69342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Google Shape;63;p58"/>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
        <p:cNvGrpSpPr/>
        <p:nvPr/>
      </p:nvGrpSpPr>
      <p:grpSpPr>
        <a:xfrm>
          <a:off x="0" y="0"/>
          <a:ext cx="0" cy="0"/>
          <a:chOff x="0" y="0"/>
          <a:chExt cx="0" cy="0"/>
        </a:xfrm>
      </p:grpSpPr>
      <p:sp>
        <p:nvSpPr>
          <p:cNvPr id="65" name="Google Shape;65;p59"/>
          <p:cNvSpPr txBox="1">
            <a:spLocks noGrp="1"/>
          </p:cNvSpPr>
          <p:nvPr>
            <p:ph type="title"/>
          </p:nvPr>
        </p:nvSpPr>
        <p:spPr>
          <a:xfrm rot="5400000">
            <a:off x="4933950" y="2876550"/>
            <a:ext cx="5105400" cy="19431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66" name="Google Shape;66;p59"/>
          <p:cNvSpPr txBox="1">
            <a:spLocks noGrp="1"/>
          </p:cNvSpPr>
          <p:nvPr>
            <p:ph type="body" idx="1"/>
          </p:nvPr>
        </p:nvSpPr>
        <p:spPr>
          <a:xfrm rot="5400000">
            <a:off x="971550" y="1009650"/>
            <a:ext cx="5105400" cy="56769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 name="Google Shape;67;p59"/>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OBJECT_AND_TEXT">
    <p:spTree>
      <p:nvGrpSpPr>
        <p:cNvPr id="1" name="Shape 68"/>
        <p:cNvGrpSpPr/>
        <p:nvPr/>
      </p:nvGrpSpPr>
      <p:grpSpPr>
        <a:xfrm>
          <a:off x="0" y="0"/>
          <a:ext cx="0" cy="0"/>
          <a:chOff x="0" y="0"/>
          <a:chExt cx="0" cy="0"/>
        </a:xfrm>
      </p:grpSpPr>
      <p:sp>
        <p:nvSpPr>
          <p:cNvPr id="69" name="Google Shape;69;p60"/>
          <p:cNvSpPr txBox="1">
            <a:spLocks noGrp="1"/>
          </p:cNvSpPr>
          <p:nvPr>
            <p:ph type="title"/>
          </p:nvPr>
        </p:nvSpPr>
        <p:spPr>
          <a:xfrm>
            <a:off x="685800" y="1295400"/>
            <a:ext cx="77724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70" name="Google Shape;70;p60"/>
          <p:cNvSpPr txBox="1">
            <a:spLocks noGrp="1"/>
          </p:cNvSpPr>
          <p:nvPr>
            <p:ph type="body" idx="1"/>
          </p:nvPr>
        </p:nvSpPr>
        <p:spPr>
          <a:xfrm>
            <a:off x="685800" y="2057400"/>
            <a:ext cx="3810000" cy="43434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Google Shape;71;p60"/>
          <p:cNvSpPr txBox="1">
            <a:spLocks noGrp="1"/>
          </p:cNvSpPr>
          <p:nvPr>
            <p:ph type="body" idx="2"/>
          </p:nvPr>
        </p:nvSpPr>
        <p:spPr>
          <a:xfrm>
            <a:off x="4648200" y="2057400"/>
            <a:ext cx="3810000" cy="43434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Google Shape;72;p60"/>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8"/>
        <p:cNvGrpSpPr/>
        <p:nvPr/>
      </p:nvGrpSpPr>
      <p:grpSpPr>
        <a:xfrm>
          <a:off x="0" y="0"/>
          <a:ext cx="0" cy="0"/>
          <a:chOff x="0" y="0"/>
          <a:chExt cx="0" cy="0"/>
        </a:xfrm>
      </p:grpSpPr>
      <p:sp>
        <p:nvSpPr>
          <p:cNvPr id="19" name="Google Shape;19;p49"/>
          <p:cNvSpPr/>
          <p:nvPr/>
        </p:nvSpPr>
        <p:spPr>
          <a:xfrm>
            <a:off x="0" y="914400"/>
            <a:ext cx="1170432" cy="5943600"/>
          </a:xfrm>
          <a:prstGeom prst="rect">
            <a:avLst/>
          </a:prstGeom>
          <a:solidFill>
            <a:srgbClr val="A7C0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 name="Google Shape;20;p49"/>
          <p:cNvSpPr>
            <a:spLocks noGrp="1"/>
          </p:cNvSpPr>
          <p:nvPr>
            <p:ph type="pic" idx="2"/>
          </p:nvPr>
        </p:nvSpPr>
        <p:spPr>
          <a:xfrm>
            <a:off x="2724150" y="2005507"/>
            <a:ext cx="5067300" cy="3450430"/>
          </a:xfrm>
          <a:prstGeom prst="rect">
            <a:avLst/>
          </a:prstGeom>
          <a:noFill/>
          <a:ln>
            <a:noFill/>
          </a:ln>
        </p:spPr>
        <p:txBody>
          <a:bodyPr/>
          <a:lstStyle/>
          <a:p>
            <a:endParaRPr lang="en-US"/>
          </a:p>
        </p:txBody>
      </p:sp>
      <p:sp>
        <p:nvSpPr>
          <p:cNvPr id="21" name="Google Shape;21;p49"/>
          <p:cNvSpPr txBox="1">
            <a:spLocks noGrp="1"/>
          </p:cNvSpPr>
          <p:nvPr>
            <p:ph type="body" idx="1"/>
          </p:nvPr>
        </p:nvSpPr>
        <p:spPr>
          <a:xfrm>
            <a:off x="2724150" y="5562600"/>
            <a:ext cx="5067300" cy="804862"/>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320"/>
              </a:spcBef>
              <a:spcAft>
                <a:spcPts val="0"/>
              </a:spcAft>
              <a:buClr>
                <a:schemeClr val="dk1"/>
              </a:buClr>
              <a:buSzPts val="3200"/>
              <a:buFont typeface="Calibri"/>
              <a:buNone/>
              <a:defRPr sz="16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28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24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2" name="Google Shape;22;p49"/>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3" name="Google Shape;23;p49"/>
          <p:cNvSpPr txBox="1">
            <a:spLocks noGrp="1"/>
          </p:cNvSpPr>
          <p:nvPr>
            <p:ph type="title"/>
          </p:nvPr>
        </p:nvSpPr>
        <p:spPr>
          <a:xfrm>
            <a:off x="1600200" y="1083469"/>
            <a:ext cx="73152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50"/>
          <p:cNvSpPr txBox="1">
            <a:spLocks noGrp="1"/>
          </p:cNvSpPr>
          <p:nvPr>
            <p:ph type="title"/>
          </p:nvPr>
        </p:nvSpPr>
        <p:spPr>
          <a:xfrm>
            <a:off x="1524000" y="1295400"/>
            <a:ext cx="73152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26" name="Google Shape;26;p50"/>
          <p:cNvSpPr txBox="1">
            <a:spLocks noGrp="1"/>
          </p:cNvSpPr>
          <p:nvPr>
            <p:ph type="body" idx="1"/>
          </p:nvPr>
        </p:nvSpPr>
        <p:spPr>
          <a:xfrm>
            <a:off x="1714500" y="2057400"/>
            <a:ext cx="6934200" cy="43434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Google Shape;27;p50"/>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51"/>
          <p:cNvSpPr txBox="1">
            <a:spLocks noGrp="1"/>
          </p:cNvSpPr>
          <p:nvPr>
            <p:ph type="title"/>
          </p:nvPr>
        </p:nvSpPr>
        <p:spPr>
          <a:xfrm>
            <a:off x="1524000" y="1295400"/>
            <a:ext cx="73152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0" name="Google Shape;30;p51"/>
          <p:cNvSpPr txBox="1">
            <a:spLocks noGrp="1"/>
          </p:cNvSpPr>
          <p:nvPr>
            <p:ph type="body" idx="1"/>
          </p:nvPr>
        </p:nvSpPr>
        <p:spPr>
          <a:xfrm>
            <a:off x="1676400" y="2057400"/>
            <a:ext cx="3429000" cy="43434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51"/>
          <p:cNvSpPr txBox="1">
            <a:spLocks noGrp="1"/>
          </p:cNvSpPr>
          <p:nvPr>
            <p:ph type="body" idx="2"/>
          </p:nvPr>
        </p:nvSpPr>
        <p:spPr>
          <a:xfrm>
            <a:off x="5257800" y="2057400"/>
            <a:ext cx="3429000" cy="4343400"/>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51"/>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33"/>
        <p:cNvGrpSpPr/>
        <p:nvPr/>
      </p:nvGrpSpPr>
      <p:grpSpPr>
        <a:xfrm>
          <a:off x="0" y="0"/>
          <a:ext cx="0" cy="0"/>
          <a:chOff x="0" y="0"/>
          <a:chExt cx="0" cy="0"/>
        </a:xfrm>
      </p:grpSpPr>
      <p:sp>
        <p:nvSpPr>
          <p:cNvPr id="34" name="Google Shape;34;p52"/>
          <p:cNvSpPr txBox="1">
            <a:spLocks noGrp="1"/>
          </p:cNvSpPr>
          <p:nvPr>
            <p:ph type="title"/>
          </p:nvPr>
        </p:nvSpPr>
        <p:spPr>
          <a:xfrm>
            <a:off x="0" y="990600"/>
            <a:ext cx="91440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Calibri"/>
              <a:buNone/>
              <a:defRPr sz="4400" b="1" i="0" u="none" strike="noStrike" cap="none">
                <a:solidFill>
                  <a:schemeClr val="dk2"/>
                </a:solidFill>
                <a:latin typeface="Calibri"/>
                <a:ea typeface="Calibri"/>
                <a:cs typeface="Calibri"/>
                <a:sym typeface="Calibri"/>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35" name="Google Shape;35;p52"/>
          <p:cNvSpPr txBox="1">
            <a:spLocks noGrp="1"/>
          </p:cNvSpPr>
          <p:nvPr>
            <p:ph type="body" idx="1"/>
          </p:nvPr>
        </p:nvSpPr>
        <p:spPr>
          <a:xfrm>
            <a:off x="685800" y="1828800"/>
            <a:ext cx="3810000" cy="45720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Google Shape;36;p52"/>
          <p:cNvSpPr txBox="1">
            <a:spLocks noGrp="1"/>
          </p:cNvSpPr>
          <p:nvPr>
            <p:ph type="body" idx="2"/>
          </p:nvPr>
        </p:nvSpPr>
        <p:spPr>
          <a:xfrm>
            <a:off x="4648200" y="1828800"/>
            <a:ext cx="3810000" cy="45720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 name="Google Shape;37;p52"/>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
        <p:cNvGrpSpPr/>
        <p:nvPr/>
      </p:nvGrpSpPr>
      <p:grpSpPr>
        <a:xfrm>
          <a:off x="0" y="0"/>
          <a:ext cx="0" cy="0"/>
          <a:chOff x="0" y="0"/>
          <a:chExt cx="0" cy="0"/>
        </a:xfrm>
      </p:grpSpPr>
      <p:sp>
        <p:nvSpPr>
          <p:cNvPr id="39" name="Google Shape;39;p53"/>
          <p:cNvSpPr txBox="1">
            <a:spLocks noGrp="1"/>
          </p:cNvSpPr>
          <p:nvPr>
            <p:ph type="ctrTitle"/>
          </p:nvPr>
        </p:nvSpPr>
        <p:spPr>
          <a:xfrm>
            <a:off x="1981200" y="2130425"/>
            <a:ext cx="6477000" cy="14700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0" name="Google Shape;40;p53"/>
          <p:cNvSpPr txBox="1">
            <a:spLocks noGrp="1"/>
          </p:cNvSpPr>
          <p:nvPr>
            <p:ph type="subTitle" idx="1"/>
          </p:nvPr>
        </p:nvSpPr>
        <p:spPr>
          <a:xfrm>
            <a:off x="2024332" y="3886200"/>
            <a:ext cx="6400800"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1" name="Google Shape;41;p53"/>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54"/>
          <p:cNvSpPr txBox="1">
            <a:spLocks noGrp="1"/>
          </p:cNvSpPr>
          <p:nvPr>
            <p:ph type="title"/>
          </p:nvPr>
        </p:nvSpPr>
        <p:spPr>
          <a:xfrm>
            <a:off x="1981199" y="4406900"/>
            <a:ext cx="6513514"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1400"/>
              <a:buFont typeface="Arial"/>
              <a:buNone/>
              <a:defRPr sz="4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4" name="Google Shape;44;p54"/>
          <p:cNvSpPr txBox="1">
            <a:spLocks noGrp="1"/>
          </p:cNvSpPr>
          <p:nvPr>
            <p:ph type="body" idx="1"/>
          </p:nvPr>
        </p:nvSpPr>
        <p:spPr>
          <a:xfrm>
            <a:off x="1981199" y="2906713"/>
            <a:ext cx="6513513"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chemeClr val="dk1"/>
              </a:buClr>
              <a:buSzPts val="32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100000"/>
              </a:lnSpc>
              <a:spcBef>
                <a:spcPts val="360"/>
              </a:spcBef>
              <a:spcAft>
                <a:spcPts val="0"/>
              </a:spcAft>
              <a:buClr>
                <a:schemeClr val="dk1"/>
              </a:buClr>
              <a:buSzPts val="2800"/>
              <a:buFont typeface="Arial"/>
              <a:buNone/>
              <a:defRPr sz="1800" b="0" i="0" u="none" strike="noStrike" cap="none">
                <a:solidFill>
                  <a:schemeClr val="dk1"/>
                </a:solidFill>
                <a:latin typeface="Arial"/>
                <a:ea typeface="Arial"/>
                <a:cs typeface="Arial"/>
                <a:sym typeface="Arial"/>
              </a:defRPr>
            </a:lvl2pPr>
            <a:lvl3pPr marL="1371600" marR="0" lvl="2" indent="-228600" algn="l">
              <a:lnSpc>
                <a:spcPct val="100000"/>
              </a:lnSpc>
              <a:spcBef>
                <a:spcPts val="320"/>
              </a:spcBef>
              <a:spcAft>
                <a:spcPts val="0"/>
              </a:spcAft>
              <a:buClr>
                <a:schemeClr val="dk1"/>
              </a:buClr>
              <a:buSzPts val="24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4pPr>
            <a:lvl5pPr marL="2286000" marR="0" lvl="4"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5pPr>
            <a:lvl6pPr marL="2743200" marR="0" lvl="5"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6pPr>
            <a:lvl7pPr marL="3200400" marR="0" lvl="6"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7pPr>
            <a:lvl8pPr marL="3657600" marR="0" lvl="7"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8pPr>
            <a:lvl9pPr marL="4114800" marR="0" lvl="8" indent="-228600" algn="l">
              <a:lnSpc>
                <a:spcPct val="100000"/>
              </a:lnSpc>
              <a:spcBef>
                <a:spcPts val="280"/>
              </a:spcBef>
              <a:spcAft>
                <a:spcPts val="0"/>
              </a:spcAft>
              <a:buClr>
                <a:schemeClr val="dk1"/>
              </a:buClr>
              <a:buSzPts val="2000"/>
              <a:buFont typeface="Arial"/>
              <a:buNone/>
              <a:defRPr sz="1400" b="0" i="0" u="none" strike="noStrike" cap="none">
                <a:solidFill>
                  <a:schemeClr val="dk1"/>
                </a:solidFill>
                <a:latin typeface="Arial"/>
                <a:ea typeface="Arial"/>
                <a:cs typeface="Arial"/>
                <a:sym typeface="Arial"/>
              </a:defRPr>
            </a:lvl9pPr>
          </a:lstStyle>
          <a:p>
            <a:endParaRPr/>
          </a:p>
        </p:txBody>
      </p:sp>
      <p:sp>
        <p:nvSpPr>
          <p:cNvPr id="45" name="Google Shape;45;p54"/>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55"/>
          <p:cNvSpPr txBox="1">
            <a:spLocks noGrp="1"/>
          </p:cNvSpPr>
          <p:nvPr>
            <p:ph type="title"/>
          </p:nvPr>
        </p:nvSpPr>
        <p:spPr>
          <a:xfrm>
            <a:off x="1676400" y="914399"/>
            <a:ext cx="7086600" cy="82834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2"/>
              </a:buClr>
              <a:buSzPts val="1400"/>
              <a:buFont typeface="Arial"/>
              <a:buNone/>
              <a:defRPr sz="40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48" name="Google Shape;48;p55"/>
          <p:cNvSpPr txBox="1">
            <a:spLocks noGrp="1"/>
          </p:cNvSpPr>
          <p:nvPr>
            <p:ph type="body" idx="1"/>
          </p:nvPr>
        </p:nvSpPr>
        <p:spPr>
          <a:xfrm>
            <a:off x="1676400" y="1888376"/>
            <a:ext cx="3429000"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Google Shape;49;p55"/>
          <p:cNvSpPr txBox="1">
            <a:spLocks noGrp="1"/>
          </p:cNvSpPr>
          <p:nvPr>
            <p:ph type="body" idx="2"/>
          </p:nvPr>
        </p:nvSpPr>
        <p:spPr>
          <a:xfrm>
            <a:off x="1676400" y="2673769"/>
            <a:ext cx="3429000" cy="36576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Google Shape;50;p55"/>
          <p:cNvSpPr txBox="1">
            <a:spLocks noGrp="1"/>
          </p:cNvSpPr>
          <p:nvPr>
            <p:ph type="body" idx="3"/>
          </p:nvPr>
        </p:nvSpPr>
        <p:spPr>
          <a:xfrm>
            <a:off x="5334000" y="1888376"/>
            <a:ext cx="3429000"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8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2000"/>
              <a:buFont typeface="Arial"/>
              <a:buNone/>
              <a:defRPr sz="1600" b="1" i="0" u="none" strike="noStrike" cap="none">
                <a:solidFill>
                  <a:schemeClr val="dk1"/>
                </a:solidFill>
                <a:latin typeface="Arial"/>
                <a:ea typeface="Arial"/>
                <a:cs typeface="Arial"/>
                <a:sym typeface="Arial"/>
              </a:defRPr>
            </a:lvl9pPr>
          </a:lstStyle>
          <a:p>
            <a:endParaRPr/>
          </a:p>
        </p:txBody>
      </p:sp>
      <p:sp>
        <p:nvSpPr>
          <p:cNvPr id="51" name="Google Shape;51;p55"/>
          <p:cNvSpPr txBox="1">
            <a:spLocks noGrp="1"/>
          </p:cNvSpPr>
          <p:nvPr>
            <p:ph type="body" idx="4"/>
          </p:nvPr>
        </p:nvSpPr>
        <p:spPr>
          <a:xfrm>
            <a:off x="5334000" y="2673769"/>
            <a:ext cx="3429000" cy="36576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2" name="Google Shape;52;p55"/>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56"/>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1524000" y="1295400"/>
            <a:ext cx="7315200" cy="685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47"/>
          <p:cNvSpPr txBox="1">
            <a:spLocks noGrp="1"/>
          </p:cNvSpPr>
          <p:nvPr>
            <p:ph type="body" idx="1"/>
          </p:nvPr>
        </p:nvSpPr>
        <p:spPr>
          <a:xfrm>
            <a:off x="1714500" y="2057400"/>
            <a:ext cx="6934200" cy="43434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47"/>
          <p:cNvSpPr txBox="1">
            <a:spLocks noGrp="1"/>
          </p:cNvSpPr>
          <p:nvPr>
            <p:ph type="ftr" idx="11"/>
          </p:nvPr>
        </p:nvSpPr>
        <p:spPr>
          <a:xfrm>
            <a:off x="3733800" y="6477000"/>
            <a:ext cx="2895600" cy="3048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47"/>
          <p:cNvSpPr/>
          <p:nvPr/>
        </p:nvSpPr>
        <p:spPr>
          <a:xfrm>
            <a:off x="0" y="822960"/>
            <a:ext cx="1170432" cy="6035040"/>
          </a:xfrm>
          <a:prstGeom prst="rect">
            <a:avLst/>
          </a:prstGeom>
          <a:solidFill>
            <a:srgbClr val="A7C0C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 name="Google Shape;14;p47"/>
          <p:cNvPicPr preferRelativeResize="0"/>
          <p:nvPr/>
        </p:nvPicPr>
        <p:blipFill rotWithShape="1">
          <a:blip r:embed="rId15">
            <a:alphaModFix/>
          </a:blip>
          <a:srcRect/>
          <a:stretch/>
        </p:blipFill>
        <p:spPr>
          <a:xfrm>
            <a:off x="-76200" y="-228600"/>
            <a:ext cx="9296400" cy="14478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omments" Target="../comments/comment3.xml"/><Relationship Id="rId5" Type="http://schemas.openxmlformats.org/officeDocument/2006/relationships/image" Target="../media/image13.png"/><Relationship Id="rId4" Type="http://schemas.openxmlformats.org/officeDocument/2006/relationships/hyperlink" Target="https://svs.gsfc.nasa.gov/30017"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vs.gsfc.nasa.gov/1189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comments" Target="../comments/comment4.xml"/><Relationship Id="rId5" Type="http://schemas.openxmlformats.org/officeDocument/2006/relationships/image" Target="../media/image13.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comments" Target="../comments/commen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hyperlink" Target="https://neo.sci.gsfc.nasa.gov/view.php?datasetId=MODAL2_M_AER_O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348614/b24c8410-2ed7-4fd2-9cf7-2e68168f40ff"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s://www.globe.gov/documents/348614/a1ab9ecb-f8b1-41ba-9dd9-a420895f954b" TargetMode="External"/><Relationship Id="rId4" Type="http://schemas.openxmlformats.org/officeDocument/2006/relationships/hyperlink" Target="https://www.globe.gov/documents/348614/7b79ee82-ebd6-4382-9283-181a412f063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globe.gov/documents/348614/89f8c44d-4a99-494b-ba81-1853b80710b4" TargetMode="External"/><Relationship Id="rId3" Type="http://schemas.openxmlformats.org/officeDocument/2006/relationships/hyperlink" Target="https://www.globe.gov/documents/348614/b24c8410-2ed7-4fd2-9cf7-2e68168f40ff" TargetMode="External"/><Relationship Id="rId7" Type="http://schemas.openxmlformats.org/officeDocument/2006/relationships/hyperlink" Target="https://www.globe.gov/documents/348614/93d4bb3c-79e3-4255-9fc8-537fc4f870dc"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www.globe.gov/documents/348614/cb38bee6-687a-4b3c-9bb4-4ef7f4412ae3" TargetMode="External"/><Relationship Id="rId5" Type="http://schemas.openxmlformats.org/officeDocument/2006/relationships/hyperlink" Target="https://www.globe.gov/documents/348614/a1ab9ecb-f8b1-41ba-9dd9-a420895f954b" TargetMode="External"/><Relationship Id="rId4" Type="http://schemas.openxmlformats.org/officeDocument/2006/relationships/hyperlink" Target="https://www.globe.gov/documents/348614/7b79ee82-ebd6-4382-9283-181a412f063f" TargetMode="External"/><Relationship Id="rId9"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hyperlink" Target="https://www.globe.gov/documents/348614/37a45e48-8014-45b7-93ce-d0de9b72fb94" TargetMode="External"/><Relationship Id="rId3" Type="http://schemas.openxmlformats.org/officeDocument/2006/relationships/hyperlink" Target="https://www.globe.gov/documents/348614/96c7aa35-78ff-42b9-9a4f-fe4766ffaefd" TargetMode="External"/><Relationship Id="rId7" Type="http://schemas.openxmlformats.org/officeDocument/2006/relationships/hyperlink" Target="https://www.globe.gov/documents/348614/d9bfe45d-bcef-44b3-99f6-88ad05b84d52" TargetMode="External"/><Relationship Id="rId12" Type="http://schemas.openxmlformats.org/officeDocument/2006/relationships/comments" Target="../comments/comment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globe.gov/documents/348614/139cd526-ca0b-4192-9659-ad9ee5a5c893" TargetMode="External"/><Relationship Id="rId11" Type="http://schemas.openxmlformats.org/officeDocument/2006/relationships/image" Target="../media/image21.png"/><Relationship Id="rId5" Type="http://schemas.openxmlformats.org/officeDocument/2006/relationships/hyperlink" Target="https://www.globe.gov/documents/348614/1c29caf7-fb2f-4414-8b43-11fd64087ea8" TargetMode="External"/><Relationship Id="rId10" Type="http://schemas.openxmlformats.org/officeDocument/2006/relationships/hyperlink" Target="https://www.globe.gov/web/atmosphere/protocols/air-temperature" TargetMode="External"/><Relationship Id="rId4" Type="http://schemas.openxmlformats.org/officeDocument/2006/relationships/hyperlink" Target="https://www.globe.gov/documents/10157/2872378/GLOBE+Cloud+Chart" TargetMode="External"/><Relationship Id="rId9" Type="http://schemas.openxmlformats.org/officeDocument/2006/relationships/hyperlink" Target="https://www.globe.gov/documents/348614/2ca0a9fc-db07-4988-b3d1-ec11d6b1af1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omments" Target="../comments/commen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comments" Target="../comments/comment8.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www.globe.gov/documents/6054982/aba948ed-98de-401a-8621-c2bc73a5a316" TargetMode="External"/><Relationship Id="rId4" Type="http://schemas.openxmlformats.org/officeDocument/2006/relationships/hyperlink" Target="https://www.youtube.com/watch?v=FkxgSJhcJ8U"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comments" Target="../comments/comment9.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comments" Target="../comments/comment10.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hyperlink" Target="https://www.globe.gov/web/atmosphere/protocols/clouds"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comments" Target="../comments/comment11.xml"/><Relationship Id="rId5" Type="http://schemas.openxmlformats.org/officeDocument/2006/relationships/image" Target="../media/image21.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globe.gov/globe-data/data-entry/globe-observer" TargetMode="External"/><Relationship Id="rId7"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hyperlink" Target="https://www.globe.gov/" TargetMode="External"/><Relationship Id="rId4" Type="http://schemas.openxmlformats.org/officeDocument/2006/relationships/hyperlink" Target="https://data.globe.gov/" TargetMode="External"/><Relationship Id="rId9" Type="http://schemas.openxmlformats.org/officeDocument/2006/relationships/comments" Target="../comments/commen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7.jpg"/><Relationship Id="rId4" Type="http://schemas.openxmlformats.org/officeDocument/2006/relationships/image" Target="../media/image36.jp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hyperlink" Target="http://videotheque.cnes.fr/index.php?urlaction=doc&amp;id_doc=32564" TargetMode="External"/><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youdescribe.org/video/9XzP3jOJn5c?ad=5b3cc6ac2662e2425f3f83e0" TargetMode="External"/><Relationship Id="rId4" Type="http://schemas.openxmlformats.org/officeDocument/2006/relationships/hyperlink" Target="https://www.youtube.com/watch?v=9XzP3jOJn5c"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80.pn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82.jpg"/></Relationships>
</file>

<file path=ppt/slides/_rels/slide57.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hyperlink" Target="http://vis.globe.gov/GLOBE/" TargetMode="External"/><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hyperlink" Target="https://www.globe.gov/documents/10157/7349361/Viz+tutorial.pptx" TargetMode="External"/><Relationship Id="rId4" Type="http://schemas.openxmlformats.org/officeDocument/2006/relationships/hyperlink" Target="https://www.globe.gov/documents/10157/7349361/Viz+tutorial.pdf" TargetMode="External"/><Relationship Id="rId9" Type="http://schemas.openxmlformats.org/officeDocument/2006/relationships/comments" Target="../comments/comment13.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5.xml"/><Relationship Id="rId5" Type="http://schemas.openxmlformats.org/officeDocument/2006/relationships/comments" Target="../comments/comment14.xml"/><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comments" Target="../comments/comment15.xml"/></Relationships>
</file>

<file path=ppt/slides/_rels/slide66.xml.rels><?xml version="1.0" encoding="UTF-8" standalone="yes"?>
<Relationships xmlns="http://schemas.openxmlformats.org/package/2006/relationships"><Relationship Id="rId8" Type="http://schemas.openxmlformats.org/officeDocument/2006/relationships/hyperlink" Target="http://www.globe.gov/documents/348614/c5849563-f40b-4e89-9204-a44aa1cacdbe" TargetMode="External"/><Relationship Id="rId3" Type="http://schemas.openxmlformats.org/officeDocument/2006/relationships/hyperlink" Target="http://www.globe.gov/documents/348614/65d837c0-2487-47dc-a789-06f57de1c45e" TargetMode="External"/><Relationship Id="rId7" Type="http://schemas.openxmlformats.org/officeDocument/2006/relationships/hyperlink" Target="http://www.globe.gov/documents/348614/ea1af5aa-1082-4014-a287-f44ddea270e7"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www.globe.gov/documents/348614/41018820-9356-4929-a750-11391bf646ae" TargetMode="External"/><Relationship Id="rId11" Type="http://schemas.openxmlformats.org/officeDocument/2006/relationships/comments" Target="../comments/comment16.xml"/><Relationship Id="rId5" Type="http://schemas.openxmlformats.org/officeDocument/2006/relationships/hyperlink" Target="http://www.globe.gov/documents/348614/b10a107b-3f24-476f-818a-f26835e6e0b7" TargetMode="External"/><Relationship Id="rId10" Type="http://schemas.openxmlformats.org/officeDocument/2006/relationships/image" Target="../media/image94.png"/><Relationship Id="rId4" Type="http://schemas.openxmlformats.org/officeDocument/2006/relationships/hyperlink" Target="http://www.globe.gov/documents/348614/2c2a13a1-8d97-4f85-a230-4f343bdf9c70" TargetMode="External"/><Relationship Id="rId9" Type="http://schemas.openxmlformats.org/officeDocument/2006/relationships/hyperlink" Target="mailto:help@nasaglobe.go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hyperlink" Target="https://www.globe.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77" name="Google Shape;77;p1"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title="Satellite Image of Global Aerosols"/>
          <p:cNvPicPr preferRelativeResize="0"/>
          <p:nvPr/>
        </p:nvPicPr>
        <p:blipFill rotWithShape="1">
          <a:blip r:embed="rId3">
            <a:alphaModFix/>
          </a:blip>
          <a:srcRect/>
          <a:stretch/>
        </p:blipFill>
        <p:spPr>
          <a:xfrm>
            <a:off x="0" y="1905000"/>
            <a:ext cx="9145689" cy="4953000"/>
          </a:xfrm>
          <a:prstGeom prst="rect">
            <a:avLst/>
          </a:prstGeom>
          <a:noFill/>
          <a:ln>
            <a:noFill/>
          </a:ln>
        </p:spPr>
      </p:pic>
      <p:sp>
        <p:nvSpPr>
          <p:cNvPr id="78" name="Google Shape;78;p1"/>
          <p:cNvSpPr txBox="1">
            <a:spLocks noGrp="1"/>
          </p:cNvSpPr>
          <p:nvPr>
            <p:ph type="title"/>
          </p:nvPr>
        </p:nvSpPr>
        <p:spPr>
          <a:xfrm>
            <a:off x="1219200" y="1066800"/>
            <a:ext cx="7315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600" b="1" i="0" u="none" strike="noStrike" cap="none">
                <a:solidFill>
                  <a:schemeClr val="dk2"/>
                </a:solidFill>
                <a:latin typeface="Arial"/>
                <a:ea typeface="Arial"/>
                <a:cs typeface="Arial"/>
                <a:sym typeface="Arial"/>
              </a:rPr>
              <a:t>Protocol Training  </a:t>
            </a:r>
            <a:br>
              <a:rPr lang="en-US" sz="3600" b="1" i="0" u="none" strike="noStrike" cap="none">
                <a:solidFill>
                  <a:schemeClr val="dk2"/>
                </a:solidFill>
                <a:latin typeface="Arial"/>
                <a:ea typeface="Arial"/>
                <a:cs typeface="Arial"/>
                <a:sym typeface="Arial"/>
              </a:rPr>
            </a:br>
            <a:r>
              <a:rPr lang="en-US" sz="3600" b="1" i="0" u="none" strike="noStrike" cap="none">
                <a:solidFill>
                  <a:schemeClr val="dk2"/>
                </a:solidFill>
                <a:latin typeface="Arial"/>
                <a:ea typeface="Arial"/>
                <a:cs typeface="Arial"/>
                <a:sym typeface="Arial"/>
              </a:rPr>
              <a:t>Aerosols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0"/>
          <p:cNvSpPr txBox="1"/>
          <p:nvPr/>
        </p:nvSpPr>
        <p:spPr>
          <a:xfrm>
            <a:off x="1295400" y="1366588"/>
            <a:ext cx="7467600" cy="120032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This map shows the diversity in particle size as well as the amounts of aerosols across the world as seen from space. Yellow areas have lots of dust or sand, while red areas are indicative of pollution or smoke.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54" name="Google Shape;154;p10" descr="Image shows a map of Earth from space with aerosols of different sizes highlighted in different locations. The sizes give an indication of the source of an aerosol; smaller particles typically come from smoke or pollution, whereas larger particles are formed from dust or sand. The map shows large aerosols spreading from the Earth's deserts, including Northern Africa, the Middle East, and parts of the Southwest United States. Smaller aerosol particles are shown over places with high pollution, like Southeast Asia and Western Europe, in addition to places with lots of forest and crop burning such as Central Africa, South America, and parts of Northern America. " title="Satellite Image of Aerosol Sizes Across the Globe"/>
          <p:cNvPicPr preferRelativeResize="0"/>
          <p:nvPr/>
        </p:nvPicPr>
        <p:blipFill rotWithShape="1">
          <a:blip r:embed="rId3">
            <a:alphaModFix/>
          </a:blip>
          <a:srcRect/>
          <a:stretch/>
        </p:blipFill>
        <p:spPr>
          <a:xfrm>
            <a:off x="1752600" y="2209800"/>
            <a:ext cx="6781800" cy="4553773"/>
          </a:xfrm>
          <a:prstGeom prst="rect">
            <a:avLst/>
          </a:prstGeom>
          <a:noFill/>
          <a:ln>
            <a:noFill/>
          </a:ln>
        </p:spPr>
      </p:pic>
      <p:sp>
        <p:nvSpPr>
          <p:cNvPr id="155" name="Google Shape;155;p10"/>
          <p:cNvSpPr txBox="1">
            <a:spLocks noGrp="1"/>
          </p:cNvSpPr>
          <p:nvPr>
            <p:ph type="title"/>
          </p:nvPr>
        </p:nvSpPr>
        <p:spPr>
          <a:xfrm>
            <a:off x="990600" y="838200"/>
            <a:ext cx="8229600" cy="685800"/>
          </a:xfrm>
          <a:prstGeom prst="rect">
            <a:avLst/>
          </a:prstGeom>
          <a:noFill/>
          <a:ln>
            <a:noFill/>
          </a:ln>
        </p:spPr>
        <p:txBody>
          <a:bodyPr spcFirstLastPara="1" wrap="square" lIns="91425" tIns="45700" rIns="91425" bIns="45700" anchor="ctr" anchorCtr="0">
            <a:noAutofit/>
          </a:bodyPr>
          <a:lstStyle/>
          <a:p>
            <a:pPr marL="182880" marR="0" lvl="0" indent="-5077" algn="ctr" rtl="0">
              <a:lnSpc>
                <a:spcPct val="100000"/>
              </a:lnSpc>
              <a:spcBef>
                <a:spcPts val="0"/>
              </a:spcBef>
              <a:spcAft>
                <a:spcPts val="0"/>
              </a:spcAft>
              <a:buClr>
                <a:schemeClr val="dk1"/>
              </a:buClr>
              <a:buSzPts val="1400"/>
              <a:buFont typeface="Arial"/>
              <a:buNone/>
            </a:pPr>
            <a:r>
              <a:rPr lang="en-US" sz="2400" b="1" i="0" u="none" strike="noStrike" cap="none">
                <a:solidFill>
                  <a:schemeClr val="dk1"/>
                </a:solidFill>
                <a:latin typeface="Arial"/>
                <a:ea typeface="Arial"/>
                <a:cs typeface="Arial"/>
                <a:sym typeface="Arial"/>
              </a:rPr>
              <a:t>Aerosols From Different Sources Have Different Sizes</a:t>
            </a:r>
            <a:endParaRPr/>
          </a:p>
        </p:txBody>
      </p:sp>
      <p:pic>
        <p:nvPicPr>
          <p:cNvPr id="156" name="Google Shape;156;p10"/>
          <p:cNvPicPr preferRelativeResize="0"/>
          <p:nvPr/>
        </p:nvPicPr>
        <p:blipFill rotWithShape="1">
          <a:blip r:embed="rId4">
            <a:alphaModFix/>
          </a:blip>
          <a:srcRect/>
          <a:stretch/>
        </p:blipFill>
        <p:spPr>
          <a:xfrm>
            <a:off x="-94538" y="798630"/>
            <a:ext cx="1283880" cy="605937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1"/>
          <p:cNvSpPr txBox="1">
            <a:spLocks noGrp="1"/>
          </p:cNvSpPr>
          <p:nvPr>
            <p:ph type="title"/>
          </p:nvPr>
        </p:nvSpPr>
        <p:spPr>
          <a:xfrm>
            <a:off x="1066800" y="914400"/>
            <a:ext cx="8077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Aerosols Impact Air Quality Across the Globe</a:t>
            </a:r>
            <a:endParaRPr/>
          </a:p>
        </p:txBody>
      </p:sp>
      <p:sp>
        <p:nvSpPr>
          <p:cNvPr id="163" name="Google Shape;163;p11"/>
          <p:cNvSpPr txBox="1">
            <a:spLocks noGrp="1"/>
          </p:cNvSpPr>
          <p:nvPr>
            <p:ph type="body" idx="2"/>
          </p:nvPr>
        </p:nvSpPr>
        <p:spPr>
          <a:xfrm>
            <a:off x="1219200" y="1447800"/>
            <a:ext cx="7831696" cy="1524000"/>
          </a:xfrm>
          <a:prstGeom prst="rect">
            <a:avLst/>
          </a:prstGeom>
          <a:solidFill>
            <a:schemeClr val="lt1"/>
          </a:solid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Aerosols can form in one part of the world and travel many miles to affect the air quality in distant regions. Regular measurements help scientists make better predictions about the effects these global travelers will have on our health and the health of our environment. This map of Earth shows many types of aerosols emitted across the globe and how what may seem like very local air quality problems can, in fact, travel across the world to have large impacts on far-away places.</a:t>
            </a:r>
            <a:endParaRPr/>
          </a:p>
          <a:p>
            <a:pPr marL="0" marR="0" lvl="0" indent="0" algn="just" rtl="0">
              <a:lnSpc>
                <a:spcPct val="100000"/>
              </a:lnSpc>
              <a:spcBef>
                <a:spcPts val="320"/>
              </a:spcBef>
              <a:spcAft>
                <a:spcPts val="0"/>
              </a:spcAft>
              <a:buClr>
                <a:schemeClr val="dk1"/>
              </a:buClr>
              <a:buSzPts val="3200"/>
              <a:buFont typeface="Calibri"/>
              <a:buNone/>
            </a:pPr>
            <a:endParaRPr sz="1600" b="0" i="0" u="none" strike="noStrike" cap="none">
              <a:solidFill>
                <a:schemeClr val="dk1"/>
              </a:solidFill>
              <a:latin typeface="Arial"/>
              <a:ea typeface="Arial"/>
              <a:cs typeface="Arial"/>
              <a:sym typeface="Arial"/>
            </a:endParaRPr>
          </a:p>
        </p:txBody>
      </p:sp>
      <p:pic>
        <p:nvPicPr>
          <p:cNvPr id="164" name="Google Shape;164;p11"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title="Aerosols From Space - Repeat of Title Image"/>
          <p:cNvPicPr preferRelativeResize="0"/>
          <p:nvPr/>
        </p:nvPicPr>
        <p:blipFill rotWithShape="1">
          <a:blip r:embed="rId3">
            <a:alphaModFix/>
          </a:blip>
          <a:srcRect/>
          <a:stretch/>
        </p:blipFill>
        <p:spPr>
          <a:xfrm>
            <a:off x="1447800" y="2992582"/>
            <a:ext cx="7400072" cy="3500836"/>
          </a:xfrm>
          <a:prstGeom prst="rect">
            <a:avLst/>
          </a:prstGeom>
          <a:noFill/>
          <a:ln>
            <a:noFill/>
          </a:ln>
        </p:spPr>
      </p:pic>
      <p:sp>
        <p:nvSpPr>
          <p:cNvPr id="165" name="Google Shape;165;p11"/>
          <p:cNvSpPr txBox="1"/>
          <p:nvPr/>
        </p:nvSpPr>
        <p:spPr>
          <a:xfrm>
            <a:off x="1130714" y="6493418"/>
            <a:ext cx="815340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1600"/>
              <a:buFont typeface="Arial"/>
              <a:buNone/>
            </a:pPr>
            <a:r>
              <a:rPr lang="en-US" sz="1600" b="0" i="0" u="sng" strike="noStrike" cap="none">
                <a:solidFill>
                  <a:schemeClr val="hlink"/>
                </a:solidFill>
                <a:latin typeface="Arial"/>
                <a:ea typeface="Arial"/>
                <a:cs typeface="Arial"/>
                <a:sym typeface="Arial"/>
                <a:hlinkClick r:id="rId4"/>
              </a:rPr>
              <a:t>Click here for an animated version of this map showing global aerosols from 2005-2007</a:t>
            </a:r>
            <a:endParaRPr sz="1400" b="0" i="0" u="none" strike="noStrike" cap="none">
              <a:solidFill>
                <a:srgbClr val="000000"/>
              </a:solidFill>
              <a:latin typeface="Arial"/>
              <a:ea typeface="Arial"/>
              <a:cs typeface="Arial"/>
              <a:sym typeface="Arial"/>
            </a:endParaRPr>
          </a:p>
        </p:txBody>
      </p:sp>
      <p:pic>
        <p:nvPicPr>
          <p:cNvPr id="166" name="Google Shape;166;p11" descr="Sidebar showing the different sections of the slideshow. You are in the &quot;Why Collect Aerosol Data&quot; section."/>
          <p:cNvPicPr preferRelativeResize="0"/>
          <p:nvPr/>
        </p:nvPicPr>
        <p:blipFill rotWithShape="1">
          <a:blip r:embed="rId5">
            <a:alphaModFix/>
          </a:blip>
          <a:srcRect/>
          <a:stretch/>
        </p:blipFill>
        <p:spPr>
          <a:xfrm>
            <a:off x="-20319" y="796719"/>
            <a:ext cx="1187322" cy="60655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2"/>
          <p:cNvSpPr txBox="1">
            <a:spLocks noGrp="1"/>
          </p:cNvSpPr>
          <p:nvPr>
            <p:ph type="title"/>
          </p:nvPr>
        </p:nvSpPr>
        <p:spPr>
          <a:xfrm>
            <a:off x="1447800" y="914400"/>
            <a:ext cx="7315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Aerosols Can Affect Climate Directly</a:t>
            </a:r>
            <a:endParaRPr/>
          </a:p>
        </p:txBody>
      </p:sp>
      <p:sp>
        <p:nvSpPr>
          <p:cNvPr id="172" name="Google Shape;172;p12"/>
          <p:cNvSpPr txBox="1">
            <a:spLocks noGrp="1"/>
          </p:cNvSpPr>
          <p:nvPr>
            <p:ph type="body" idx="1"/>
          </p:nvPr>
        </p:nvSpPr>
        <p:spPr>
          <a:xfrm>
            <a:off x="1295400" y="1688875"/>
            <a:ext cx="3581400" cy="510663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800"/>
              <a:buFont typeface="Arial"/>
              <a:buNone/>
            </a:pPr>
            <a:r>
              <a:rPr lang="en-US" sz="1800" b="0" i="0" u="none" strike="noStrike" cap="none">
                <a:solidFill>
                  <a:schemeClr val="dk1"/>
                </a:solidFill>
                <a:latin typeface="Arial"/>
                <a:ea typeface="Arial"/>
                <a:cs typeface="Arial"/>
                <a:sym typeface="Arial"/>
              </a:rPr>
              <a:t>By increasing or decreasing the amount of sunlight that reaches the Earth’s surface, aerosols can have direct heating or cooling effects on climate. Some aerosols (top), like light-colored sulfates from volcanoes or human activities, reflect light away from the surface and have a cooling effect. Others (below) can settle onto previously bright areas and cause warming, like black carbon on snow leading to increasing melting.</a:t>
            </a:r>
            <a:endParaRPr/>
          </a:p>
          <a:p>
            <a:pPr marL="0" marR="0" lvl="0" indent="0" algn="just" rtl="0">
              <a:lnSpc>
                <a:spcPct val="100000"/>
              </a:lnSpc>
              <a:spcBef>
                <a:spcPts val="360"/>
              </a:spcBef>
              <a:spcAft>
                <a:spcPts val="0"/>
              </a:spcAft>
              <a:buClr>
                <a:schemeClr val="dk1"/>
              </a:buClr>
              <a:buSzPts val="28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20"/>
              </a:spcBef>
              <a:spcAft>
                <a:spcPts val="0"/>
              </a:spcAft>
              <a:buClr>
                <a:schemeClr val="dk1"/>
              </a:buClr>
              <a:buSzPts val="2800"/>
              <a:buFont typeface="Arial"/>
              <a:buNone/>
            </a:pPr>
            <a:r>
              <a:rPr lang="en-US" sz="1600" b="0" i="0" u="sng" strike="noStrike" cap="none">
                <a:solidFill>
                  <a:schemeClr val="hlink"/>
                </a:solidFill>
                <a:latin typeface="Arial"/>
                <a:ea typeface="Arial"/>
                <a:cs typeface="Arial"/>
                <a:sym typeface="Arial"/>
                <a:hlinkClick r:id="rId3"/>
              </a:rPr>
              <a:t>See here for more information on how dark-colored aerosols can influence snow melt.</a:t>
            </a:r>
            <a:r>
              <a:rPr lang="en-US" sz="1600" b="0" i="0" u="none" strike="noStrike" cap="none">
                <a:solidFill>
                  <a:schemeClr val="dk1"/>
                </a:solidFill>
                <a:latin typeface="Arial"/>
                <a:ea typeface="Arial"/>
                <a:cs typeface="Arial"/>
                <a:sym typeface="Arial"/>
              </a:rPr>
              <a:t> </a:t>
            </a:r>
            <a:endParaRPr/>
          </a:p>
          <a:p>
            <a:pPr marL="0" marR="0" lvl="0" indent="0" algn="l" rtl="0">
              <a:lnSpc>
                <a:spcPct val="100000"/>
              </a:lnSpc>
              <a:spcBef>
                <a:spcPts val="360"/>
              </a:spcBef>
              <a:spcAft>
                <a:spcPts val="0"/>
              </a:spcAft>
              <a:buClr>
                <a:schemeClr val="dk1"/>
              </a:buClr>
              <a:buSzPts val="2800"/>
              <a:buFont typeface="Arial"/>
              <a:buNone/>
            </a:pPr>
            <a:endParaRPr sz="1800" b="0" i="0" u="none" strike="noStrike" cap="none">
              <a:solidFill>
                <a:schemeClr val="dk1"/>
              </a:solidFill>
              <a:latin typeface="Arial"/>
              <a:ea typeface="Arial"/>
              <a:cs typeface="Arial"/>
              <a:sym typeface="Arial"/>
            </a:endParaRPr>
          </a:p>
        </p:txBody>
      </p:sp>
      <p:pic>
        <p:nvPicPr>
          <p:cNvPr id="173" name="Google Shape;173;p12" descr="Two images show different ways aerosols can change the color of Earth's surface as seen from space. The first image shows a large plume of white smoke over a forest, changing a dark background (forest) to a light one (smoke). The second image is of soot particles coating a snow-covered mountain top; by darkening the snow, the aerosols increase the amount of sunlight the surface absorbs, causing the snowpack to melt more quickly." title="Aerosols Changing Earth's Color"/>
          <p:cNvPicPr preferRelativeResize="0"/>
          <p:nvPr/>
        </p:nvPicPr>
        <p:blipFill rotWithShape="1">
          <a:blip r:embed="rId4">
            <a:alphaModFix/>
          </a:blip>
          <a:srcRect/>
          <a:stretch/>
        </p:blipFill>
        <p:spPr>
          <a:xfrm>
            <a:off x="4941455" y="1545250"/>
            <a:ext cx="4038600" cy="5312750"/>
          </a:xfrm>
          <a:prstGeom prst="rect">
            <a:avLst/>
          </a:prstGeom>
          <a:noFill/>
          <a:ln>
            <a:noFill/>
          </a:ln>
        </p:spPr>
      </p:pic>
      <p:pic>
        <p:nvPicPr>
          <p:cNvPr id="174" name="Google Shape;174;p12"/>
          <p:cNvPicPr preferRelativeResize="0"/>
          <p:nvPr/>
        </p:nvPicPr>
        <p:blipFill rotWithShape="1">
          <a:blip r:embed="rId5">
            <a:alphaModFix/>
          </a:blip>
          <a:srcRect/>
          <a:stretch/>
        </p:blipFill>
        <p:spPr>
          <a:xfrm>
            <a:off x="-20319" y="796719"/>
            <a:ext cx="1187322" cy="606552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3"/>
          <p:cNvSpPr txBox="1">
            <a:spLocks noGrp="1"/>
          </p:cNvSpPr>
          <p:nvPr>
            <p:ph type="title"/>
          </p:nvPr>
        </p:nvSpPr>
        <p:spPr>
          <a:xfrm>
            <a:off x="1066800" y="914400"/>
            <a:ext cx="81534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400" b="1" i="0" u="none" strike="noStrike" cap="none">
                <a:solidFill>
                  <a:schemeClr val="dk2"/>
                </a:solidFill>
                <a:latin typeface="Arial"/>
                <a:ea typeface="Arial"/>
                <a:cs typeface="Arial"/>
                <a:sym typeface="Arial"/>
              </a:rPr>
              <a:t>Aerosols Influence Earth’s Climate Through Clouds</a:t>
            </a:r>
            <a:endParaRPr/>
          </a:p>
        </p:txBody>
      </p:sp>
      <p:pic>
        <p:nvPicPr>
          <p:cNvPr id="180" name="Google Shape;180;p13" descr="This four part image desribes how aerosols affect Earth's climate by influencing cloud formation.   In the first panel, we see water molecules grouping around aerosol particles with the caption: &quot;Water molecules require surfaces to condense and form clouds. Aerosol particles provide those surfaces, called cloud condensation nuclei, or CCNs.&quot;  The second panel shows large water droplets on the left and many tiny droplets on the right, with an arrow labeled &quot;increasing particle numbers&quot; pointing from the left to the right. The caption states: &quot;When there are more particles in the air, smaller water droplets form than when the air is clean.&quot;  The third panel shows a cloud, light on one side and dark on the other. The caption says: &quot;Larger water droplets form darker clouds, while small droplets form light, highly reflective clouds.&quot;  In the final panel, we see an image of the Earth from space, with a distant Sun shining down on it. The Sun's radiation is reflected away where there are clouds and allowed to reach the surface where there are no clouds. The caption states: &quot;Lighter clouds reflect sunlight for a cooling effect. Dark clouds are translucent and allow sunlight to warm the Earth's surface.&quot;" title="Aerosols and Cloud Formation"/>
          <p:cNvPicPr preferRelativeResize="0"/>
          <p:nvPr/>
        </p:nvPicPr>
        <p:blipFill rotWithShape="1">
          <a:blip r:embed="rId3">
            <a:alphaModFix/>
          </a:blip>
          <a:srcRect/>
          <a:stretch/>
        </p:blipFill>
        <p:spPr>
          <a:xfrm>
            <a:off x="1295400" y="1447800"/>
            <a:ext cx="7721082" cy="5334000"/>
          </a:xfrm>
          <a:prstGeom prst="rect">
            <a:avLst/>
          </a:prstGeom>
          <a:noFill/>
          <a:ln>
            <a:noFill/>
          </a:ln>
        </p:spPr>
      </p:pic>
      <p:pic>
        <p:nvPicPr>
          <p:cNvPr id="181" name="Google Shape;181;p13"/>
          <p:cNvPicPr preferRelativeResize="0"/>
          <p:nvPr/>
        </p:nvPicPr>
        <p:blipFill rotWithShape="1">
          <a:blip r:embed="rId4">
            <a:alphaModFix/>
          </a:blip>
          <a:srcRect/>
          <a:stretch/>
        </p:blipFill>
        <p:spPr>
          <a:xfrm>
            <a:off x="-20319" y="796719"/>
            <a:ext cx="1187322" cy="60655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txBox="1">
            <a:spLocks noGrp="1"/>
          </p:cNvSpPr>
          <p:nvPr>
            <p:ph type="title"/>
          </p:nvPr>
        </p:nvSpPr>
        <p:spPr>
          <a:xfrm>
            <a:off x="1143000" y="1066800"/>
            <a:ext cx="8001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Aerosols Influence Many Things On Earth, But We Still Have Lots of Questions</a:t>
            </a:r>
            <a:endParaRPr/>
          </a:p>
        </p:txBody>
      </p:sp>
      <p:sp>
        <p:nvSpPr>
          <p:cNvPr id="187" name="Google Shape;187;p14"/>
          <p:cNvSpPr txBox="1">
            <a:spLocks noGrp="1"/>
          </p:cNvSpPr>
          <p:nvPr>
            <p:ph type="body" idx="1"/>
          </p:nvPr>
        </p:nvSpPr>
        <p:spPr>
          <a:xfrm>
            <a:off x="1371600" y="1905000"/>
            <a:ext cx="7467600" cy="47244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 aerosol concentrations vary with seasons?</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are aerosols related to weather and climate?</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does smoke from large fires affect sky color and clarity?</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long do volcanic emissions stay in the atmosphere, and where do they go? </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How do industrial facilities and agricultural activities affect aerosols?</a:t>
            </a:r>
            <a:endParaRPr/>
          </a:p>
          <a:p>
            <a:pPr marL="0" marR="0" lvl="0" indent="0" algn="just" rtl="0">
              <a:lnSpc>
                <a:spcPct val="100000"/>
              </a:lnSpc>
              <a:spcBef>
                <a:spcPts val="360"/>
              </a:spcBef>
              <a:spcAft>
                <a:spcPts val="0"/>
              </a:spcAft>
              <a:buClr>
                <a:schemeClr val="dk1"/>
              </a:buClr>
              <a:buSzPts val="32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Scientists around the world collect data to answer these and many other questions about aerosols and their effects on our global environment.</a:t>
            </a:r>
            <a:endParaRPr/>
          </a:p>
        </p:txBody>
      </p:sp>
      <p:pic>
        <p:nvPicPr>
          <p:cNvPr id="188" name="Google Shape;188;p14"/>
          <p:cNvPicPr preferRelativeResize="0"/>
          <p:nvPr/>
        </p:nvPicPr>
        <p:blipFill rotWithShape="1">
          <a:blip r:embed="rId3">
            <a:alphaModFix/>
          </a:blip>
          <a:srcRect/>
          <a:stretch/>
        </p:blipFill>
        <p:spPr>
          <a:xfrm>
            <a:off x="-20319" y="796719"/>
            <a:ext cx="1187322" cy="60655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5"/>
          <p:cNvSpPr txBox="1">
            <a:spLocks noGrp="1"/>
          </p:cNvSpPr>
          <p:nvPr>
            <p:ph type="title"/>
          </p:nvPr>
        </p:nvSpPr>
        <p:spPr>
          <a:xfrm>
            <a:off x="1143000"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GLOBE Measurements Help Scientists:</a:t>
            </a:r>
            <a:endParaRPr/>
          </a:p>
        </p:txBody>
      </p:sp>
      <p:sp>
        <p:nvSpPr>
          <p:cNvPr id="194" name="Google Shape;194;p15"/>
          <p:cNvSpPr txBox="1">
            <a:spLocks noGrp="1"/>
          </p:cNvSpPr>
          <p:nvPr>
            <p:ph type="body" idx="1"/>
          </p:nvPr>
        </p:nvSpPr>
        <p:spPr>
          <a:xfrm>
            <a:off x="1646100" y="1647825"/>
            <a:ext cx="3775800" cy="4572000"/>
          </a:xfrm>
          <a:prstGeom prst="rect">
            <a:avLst/>
          </a:prstGeom>
          <a:noFill/>
          <a:ln>
            <a:noFill/>
          </a:ln>
        </p:spPr>
        <p:txBody>
          <a:bodyPr spcFirstLastPara="1" wrap="square" lIns="91425" tIns="45700" rIns="91425" bIns="45700" anchor="t" anchorCtr="0">
            <a:noAutofit/>
          </a:bodyPr>
          <a:lstStyle/>
          <a:p>
            <a:pPr marL="342900" marR="0" lvl="0" indent="0" algn="just" rtl="0">
              <a:lnSpc>
                <a:spcPct val="100000"/>
              </a:lnSpc>
              <a:spcBef>
                <a:spcPts val="360"/>
              </a:spcBef>
              <a:spcAft>
                <a:spcPts val="0"/>
              </a:spcAft>
              <a:buSzPts val="3200"/>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SzPts val="3200"/>
              <a:buNone/>
            </a:pPr>
            <a:endParaRPr sz="1800">
              <a:latin typeface="Arial"/>
              <a:ea typeface="Arial"/>
              <a:cs typeface="Arial"/>
              <a:sym typeface="Arial"/>
            </a:endParaRPr>
          </a:p>
          <a:p>
            <a:pPr marL="0" marR="0" lvl="0" indent="0" algn="just" rtl="0">
              <a:lnSpc>
                <a:spcPct val="100000"/>
              </a:lnSpc>
              <a:spcBef>
                <a:spcPts val="360"/>
              </a:spcBef>
              <a:spcAft>
                <a:spcPts val="0"/>
              </a:spcAft>
              <a:buSzPts val="3200"/>
              <a:buNone/>
            </a:pPr>
            <a:endParaRPr sz="1800">
              <a:latin typeface="Arial"/>
              <a:ea typeface="Arial"/>
              <a:cs typeface="Arial"/>
              <a:sym typeface="Arial"/>
            </a:endParaRPr>
          </a:p>
          <a:p>
            <a:pPr marL="0" marR="0" lvl="0" indent="0" algn="just" rtl="0">
              <a:lnSpc>
                <a:spcPct val="100000"/>
              </a:lnSpc>
              <a:spcBef>
                <a:spcPts val="360"/>
              </a:spcBef>
              <a:spcAft>
                <a:spcPts val="0"/>
              </a:spcAft>
              <a:buSzPts val="3200"/>
              <a:buNone/>
            </a:pPr>
            <a:endParaRPr sz="1800">
              <a:latin typeface="Arial"/>
              <a:ea typeface="Arial"/>
              <a:cs typeface="Arial"/>
              <a:sym typeface="Arial"/>
            </a:endParaRPr>
          </a:p>
          <a:p>
            <a:pPr marL="0" marR="0" lvl="0" indent="0" algn="l" rtl="0">
              <a:lnSpc>
                <a:spcPct val="100000"/>
              </a:lnSpc>
              <a:spcBef>
                <a:spcPts val="360"/>
              </a:spcBef>
              <a:spcAft>
                <a:spcPts val="0"/>
              </a:spcAft>
              <a:buSzPts val="3200"/>
              <a:buNone/>
            </a:pPr>
            <a:r>
              <a:rPr lang="en-US" sz="1800">
                <a:solidFill>
                  <a:srgbClr val="000000"/>
                </a:solidFill>
                <a:latin typeface="Arial"/>
                <a:ea typeface="Arial"/>
                <a:cs typeface="Arial"/>
                <a:sym typeface="Arial"/>
              </a:rPr>
              <a:t>Your observations are valuable contributions to the scientific community and may be used by educators, students, researchers, and the general public to increase environmental awareness and STEM literacy, as well as advance Earth system science.</a:t>
            </a:r>
            <a:endParaRPr sz="2500">
              <a:solidFill>
                <a:srgbClr val="000000"/>
              </a:solidFill>
              <a:latin typeface="Arial"/>
              <a:ea typeface="Arial"/>
              <a:cs typeface="Arial"/>
              <a:sym typeface="Arial"/>
            </a:endParaRPr>
          </a:p>
        </p:txBody>
      </p:sp>
      <p:pic>
        <p:nvPicPr>
          <p:cNvPr id="195" name="Google Shape;195;p15" descr="Image shows scientists holding a variety of GLOBE-approved aerosol instruments." title="Measurement Instruments"/>
          <p:cNvPicPr preferRelativeResize="0"/>
          <p:nvPr/>
        </p:nvPicPr>
        <p:blipFill rotWithShape="1">
          <a:blip r:embed="rId3">
            <a:alphaModFix/>
          </a:blip>
          <a:srcRect/>
          <a:stretch/>
        </p:blipFill>
        <p:spPr>
          <a:xfrm>
            <a:off x="5638800" y="1647825"/>
            <a:ext cx="3190875" cy="5086350"/>
          </a:xfrm>
          <a:prstGeom prst="rect">
            <a:avLst/>
          </a:prstGeom>
          <a:noFill/>
          <a:ln>
            <a:noFill/>
          </a:ln>
        </p:spPr>
      </p:pic>
      <p:pic>
        <p:nvPicPr>
          <p:cNvPr id="196" name="Google Shape;196;p15" descr="Sidebar showing the different sections of the slideshow. You are in the &quot;How your measurements can help!&quot; section."/>
          <p:cNvPicPr preferRelativeResize="0"/>
          <p:nvPr/>
        </p:nvPicPr>
        <p:blipFill rotWithShape="1">
          <a:blip r:embed="rId4">
            <a:alphaModFix/>
          </a:blip>
          <a:srcRect/>
          <a:stretch/>
        </p:blipFill>
        <p:spPr>
          <a:xfrm>
            <a:off x="-6773" y="709189"/>
            <a:ext cx="1202181" cy="61671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6"/>
          <p:cNvSpPr txBox="1">
            <a:spLocks noGrp="1"/>
          </p:cNvSpPr>
          <p:nvPr>
            <p:ph type="title"/>
          </p:nvPr>
        </p:nvSpPr>
        <p:spPr>
          <a:xfrm>
            <a:off x="1295400" y="975051"/>
            <a:ext cx="7696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Scientists Quantify Aerosols Using Measurements of Aerosol Optical Thickness</a:t>
            </a:r>
            <a:endParaRPr/>
          </a:p>
        </p:txBody>
      </p:sp>
      <p:pic>
        <p:nvPicPr>
          <p:cNvPr id="203" name="Google Shape;203;p16" descr="This map shows measurements of aerosol optical thickness made by satellite during the month of July 2007. There are heavy aerosols blowing from the deserts of Northern Africa and the Middle East, as well as from the polluted major cities of Eastern Asia." title="Aerosol Optical Thickness from Space"/>
          <p:cNvPicPr preferRelativeResize="0"/>
          <p:nvPr/>
        </p:nvPicPr>
        <p:blipFill rotWithShape="1">
          <a:blip r:embed="rId3">
            <a:alphaModFix/>
          </a:blip>
          <a:srcRect/>
          <a:stretch/>
        </p:blipFill>
        <p:spPr>
          <a:xfrm>
            <a:off x="2133600" y="2667000"/>
            <a:ext cx="6477000" cy="3238500"/>
          </a:xfrm>
          <a:prstGeom prst="rect">
            <a:avLst/>
          </a:prstGeom>
          <a:noFill/>
          <a:ln>
            <a:noFill/>
          </a:ln>
        </p:spPr>
      </p:pic>
      <p:sp>
        <p:nvSpPr>
          <p:cNvPr id="204" name="Google Shape;204;p16"/>
          <p:cNvSpPr txBox="1">
            <a:spLocks noGrp="1"/>
          </p:cNvSpPr>
          <p:nvPr>
            <p:ph type="body" idx="1"/>
          </p:nvPr>
        </p:nvSpPr>
        <p:spPr>
          <a:xfrm>
            <a:off x="1295400" y="1824182"/>
            <a:ext cx="7696200" cy="1219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1" i="1" u="none" strike="noStrike" cap="none">
                <a:solidFill>
                  <a:schemeClr val="dk1"/>
                </a:solidFill>
                <a:latin typeface="Arial"/>
                <a:ea typeface="Arial"/>
                <a:cs typeface="Arial"/>
                <a:sym typeface="Arial"/>
              </a:rPr>
              <a:t>Aerosol Optical Thickness </a:t>
            </a:r>
            <a:r>
              <a:rPr lang="en-US" sz="1800" b="0" i="0" u="none" strike="noStrike" cap="none">
                <a:solidFill>
                  <a:schemeClr val="dk1"/>
                </a:solidFill>
                <a:latin typeface="Arial"/>
                <a:ea typeface="Arial"/>
                <a:cs typeface="Arial"/>
                <a:sym typeface="Arial"/>
              </a:rPr>
              <a:t>(AOT, also called aerosol optical depth) is a measure of how much of the Sun’s light is prevented from reaching the Earth’s surface due to scattering and absorption by aerosols. </a:t>
            </a:r>
            <a:endParaRPr/>
          </a:p>
          <a:p>
            <a:pPr marL="342900" marR="0" lvl="0" indent="-342900" algn="l"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05" name="Google Shape;205;p16"/>
          <p:cNvSpPr txBox="1"/>
          <p:nvPr/>
        </p:nvSpPr>
        <p:spPr>
          <a:xfrm>
            <a:off x="1295400" y="5715000"/>
            <a:ext cx="7696200" cy="95410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This map (</a:t>
            </a:r>
            <a:r>
              <a:rPr lang="en-US" sz="1400" b="0" i="0" u="sng" strike="noStrike" cap="none">
                <a:solidFill>
                  <a:schemeClr val="hlink"/>
                </a:solidFill>
                <a:latin typeface="Arial"/>
                <a:ea typeface="Arial"/>
                <a:cs typeface="Arial"/>
                <a:sym typeface="Arial"/>
                <a:hlinkClick r:id="rId4"/>
              </a:rPr>
              <a:t>and more like it</a:t>
            </a:r>
            <a:r>
              <a:rPr lang="en-US" sz="1400" b="0" i="0" u="none" strike="noStrike" cap="none">
                <a:solidFill>
                  <a:schemeClr val="dk1"/>
                </a:solidFill>
                <a:latin typeface="Arial"/>
                <a:ea typeface="Arial"/>
                <a:cs typeface="Arial"/>
                <a:sym typeface="Arial"/>
              </a:rPr>
              <a:t>) shows measurements of aerosol optical thickness as seen from space. Clear skies usually have low AOT values (0.1 or lower) while regions with AOT values greater than 0.3 are often experiencing an aerosol event such as a wildfire, a dust storm, or a pollution event. Note that AOT values greater than 1, while not shown here, are possible. </a:t>
            </a:r>
            <a:endParaRPr sz="1400" b="0" i="0" u="none" strike="noStrike" cap="none">
              <a:solidFill>
                <a:srgbClr val="000000"/>
              </a:solidFill>
              <a:latin typeface="Arial"/>
              <a:ea typeface="Arial"/>
              <a:cs typeface="Arial"/>
              <a:sym typeface="Arial"/>
            </a:endParaRPr>
          </a:p>
        </p:txBody>
      </p:sp>
      <p:pic>
        <p:nvPicPr>
          <p:cNvPr id="206" name="Google Shape;206;p16"/>
          <p:cNvPicPr preferRelativeResize="0"/>
          <p:nvPr/>
        </p:nvPicPr>
        <p:blipFill rotWithShape="1">
          <a:blip r:embed="rId5">
            <a:alphaModFix/>
          </a:blip>
          <a:srcRect/>
          <a:stretch/>
        </p:blipFill>
        <p:spPr>
          <a:xfrm>
            <a:off x="-6773" y="709189"/>
            <a:ext cx="1202181" cy="616712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7"/>
          <p:cNvSpPr txBox="1">
            <a:spLocks noGrp="1"/>
          </p:cNvSpPr>
          <p:nvPr>
            <p:ph type="title"/>
          </p:nvPr>
        </p:nvSpPr>
        <p:spPr>
          <a:xfrm>
            <a:off x="1295400" y="914400"/>
            <a:ext cx="7620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What is Aerosol Optical Thickness?</a:t>
            </a:r>
            <a:endParaRPr/>
          </a:p>
        </p:txBody>
      </p:sp>
      <p:sp>
        <p:nvSpPr>
          <p:cNvPr id="212" name="Google Shape;212;p17"/>
          <p:cNvSpPr txBox="1">
            <a:spLocks noGrp="1"/>
          </p:cNvSpPr>
          <p:nvPr>
            <p:ph type="body" idx="1"/>
          </p:nvPr>
        </p:nvSpPr>
        <p:spPr>
          <a:xfrm>
            <a:off x="1219200" y="1469229"/>
            <a:ext cx="7848600" cy="1219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Aerosol optical thickness is a comparison of the amount of light from the Sun that could reach the Earth’s surface if no aerosols were in the way and the amount of sunlight actually measured from your atmospheric study site.</a:t>
            </a:r>
            <a:endParaRPr/>
          </a:p>
          <a:p>
            <a:pPr marL="0" marR="0" lvl="0" indent="0" algn="l"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p:txBody>
      </p:sp>
      <p:pic>
        <p:nvPicPr>
          <p:cNvPr id="213" name="Google Shape;213;p17" descr="This image compares the relative scattering experienced by sunlight traveling through Earth's atmosphere with and without aerosols. Without aerosols, there are just atmospheric gases and water vapor to scatter light, so the air appears relatively clear. When aerosols are added into the mix, the sunlight is more scattered, and the air appears darker." title="Atmospheric Components Scatter Light from the Sun"/>
          <p:cNvPicPr preferRelativeResize="0"/>
          <p:nvPr/>
        </p:nvPicPr>
        <p:blipFill rotWithShape="1">
          <a:blip r:embed="rId3">
            <a:alphaModFix/>
          </a:blip>
          <a:srcRect/>
          <a:stretch/>
        </p:blipFill>
        <p:spPr>
          <a:xfrm>
            <a:off x="1981200" y="2438400"/>
            <a:ext cx="6248400" cy="4279888"/>
          </a:xfrm>
          <a:prstGeom prst="rect">
            <a:avLst/>
          </a:prstGeom>
          <a:noFill/>
          <a:ln>
            <a:noFill/>
          </a:ln>
        </p:spPr>
      </p:pic>
      <p:pic>
        <p:nvPicPr>
          <p:cNvPr id="214" name="Google Shape;214;p17"/>
          <p:cNvPicPr preferRelativeResize="0"/>
          <p:nvPr/>
        </p:nvPicPr>
        <p:blipFill rotWithShape="1">
          <a:blip r:embed="rId4">
            <a:alphaModFix/>
          </a:blip>
          <a:srcRect/>
          <a:stretch/>
        </p:blipFill>
        <p:spPr>
          <a:xfrm>
            <a:off x="-6773" y="709189"/>
            <a:ext cx="1202181" cy="61671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8"/>
          <p:cNvSpPr txBox="1">
            <a:spLocks noGrp="1"/>
          </p:cNvSpPr>
          <p:nvPr>
            <p:ph type="title"/>
          </p:nvPr>
        </p:nvSpPr>
        <p:spPr>
          <a:xfrm>
            <a:off x="457200" y="91440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We Measure AOT from the Ground</a:t>
            </a:r>
            <a:endParaRPr/>
          </a:p>
        </p:txBody>
      </p:sp>
      <p:sp>
        <p:nvSpPr>
          <p:cNvPr id="221" name="Google Shape;221;p18"/>
          <p:cNvSpPr txBox="1">
            <a:spLocks noGrp="1"/>
          </p:cNvSpPr>
          <p:nvPr>
            <p:ph type="body" idx="1"/>
          </p:nvPr>
        </p:nvSpPr>
        <p:spPr>
          <a:xfrm>
            <a:off x="1295400" y="1489825"/>
            <a:ext cx="3810000" cy="5007033"/>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Sun photometers like those shown on the right measure AOT from the ground looking upwards, towards the Sun. These instruments measure AOT at several wavelengths to learn about the size distribution and sources of the aerosols.</a:t>
            </a:r>
            <a:r>
              <a:rPr lang="en-US" sz="1800" b="0" i="0" u="none" strike="noStrike" cap="none">
                <a:solidFill>
                  <a:schemeClr val="dk1"/>
                </a:solidFill>
                <a:latin typeface="Calibri"/>
                <a:ea typeface="Calibri"/>
                <a:cs typeface="Calibri"/>
                <a:sym typeface="Calibri"/>
              </a:rPr>
              <a:t> </a:t>
            </a:r>
            <a:r>
              <a:rPr lang="en-US" sz="1800" b="0" i="0" u="none" strike="noStrike" cap="none">
                <a:solidFill>
                  <a:schemeClr val="dk1"/>
                </a:solidFill>
                <a:latin typeface="Arial"/>
                <a:ea typeface="Arial"/>
                <a:cs typeface="Arial"/>
                <a:sym typeface="Arial"/>
              </a:rPr>
              <a:t>The larger the optical thickness, the less light reaches Earth’s surface. The more aerosols in the atmosphere, the greater the AOT value will be. </a:t>
            </a:r>
            <a:endParaRPr/>
          </a:p>
          <a:p>
            <a:pPr marL="0" marR="0" lvl="0" indent="0" algn="ctr"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400"/>
              </a:spcBef>
              <a:spcAft>
                <a:spcPts val="0"/>
              </a:spcAft>
              <a:buClr>
                <a:schemeClr val="dk1"/>
              </a:buClr>
              <a:buSzPts val="3200"/>
              <a:buFont typeface="Arial"/>
              <a:buNone/>
            </a:pPr>
            <a:r>
              <a:rPr lang="en-US" sz="2000" b="1" i="0" u="none" strike="noStrike" cap="none">
                <a:solidFill>
                  <a:schemeClr val="dk1"/>
                </a:solidFill>
                <a:latin typeface="Arial"/>
                <a:ea typeface="Arial"/>
                <a:cs typeface="Arial"/>
                <a:sym typeface="Arial"/>
              </a:rPr>
              <a:t>More aerosol </a:t>
            </a:r>
            <a:r>
              <a:rPr lang="en-US" sz="2000" b="0" i="0" u="none" strike="noStrike" cap="none">
                <a:solidFill>
                  <a:schemeClr val="dk1"/>
                </a:solidFill>
                <a:latin typeface="Arial"/>
                <a:ea typeface="Arial"/>
                <a:cs typeface="Arial"/>
                <a:sym typeface="Arial"/>
              </a:rPr>
              <a:t>↔ </a:t>
            </a:r>
            <a:r>
              <a:rPr lang="en-US" sz="2000" b="1" i="0" u="none" strike="noStrike" cap="none">
                <a:solidFill>
                  <a:schemeClr val="dk1"/>
                </a:solidFill>
                <a:latin typeface="Arial"/>
                <a:ea typeface="Arial"/>
                <a:cs typeface="Arial"/>
                <a:sym typeface="Arial"/>
              </a:rPr>
              <a:t>Higher AOT </a:t>
            </a:r>
            <a:endParaRPr/>
          </a:p>
          <a:p>
            <a:pPr marL="0" marR="0" lvl="0" indent="0" algn="ctr" rtl="0">
              <a:lnSpc>
                <a:spcPct val="100000"/>
              </a:lnSpc>
              <a:spcBef>
                <a:spcPts val="400"/>
              </a:spcBef>
              <a:spcAft>
                <a:spcPts val="0"/>
              </a:spcAft>
              <a:buClr>
                <a:schemeClr val="dk1"/>
              </a:buClr>
              <a:buSzPts val="3200"/>
              <a:buFont typeface="Arial"/>
              <a:buNone/>
            </a:pPr>
            <a:r>
              <a:rPr lang="en-US" sz="2000" b="0" i="0" u="none" strike="noStrike" cap="none">
                <a:solidFill>
                  <a:schemeClr val="dk1"/>
                </a:solidFill>
                <a:latin typeface="Arial"/>
                <a:ea typeface="Arial"/>
                <a:cs typeface="Arial"/>
                <a:sym typeface="Arial"/>
              </a:rPr>
              <a:t>↕                 ↕</a:t>
            </a:r>
            <a:r>
              <a:rPr lang="en-US" sz="2000" b="0" i="0" u="none" strike="noStrike" cap="none">
                <a:solidFill>
                  <a:schemeClr val="dk1"/>
                </a:solidFill>
                <a:latin typeface="Calibri"/>
                <a:ea typeface="Calibri"/>
                <a:cs typeface="Calibri"/>
                <a:sym typeface="Calibri"/>
              </a:rPr>
              <a:t> </a:t>
            </a:r>
            <a:endParaRPr/>
          </a:p>
          <a:p>
            <a:pPr marL="0" marR="0" lvl="0" indent="0" algn="ctr" rtl="0">
              <a:lnSpc>
                <a:spcPct val="100000"/>
              </a:lnSpc>
              <a:spcBef>
                <a:spcPts val="400"/>
              </a:spcBef>
              <a:spcAft>
                <a:spcPts val="0"/>
              </a:spcAft>
              <a:buClr>
                <a:schemeClr val="dk1"/>
              </a:buClr>
              <a:buSzPts val="3200"/>
              <a:buFont typeface="Arial"/>
              <a:buNone/>
            </a:pPr>
            <a:r>
              <a:rPr lang="en-US" sz="2000" b="0" i="0" u="none" strike="noStrike" cap="none">
                <a:solidFill>
                  <a:schemeClr val="dk1"/>
                </a:solidFill>
                <a:latin typeface="Arial"/>
                <a:ea typeface="Arial"/>
                <a:cs typeface="Arial"/>
                <a:sym typeface="Arial"/>
              </a:rPr>
              <a:t>   </a:t>
            </a:r>
            <a:r>
              <a:rPr lang="en-US" sz="2000" b="1" i="0" u="none" strike="noStrike" cap="none">
                <a:solidFill>
                  <a:schemeClr val="dk1"/>
                </a:solidFill>
                <a:latin typeface="Arial"/>
                <a:ea typeface="Arial"/>
                <a:cs typeface="Arial"/>
                <a:sym typeface="Arial"/>
              </a:rPr>
              <a:t>Less light at the surface</a:t>
            </a:r>
            <a:endParaRPr/>
          </a:p>
        </p:txBody>
      </p:sp>
      <p:pic>
        <p:nvPicPr>
          <p:cNvPr id="222" name="Google Shape;222;p18" descr="Two scientific measurement stations, one on a mountain top and one in a field are shown in this image. " title="Images of Aerosol Measurement Equipment"/>
          <p:cNvPicPr preferRelativeResize="0"/>
          <p:nvPr/>
        </p:nvPicPr>
        <p:blipFill rotWithShape="1">
          <a:blip r:embed="rId3">
            <a:alphaModFix/>
          </a:blip>
          <a:srcRect/>
          <a:stretch/>
        </p:blipFill>
        <p:spPr>
          <a:xfrm>
            <a:off x="5165436" y="1489825"/>
            <a:ext cx="3790950" cy="5295900"/>
          </a:xfrm>
          <a:prstGeom prst="rect">
            <a:avLst/>
          </a:prstGeom>
          <a:noFill/>
          <a:ln>
            <a:noFill/>
          </a:ln>
        </p:spPr>
      </p:pic>
      <p:pic>
        <p:nvPicPr>
          <p:cNvPr id="223" name="Google Shape;223;p18"/>
          <p:cNvPicPr preferRelativeResize="0"/>
          <p:nvPr/>
        </p:nvPicPr>
        <p:blipFill rotWithShape="1">
          <a:blip r:embed="rId4">
            <a:alphaModFix/>
          </a:blip>
          <a:srcRect/>
          <a:stretch/>
        </p:blipFill>
        <p:spPr>
          <a:xfrm>
            <a:off x="-6773" y="709189"/>
            <a:ext cx="1202181" cy="616712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9"/>
          <p:cNvSpPr txBox="1">
            <a:spLocks noGrp="1"/>
          </p:cNvSpPr>
          <p:nvPr>
            <p:ph type="title"/>
          </p:nvPr>
        </p:nvSpPr>
        <p:spPr>
          <a:xfrm>
            <a:off x="1219200" y="914400"/>
            <a:ext cx="7924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Before You Begin the Aerosols Protocol</a:t>
            </a:r>
            <a:endParaRPr/>
          </a:p>
        </p:txBody>
      </p:sp>
      <p:sp>
        <p:nvSpPr>
          <p:cNvPr id="229" name="Google Shape;229;p19"/>
          <p:cNvSpPr txBox="1">
            <a:spLocks noGrp="1"/>
          </p:cNvSpPr>
          <p:nvPr>
            <p:ph type="body" idx="1"/>
          </p:nvPr>
        </p:nvSpPr>
        <p:spPr>
          <a:xfrm>
            <a:off x="1447800" y="1828800"/>
            <a:ext cx="7162800" cy="457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2200" b="0" i="0" u="none" strike="noStrike" cap="none">
                <a:solidFill>
                  <a:schemeClr val="dk1"/>
                </a:solidFill>
                <a:latin typeface="Arial"/>
                <a:ea typeface="Arial"/>
                <a:cs typeface="Arial"/>
                <a:sym typeface="Arial"/>
              </a:rPr>
              <a:t>Before you begin taking Aerosol observations, you will need to have already identified your </a:t>
            </a:r>
            <a:r>
              <a:rPr lang="en-US" sz="2200" b="0" i="1" u="sng" strike="noStrike" cap="none">
                <a:solidFill>
                  <a:schemeClr val="hlink"/>
                </a:solidFill>
                <a:latin typeface="Arial"/>
                <a:ea typeface="Arial"/>
                <a:cs typeface="Arial"/>
                <a:sym typeface="Arial"/>
                <a:hlinkClick r:id="rId3"/>
              </a:rPr>
              <a:t>Atmosphere Study Site</a:t>
            </a:r>
            <a:r>
              <a:rPr lang="en-US" sz="2200" b="0" i="0" u="none" strike="noStrike" cap="none">
                <a:solidFill>
                  <a:schemeClr val="dk1"/>
                </a:solidFill>
                <a:latin typeface="Arial"/>
                <a:ea typeface="Arial"/>
                <a:cs typeface="Arial"/>
                <a:sym typeface="Arial"/>
              </a:rPr>
              <a:t>. In order to submit aerosol measurements, you must also collect </a:t>
            </a:r>
            <a:r>
              <a:rPr lang="en-US" sz="2200" b="0" i="1" u="sng" strike="noStrike" cap="none">
                <a:solidFill>
                  <a:schemeClr val="hlink"/>
                </a:solidFill>
                <a:latin typeface="Arial"/>
                <a:ea typeface="Arial"/>
                <a:cs typeface="Arial"/>
                <a:sym typeface="Arial"/>
                <a:hlinkClick r:id="rId4"/>
              </a:rPr>
              <a:t>Clouds</a:t>
            </a:r>
            <a:r>
              <a:rPr lang="en-US" sz="2200" b="1" i="0" u="none" strike="noStrike" cap="none">
                <a:solidFill>
                  <a:schemeClr val="dk1"/>
                </a:solidFill>
                <a:latin typeface="Arial"/>
                <a:ea typeface="Arial"/>
                <a:cs typeface="Arial"/>
                <a:sym typeface="Arial"/>
              </a:rPr>
              <a:t> </a:t>
            </a:r>
            <a:r>
              <a:rPr lang="en-US" sz="2200" b="0" i="0" u="none" strike="noStrike" cap="none">
                <a:solidFill>
                  <a:schemeClr val="dk1"/>
                </a:solidFill>
                <a:latin typeface="Arial"/>
                <a:ea typeface="Arial"/>
                <a:cs typeface="Arial"/>
                <a:sym typeface="Arial"/>
              </a:rPr>
              <a:t>and</a:t>
            </a:r>
            <a:r>
              <a:rPr lang="en-US" sz="2200" b="1" i="0" u="none" strike="noStrike" cap="none">
                <a:solidFill>
                  <a:schemeClr val="dk1"/>
                </a:solidFill>
                <a:latin typeface="Arial"/>
                <a:ea typeface="Arial"/>
                <a:cs typeface="Arial"/>
                <a:sym typeface="Arial"/>
              </a:rPr>
              <a:t> </a:t>
            </a:r>
            <a:r>
              <a:rPr lang="en-US" sz="2200" b="0" i="1" u="sng" strike="noStrike" cap="none">
                <a:solidFill>
                  <a:schemeClr val="hlink"/>
                </a:solidFill>
                <a:latin typeface="Arial"/>
                <a:ea typeface="Arial"/>
                <a:cs typeface="Arial"/>
                <a:sym typeface="Arial"/>
                <a:hlinkClick r:id="rId5"/>
              </a:rPr>
              <a:t>Barometric Pressure </a:t>
            </a:r>
            <a:r>
              <a:rPr lang="en-US" sz="2200" b="0" i="0" u="none" strike="noStrike" cap="none">
                <a:solidFill>
                  <a:schemeClr val="dk1"/>
                </a:solidFill>
                <a:latin typeface="Arial"/>
                <a:ea typeface="Arial"/>
                <a:cs typeface="Arial"/>
                <a:sym typeface="Arial"/>
              </a:rPr>
              <a:t>observations.  Please review these protocols first. </a:t>
            </a:r>
            <a:endParaRPr/>
          </a:p>
        </p:txBody>
      </p:sp>
      <p:pic>
        <p:nvPicPr>
          <p:cNvPr id="230" name="Google Shape;230;p19" descr="Sidebar showing the different sections of the slideshow. You are in the &quot;How to collect your data.&quot; section."/>
          <p:cNvPicPr preferRelativeResize="0"/>
          <p:nvPr/>
        </p:nvPicPr>
        <p:blipFill rotWithShape="1">
          <a:blip r:embed="rId6">
            <a:alphaModFix/>
          </a:blip>
          <a:srcRect/>
          <a:stretch/>
        </p:blipFill>
        <p:spPr>
          <a:xfrm>
            <a:off x="-7619" y="800100"/>
            <a:ext cx="1176436" cy="60655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title"/>
          </p:nvPr>
        </p:nvSpPr>
        <p:spPr>
          <a:xfrm>
            <a:off x="1600200" y="914400"/>
            <a:ext cx="7315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Overview and Learning Objectives</a:t>
            </a:r>
            <a:endParaRPr/>
          </a:p>
        </p:txBody>
      </p:sp>
      <p:sp>
        <p:nvSpPr>
          <p:cNvPr id="84" name="Google Shape;84;p2"/>
          <p:cNvSpPr txBox="1">
            <a:spLocks noGrp="1"/>
          </p:cNvSpPr>
          <p:nvPr>
            <p:ph type="body" idx="1"/>
          </p:nvPr>
        </p:nvSpPr>
        <p:spPr>
          <a:xfrm>
            <a:off x="1606685" y="1769269"/>
            <a:ext cx="7239000" cy="4724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1" i="0" u="none" strike="noStrike" cap="none">
                <a:solidFill>
                  <a:schemeClr val="dk1"/>
                </a:solidFill>
                <a:latin typeface="Arial"/>
                <a:ea typeface="Arial"/>
                <a:cs typeface="Arial"/>
                <a:sym typeface="Arial"/>
              </a:rPr>
              <a:t>Overview</a:t>
            </a:r>
            <a:endParaRPr/>
          </a:p>
          <a:p>
            <a:pPr marL="0" marR="0" lvl="0" indent="0" algn="just" rtl="0">
              <a:lnSpc>
                <a:spcPct val="100000"/>
              </a:lnSpc>
              <a:spcBef>
                <a:spcPts val="360"/>
              </a:spcBef>
              <a:spcAft>
                <a:spcPts val="0"/>
              </a:spcAft>
              <a:buClr>
                <a:schemeClr val="dk1"/>
              </a:buClr>
              <a:buSzPts val="3200"/>
              <a:buFont typeface="Arial"/>
              <a:buNone/>
            </a:pPr>
            <a:r>
              <a:rPr lang="en-US" sz="1800" b="0" i="1" u="none" strike="noStrike" cap="none">
                <a:solidFill>
                  <a:schemeClr val="dk1"/>
                </a:solidFill>
                <a:latin typeface="Arial"/>
                <a:ea typeface="Arial"/>
                <a:cs typeface="Arial"/>
                <a:sym typeface="Arial"/>
              </a:rPr>
              <a:t>This module:</a:t>
            </a:r>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Describe</a:t>
            </a:r>
            <a:r>
              <a:rPr lang="en-US" sz="1800">
                <a:latin typeface="Arial"/>
                <a:ea typeface="Arial"/>
                <a:cs typeface="Arial"/>
                <a:sym typeface="Arial"/>
              </a:rPr>
              <a:t>s</a:t>
            </a:r>
            <a:r>
              <a:rPr lang="en-US" sz="1800" b="0" i="0" u="none" strike="noStrike" cap="none">
                <a:solidFill>
                  <a:schemeClr val="dk1"/>
                </a:solidFill>
                <a:latin typeface="Arial"/>
                <a:ea typeface="Arial"/>
                <a:cs typeface="Arial"/>
                <a:sym typeface="Arial"/>
              </a:rPr>
              <a:t> how to measure aerosol optical thickness (AOT) using one of two instrument options (GLOBE Sun Photometer or Calitoo)</a:t>
            </a:r>
            <a:endParaRPr/>
          </a:p>
          <a:p>
            <a:pPr marL="0" marR="0" lvl="0" indent="0" algn="just" rtl="0">
              <a:lnSpc>
                <a:spcPct val="100000"/>
              </a:lnSpc>
              <a:spcBef>
                <a:spcPts val="360"/>
              </a:spcBef>
              <a:spcAft>
                <a:spcPts val="0"/>
              </a:spcAft>
              <a:buClr>
                <a:schemeClr val="dk1"/>
              </a:buClr>
              <a:buSzPts val="3200"/>
              <a:buFont typeface="Arial"/>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1" i="0" u="none" strike="noStrike" cap="none">
                <a:solidFill>
                  <a:schemeClr val="dk1"/>
                </a:solidFill>
                <a:latin typeface="Arial"/>
                <a:ea typeface="Arial"/>
                <a:cs typeface="Arial"/>
                <a:sym typeface="Arial"/>
              </a:rPr>
              <a:t>Learning Objectives</a:t>
            </a:r>
            <a:endParaRPr/>
          </a:p>
          <a:p>
            <a:pPr marL="0" marR="0" lvl="0" indent="0" algn="just" rtl="0">
              <a:lnSpc>
                <a:spcPct val="100000"/>
              </a:lnSpc>
              <a:spcBef>
                <a:spcPts val="360"/>
              </a:spcBef>
              <a:spcAft>
                <a:spcPts val="0"/>
              </a:spcAft>
              <a:buClr>
                <a:schemeClr val="dk1"/>
              </a:buClr>
              <a:buSzPts val="3200"/>
              <a:buFont typeface="Arial"/>
              <a:buNone/>
            </a:pPr>
            <a:r>
              <a:rPr lang="en-US" sz="1800" b="0" i="1" u="none" strike="noStrike" cap="none">
                <a:solidFill>
                  <a:schemeClr val="dk1"/>
                </a:solidFill>
                <a:latin typeface="Arial"/>
                <a:ea typeface="Arial"/>
                <a:cs typeface="Arial"/>
                <a:sym typeface="Arial"/>
              </a:rPr>
              <a:t>After completing this module, you will be able to:</a:t>
            </a:r>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Describe what aerosols are and what AOT measurements mean</a:t>
            </a:r>
            <a:endParaRPr/>
          </a:p>
          <a:p>
            <a:pPr marL="285750" marR="0" lvl="0" indent="-28575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List reasons why it is important to collect measurements of AOT</a:t>
            </a:r>
            <a:endParaRPr/>
          </a:p>
          <a:p>
            <a:pPr marL="285750" marR="0" lvl="0" indent="-28575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Identify appropriate conditions and locations to take AOT measurements</a:t>
            </a:r>
            <a:endParaRPr/>
          </a:p>
        </p:txBody>
      </p:sp>
      <p:pic>
        <p:nvPicPr>
          <p:cNvPr id="85" name="Google Shape;85;p2" descr="Sidebar showing the different sections of the slideshow. You are in the &quot;What are aerosols&quot; section."/>
          <p:cNvPicPr preferRelativeResize="0"/>
          <p:nvPr/>
        </p:nvPicPr>
        <p:blipFill rotWithShape="1">
          <a:blip r:embed="rId3">
            <a:alphaModFix/>
          </a:blip>
          <a:srcRect/>
          <a:stretch/>
        </p:blipFill>
        <p:spPr>
          <a:xfrm>
            <a:off x="-94538" y="798630"/>
            <a:ext cx="1283880" cy="605937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0"/>
          <p:cNvSpPr txBox="1">
            <a:spLocks noGrp="1"/>
          </p:cNvSpPr>
          <p:nvPr>
            <p:ph type="title"/>
          </p:nvPr>
        </p:nvSpPr>
        <p:spPr>
          <a:xfrm>
            <a:off x="0" y="91440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How to Collect: Overview</a:t>
            </a:r>
            <a:endParaRPr/>
          </a:p>
        </p:txBody>
      </p:sp>
      <p:sp>
        <p:nvSpPr>
          <p:cNvPr id="237" name="Google Shape;237;p20"/>
          <p:cNvSpPr txBox="1">
            <a:spLocks noGrp="1"/>
          </p:cNvSpPr>
          <p:nvPr>
            <p:ph type="body" idx="1"/>
          </p:nvPr>
        </p:nvSpPr>
        <p:spPr>
          <a:xfrm>
            <a:off x="1371600" y="1828800"/>
            <a:ext cx="7620000" cy="43434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Where?</a:t>
            </a:r>
            <a:r>
              <a:rPr lang="en-US" sz="1800" b="0" i="0" u="none" strike="noStrike" cap="none">
                <a:solidFill>
                  <a:schemeClr val="dk1"/>
                </a:solidFill>
                <a:latin typeface="Arial"/>
                <a:ea typeface="Arial"/>
                <a:cs typeface="Arial"/>
                <a:sym typeface="Arial"/>
              </a:rPr>
              <a:t> At your Atmosphere Site (see </a:t>
            </a:r>
            <a:r>
              <a:rPr lang="en-US" sz="1800" b="0" i="1" u="sng" strike="noStrike" cap="none">
                <a:solidFill>
                  <a:schemeClr val="hlink"/>
                </a:solidFill>
                <a:latin typeface="Arial"/>
                <a:ea typeface="Arial"/>
                <a:cs typeface="Arial"/>
                <a:sym typeface="Arial"/>
                <a:hlinkClick r:id="rId3"/>
              </a:rPr>
              <a:t>Documenting Your Atmosphere Study Site</a:t>
            </a:r>
            <a:r>
              <a:rPr lang="en-US" sz="1800" b="0" i="0" u="none" strike="noStrike" cap="none">
                <a:solidFill>
                  <a:schemeClr val="dk1"/>
                </a:solidFill>
                <a:latin typeface="Arial"/>
                <a:ea typeface="Arial"/>
                <a:cs typeface="Arial"/>
                <a:sym typeface="Arial"/>
              </a:rPr>
              <a:t>)</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When?</a:t>
            </a:r>
            <a:r>
              <a:rPr lang="en-US" sz="1800" b="0" i="0" u="none" strike="noStrike" cap="none">
                <a:solidFill>
                  <a:schemeClr val="dk1"/>
                </a:solidFill>
                <a:latin typeface="Arial"/>
                <a:ea typeface="Arial"/>
                <a:cs typeface="Arial"/>
                <a:sym typeface="Arial"/>
              </a:rPr>
              <a:t> Mid-morning, or any time you have an unobstructed view of the Sun (meaning no clouds between you and the Sun!)</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How?</a:t>
            </a:r>
            <a:r>
              <a:rPr lang="en-US" sz="1800" b="0" i="0" u="none" strike="noStrike" cap="none">
                <a:solidFill>
                  <a:schemeClr val="dk1"/>
                </a:solidFill>
                <a:latin typeface="Arial"/>
                <a:ea typeface="Arial"/>
                <a:cs typeface="Arial"/>
                <a:sym typeface="Arial"/>
              </a:rPr>
              <a:t> Using GLOBE Sun photometer or a Calitoo</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 Shade or Microtops instruments are not covered in this training</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Other observations: </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4"/>
              </a:rPr>
              <a:t>Clouds</a:t>
            </a:r>
            <a:r>
              <a:rPr lang="en-US" sz="1800" b="0" i="0" u="none" strike="noStrike" cap="none">
                <a:solidFill>
                  <a:schemeClr val="dk1"/>
                </a:solidFill>
                <a:latin typeface="Arial"/>
                <a:ea typeface="Arial"/>
                <a:cs typeface="Arial"/>
                <a:sym typeface="Arial"/>
              </a:rPr>
              <a:t> (</a:t>
            </a:r>
            <a:r>
              <a:rPr lang="en-US" sz="1800" b="0" i="1" u="none" strike="noStrike" cap="none">
                <a:solidFill>
                  <a:schemeClr val="dk1"/>
                </a:solidFill>
                <a:latin typeface="Arial"/>
                <a:ea typeface="Arial"/>
                <a:cs typeface="Arial"/>
                <a:sym typeface="Arial"/>
              </a:rPr>
              <a:t>required for all aerosol measurements</a:t>
            </a:r>
            <a:r>
              <a:rPr lang="en-US" sz="1800" b="0" i="0" u="none" strike="noStrike" cap="none">
                <a:solidFill>
                  <a:schemeClr val="dk1"/>
                </a:solidFill>
                <a:latin typeface="Arial"/>
                <a:ea typeface="Arial"/>
                <a:cs typeface="Arial"/>
                <a:sym typeface="Arial"/>
              </a:rPr>
              <a:t>)</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5"/>
              </a:rPr>
              <a:t>Barometric Pressure </a:t>
            </a:r>
            <a:r>
              <a:rPr lang="en-US" sz="1800" b="0" i="0" u="none" strike="noStrike" cap="none">
                <a:solidFill>
                  <a:schemeClr val="dk1"/>
                </a:solidFill>
                <a:latin typeface="Arial"/>
                <a:ea typeface="Arial"/>
                <a:cs typeface="Arial"/>
                <a:sym typeface="Arial"/>
              </a:rPr>
              <a:t>(</a:t>
            </a:r>
            <a:r>
              <a:rPr lang="en-US" sz="1800" b="0" i="1" u="none" strike="noStrike" cap="none">
                <a:solidFill>
                  <a:schemeClr val="dk1"/>
                </a:solidFill>
                <a:latin typeface="Arial"/>
                <a:ea typeface="Arial"/>
                <a:cs typeface="Arial"/>
                <a:sym typeface="Arial"/>
              </a:rPr>
              <a:t>required if using a GLOBE Sun photometer</a:t>
            </a:r>
            <a:r>
              <a:rPr lang="en-US" sz="1800" b="0" i="0" u="none" strike="noStrike" cap="none">
                <a:solidFill>
                  <a:schemeClr val="dk1"/>
                </a:solidFill>
                <a:latin typeface="Arial"/>
                <a:ea typeface="Arial"/>
                <a:cs typeface="Arial"/>
                <a:sym typeface="Arial"/>
              </a:rPr>
              <a:t>)</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6"/>
              </a:rPr>
              <a:t>Sky Color &amp; Visibility </a:t>
            </a:r>
            <a:r>
              <a:rPr lang="en-US" sz="1800" b="0" i="0" u="none" strike="noStrike" cap="none">
                <a:solidFill>
                  <a:schemeClr val="dk1"/>
                </a:solidFill>
                <a:latin typeface="Arial"/>
                <a:ea typeface="Arial"/>
                <a:cs typeface="Arial"/>
                <a:sym typeface="Arial"/>
              </a:rPr>
              <a:t>(optional)</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7"/>
              </a:rPr>
              <a:t>Current Air Temperature </a:t>
            </a:r>
            <a:r>
              <a:rPr lang="en-US" sz="1800" b="0" i="0" u="none" strike="noStrike" cap="none">
                <a:solidFill>
                  <a:schemeClr val="dk1"/>
                </a:solidFill>
                <a:latin typeface="Arial"/>
                <a:ea typeface="Arial"/>
                <a:cs typeface="Arial"/>
                <a:sym typeface="Arial"/>
              </a:rPr>
              <a:t>(optional)</a:t>
            </a:r>
            <a:endParaRPr/>
          </a:p>
          <a:p>
            <a:pPr marL="742950" marR="0" lvl="1" indent="-285750" algn="just" rtl="0">
              <a:lnSpc>
                <a:spcPct val="100000"/>
              </a:lnSpc>
              <a:spcBef>
                <a:spcPts val="360"/>
              </a:spcBef>
              <a:spcAft>
                <a:spcPts val="0"/>
              </a:spcAft>
              <a:buClr>
                <a:schemeClr val="dk1"/>
              </a:buClr>
              <a:buSzPts val="1800"/>
              <a:buFont typeface="Arial"/>
              <a:buChar char="–"/>
            </a:pPr>
            <a:r>
              <a:rPr lang="en-US" sz="1800" b="0" i="0" u="sng" strike="noStrike" cap="none">
                <a:solidFill>
                  <a:schemeClr val="hlink"/>
                </a:solidFill>
                <a:latin typeface="Arial"/>
                <a:ea typeface="Arial"/>
                <a:cs typeface="Arial"/>
                <a:sym typeface="Arial"/>
                <a:hlinkClick r:id="rId8"/>
              </a:rPr>
              <a:t>Relative Humidity </a:t>
            </a:r>
            <a:r>
              <a:rPr lang="en-US" sz="1800" b="0" i="0" u="none" strike="noStrike" cap="none">
                <a:solidFill>
                  <a:schemeClr val="dk1"/>
                </a:solidFill>
                <a:latin typeface="Arial"/>
                <a:ea typeface="Arial"/>
                <a:cs typeface="Arial"/>
                <a:sym typeface="Arial"/>
              </a:rPr>
              <a:t>(optional)</a:t>
            </a:r>
            <a:endParaRPr/>
          </a:p>
          <a:p>
            <a:pPr marL="457200" marR="0" lvl="1" indent="0" algn="just" rtl="0">
              <a:lnSpc>
                <a:spcPct val="100000"/>
              </a:lnSpc>
              <a:spcBef>
                <a:spcPts val="360"/>
              </a:spcBef>
              <a:spcAft>
                <a:spcPts val="0"/>
              </a:spcAft>
              <a:buClr>
                <a:schemeClr val="dk1"/>
              </a:buClr>
              <a:buSzPts val="2800"/>
              <a:buFont typeface="Calibri"/>
              <a:buNone/>
            </a:pPr>
            <a:endParaRPr sz="1800" b="0" i="0" u="none" strike="noStrike" cap="none">
              <a:solidFill>
                <a:schemeClr val="dk1"/>
              </a:solidFill>
              <a:latin typeface="Arial"/>
              <a:ea typeface="Arial"/>
              <a:cs typeface="Arial"/>
              <a:sym typeface="Arial"/>
            </a:endParaRPr>
          </a:p>
          <a:p>
            <a:pPr marL="342900" marR="0" lvl="0" indent="-342900" algn="just"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38" name="Google Shape;238;p20"/>
          <p:cNvPicPr preferRelativeResize="0"/>
          <p:nvPr/>
        </p:nvPicPr>
        <p:blipFill rotWithShape="1">
          <a:blip r:embed="rId9">
            <a:alphaModFix/>
          </a:blip>
          <a:srcRect/>
          <a:stretch/>
        </p:blipFill>
        <p:spPr>
          <a:xfrm>
            <a:off x="-7619" y="800100"/>
            <a:ext cx="1176436" cy="60655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1"/>
          <p:cNvSpPr txBox="1">
            <a:spLocks noGrp="1"/>
          </p:cNvSpPr>
          <p:nvPr>
            <p:ph type="title"/>
          </p:nvPr>
        </p:nvSpPr>
        <p:spPr>
          <a:xfrm>
            <a:off x="1371600" y="914400"/>
            <a:ext cx="7696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What You Will Need</a:t>
            </a:r>
            <a:endParaRPr/>
          </a:p>
        </p:txBody>
      </p:sp>
      <p:sp>
        <p:nvSpPr>
          <p:cNvPr id="244" name="Google Shape;244;p21"/>
          <p:cNvSpPr txBox="1">
            <a:spLocks noGrp="1"/>
          </p:cNvSpPr>
          <p:nvPr>
            <p:ph type="body" idx="1"/>
          </p:nvPr>
        </p:nvSpPr>
        <p:spPr>
          <a:xfrm>
            <a:off x="1423555" y="1632065"/>
            <a:ext cx="3810000" cy="457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1" i="0" u="sng" strike="noStrike" cap="none">
                <a:solidFill>
                  <a:schemeClr val="dk1"/>
                </a:solidFill>
                <a:latin typeface="Arial"/>
                <a:ea typeface="Arial"/>
                <a:cs typeface="Arial"/>
                <a:sym typeface="Arial"/>
              </a:rPr>
              <a:t>Required:</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GLOBE Sun photometer OR a Calitoo</a:t>
            </a:r>
            <a:endParaRPr sz="1800" b="0" i="0" u="none" strike="noStrike" cap="none">
              <a:solidFill>
                <a:schemeClr val="dk1"/>
              </a:solidFill>
              <a:latin typeface="Arial"/>
              <a:ea typeface="Arial"/>
              <a:cs typeface="Arial"/>
              <a:sym typeface="Arial"/>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Watch, smart device, GPS, or other instrument that reports time to the second (recorded as HH:MM:SS)</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1" u="sng" strike="noStrike" cap="none">
                <a:solidFill>
                  <a:schemeClr val="hlink"/>
                </a:solidFill>
                <a:latin typeface="Arial"/>
                <a:ea typeface="Arial"/>
                <a:cs typeface="Arial"/>
                <a:sym typeface="Arial"/>
                <a:hlinkClick r:id="rId3"/>
              </a:rPr>
              <a:t>Aerosols Data Sheet</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1" u="sng" strike="noStrike" cap="none">
                <a:solidFill>
                  <a:schemeClr val="hlink"/>
                </a:solidFill>
                <a:latin typeface="Arial"/>
                <a:ea typeface="Arial"/>
                <a:cs typeface="Arial"/>
                <a:sym typeface="Arial"/>
                <a:hlinkClick r:id="rId4"/>
              </a:rPr>
              <a:t>GLOBE Cloud Chart</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Field guides for </a:t>
            </a:r>
            <a:r>
              <a:rPr lang="en-US" sz="1800" b="0" i="1" u="sng" strike="noStrike" cap="none">
                <a:solidFill>
                  <a:schemeClr val="hlink"/>
                </a:solidFill>
                <a:latin typeface="Arial"/>
                <a:ea typeface="Arial"/>
                <a:cs typeface="Arial"/>
                <a:sym typeface="Arial"/>
                <a:hlinkClick r:id="rId5"/>
              </a:rPr>
              <a:t>cloud</a:t>
            </a:r>
            <a:r>
              <a:rPr lang="en-US" sz="1800" b="0" i="0" u="sng" strike="noStrike" cap="none">
                <a:solidFill>
                  <a:schemeClr val="hlink"/>
                </a:solidFill>
                <a:latin typeface="Arial"/>
                <a:ea typeface="Arial"/>
                <a:cs typeface="Arial"/>
                <a:sym typeface="Arial"/>
                <a:hlinkClick r:id="rId5"/>
              </a:rPr>
              <a:t> </a:t>
            </a:r>
            <a:r>
              <a:rPr lang="en-US" sz="1800" b="0" i="1" u="sng" strike="noStrike" cap="none">
                <a:solidFill>
                  <a:schemeClr val="hlink"/>
                </a:solidFill>
                <a:latin typeface="Arial"/>
                <a:ea typeface="Arial"/>
                <a:cs typeface="Arial"/>
                <a:sym typeface="Arial"/>
                <a:hlinkClick r:id="rId5"/>
              </a:rPr>
              <a:t>cover</a:t>
            </a:r>
            <a:r>
              <a:rPr lang="en-US" sz="1800" b="0" i="0" u="none" strike="noStrike" cap="none">
                <a:solidFill>
                  <a:schemeClr val="dk1"/>
                </a:solidFill>
                <a:latin typeface="Arial"/>
                <a:ea typeface="Arial"/>
                <a:cs typeface="Arial"/>
                <a:sym typeface="Arial"/>
              </a:rPr>
              <a:t> and </a:t>
            </a:r>
            <a:r>
              <a:rPr lang="en-US" sz="1800" b="0" i="1" u="sng" strike="noStrike" cap="none">
                <a:solidFill>
                  <a:schemeClr val="hlink"/>
                </a:solidFill>
                <a:latin typeface="Arial"/>
                <a:ea typeface="Arial"/>
                <a:cs typeface="Arial"/>
                <a:sym typeface="Arial"/>
                <a:hlinkClick r:id="rId6"/>
              </a:rPr>
              <a:t>cloud</a:t>
            </a:r>
            <a:r>
              <a:rPr lang="en-US" sz="1800" b="0" i="0" u="sng" strike="noStrike" cap="none">
                <a:solidFill>
                  <a:schemeClr val="hlink"/>
                </a:solidFill>
                <a:latin typeface="Arial"/>
                <a:ea typeface="Arial"/>
                <a:cs typeface="Arial"/>
                <a:sym typeface="Arial"/>
                <a:hlinkClick r:id="rId6"/>
              </a:rPr>
              <a:t> </a:t>
            </a:r>
            <a:r>
              <a:rPr lang="en-US" sz="1800" b="0" i="1" u="sng" strike="noStrike" cap="none">
                <a:solidFill>
                  <a:schemeClr val="hlink"/>
                </a:solidFill>
                <a:latin typeface="Arial"/>
                <a:ea typeface="Arial"/>
                <a:cs typeface="Arial"/>
                <a:sym typeface="Arial"/>
                <a:hlinkClick r:id="rId6"/>
              </a:rPr>
              <a:t>type</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Pen or pencil</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Clipboards</a:t>
            </a:r>
            <a:endParaRPr sz="1800" b="0" i="0" u="none" strike="noStrike" cap="none">
              <a:solidFill>
                <a:schemeClr val="dk1"/>
              </a:solidFill>
              <a:latin typeface="Arial"/>
              <a:ea typeface="Arial"/>
              <a:cs typeface="Arial"/>
              <a:sym typeface="Arial"/>
            </a:endParaRPr>
          </a:p>
          <a:p>
            <a:pPr marL="342900" marR="0" lvl="0" indent="0" algn="just" rtl="0">
              <a:lnSpc>
                <a:spcPct val="100000"/>
              </a:lnSpc>
              <a:spcBef>
                <a:spcPts val="360"/>
              </a:spcBef>
              <a:spcAft>
                <a:spcPts val="0"/>
              </a:spcAft>
              <a:buSzPts val="3200"/>
              <a:buNone/>
            </a:pPr>
            <a:endParaRPr sz="1800">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342900" marR="0" lvl="0" indent="-342900" algn="just"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	</a:t>
            </a:r>
            <a:endParaRPr/>
          </a:p>
        </p:txBody>
      </p:sp>
      <p:sp>
        <p:nvSpPr>
          <p:cNvPr id="245" name="Google Shape;245;p21"/>
          <p:cNvSpPr txBox="1">
            <a:spLocks noGrp="1"/>
          </p:cNvSpPr>
          <p:nvPr>
            <p:ph type="body" idx="2"/>
          </p:nvPr>
        </p:nvSpPr>
        <p:spPr>
          <a:xfrm>
            <a:off x="5257800" y="1600200"/>
            <a:ext cx="3721101" cy="457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sz="1800" b="1" i="0" u="sng" strike="noStrike" cap="none">
                <a:solidFill>
                  <a:schemeClr val="dk1"/>
                </a:solidFill>
                <a:latin typeface="Arial"/>
                <a:ea typeface="Arial"/>
                <a:cs typeface="Arial"/>
                <a:sym typeface="Arial"/>
              </a:rPr>
              <a:t>Optional:</a:t>
            </a:r>
            <a:endParaRPr/>
          </a:p>
          <a:p>
            <a:pPr marL="342900" marR="0" lvl="0" indent="-342900" algn="l"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Barometer**</a:t>
            </a:r>
            <a:endParaRPr/>
          </a:p>
          <a:p>
            <a:pPr marL="342900" marR="0" lvl="0" indent="-342900" algn="l"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Hygrometer or sling psychrometer</a:t>
            </a:r>
            <a:endParaRPr/>
          </a:p>
          <a:p>
            <a:pPr marL="342900" marR="0" lvl="0" indent="-342900" algn="l"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Thermometer for air temperature</a:t>
            </a:r>
            <a:endParaRPr/>
          </a:p>
          <a:p>
            <a:pPr marL="342900" marR="0" lvl="0" indent="-342900" algn="l"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Field guides for </a:t>
            </a:r>
            <a:r>
              <a:rPr lang="en-US" sz="1800" b="0" i="1" u="sng" strike="noStrike" cap="none">
                <a:solidFill>
                  <a:schemeClr val="hlink"/>
                </a:solidFill>
                <a:latin typeface="Arial"/>
                <a:ea typeface="Arial"/>
                <a:cs typeface="Arial"/>
                <a:sym typeface="Arial"/>
                <a:hlinkClick r:id="rId7"/>
              </a:rPr>
              <a:t>barometric pressure</a:t>
            </a:r>
            <a:r>
              <a:rPr lang="en-US" sz="1800" b="0" i="0" u="none" strike="noStrike" cap="none">
                <a:solidFill>
                  <a:schemeClr val="dk1"/>
                </a:solidFill>
                <a:latin typeface="Arial"/>
                <a:ea typeface="Arial"/>
                <a:cs typeface="Arial"/>
                <a:sym typeface="Arial"/>
              </a:rPr>
              <a:t>, relative humidity </a:t>
            </a:r>
            <a:r>
              <a:rPr lang="en-US" sz="1800" b="0" i="1" u="none" strike="noStrike" cap="none">
                <a:solidFill>
                  <a:schemeClr val="dk1"/>
                </a:solidFill>
                <a:latin typeface="Arial"/>
                <a:ea typeface="Arial"/>
                <a:cs typeface="Arial"/>
                <a:sym typeface="Arial"/>
              </a:rPr>
              <a:t>(</a:t>
            </a:r>
            <a:r>
              <a:rPr lang="en-US" sz="1800" b="0" i="1" u="sng" strike="noStrike" cap="none">
                <a:solidFill>
                  <a:schemeClr val="accent2"/>
                </a:solidFill>
                <a:latin typeface="Arial"/>
                <a:ea typeface="Arial"/>
                <a:cs typeface="Arial"/>
                <a:sym typeface="Arial"/>
              </a:rPr>
              <a:t>d</a:t>
            </a:r>
            <a:r>
              <a:rPr lang="en-US" sz="1800" b="0" i="1" u="sng" strike="noStrike" cap="none">
                <a:solidFill>
                  <a:schemeClr val="hlink"/>
                </a:solidFill>
                <a:latin typeface="Arial"/>
                <a:ea typeface="Arial"/>
                <a:cs typeface="Arial"/>
                <a:sym typeface="Arial"/>
                <a:hlinkClick r:id="rId8"/>
              </a:rPr>
              <a:t>igital hygrometer </a:t>
            </a:r>
            <a:r>
              <a:rPr lang="en-US" sz="1800" b="0" i="0" u="none" strike="noStrike" cap="none">
                <a:solidFill>
                  <a:schemeClr val="dk1"/>
                </a:solidFill>
                <a:latin typeface="Arial"/>
                <a:ea typeface="Arial"/>
                <a:cs typeface="Arial"/>
                <a:sym typeface="Arial"/>
              </a:rPr>
              <a:t>or</a:t>
            </a:r>
            <a:r>
              <a:rPr lang="en-US" sz="1800" b="0" i="1" u="none" strike="noStrike" cap="none">
                <a:solidFill>
                  <a:schemeClr val="dk1"/>
                </a:solidFill>
                <a:latin typeface="Arial"/>
                <a:ea typeface="Arial"/>
                <a:cs typeface="Arial"/>
                <a:sym typeface="Arial"/>
              </a:rPr>
              <a:t> </a:t>
            </a:r>
            <a:r>
              <a:rPr lang="en-US" sz="1800" b="0" i="1" u="sng" strike="noStrike" cap="none">
                <a:solidFill>
                  <a:schemeClr val="hlink"/>
                </a:solidFill>
                <a:latin typeface="Arial"/>
                <a:ea typeface="Arial"/>
                <a:cs typeface="Arial"/>
                <a:sym typeface="Arial"/>
                <a:hlinkClick r:id="rId9"/>
              </a:rPr>
              <a:t>sling psychrometer</a:t>
            </a:r>
            <a:r>
              <a:rPr lang="en-US" sz="1800" b="0" i="0" u="none" strike="noStrike" cap="none">
                <a:solidFill>
                  <a:schemeClr val="dk1"/>
                </a:solidFill>
                <a:latin typeface="Arial"/>
                <a:ea typeface="Arial"/>
                <a:cs typeface="Arial"/>
                <a:sym typeface="Arial"/>
              </a:rPr>
              <a:t>), and </a:t>
            </a:r>
            <a:r>
              <a:rPr lang="en-US" sz="1800" b="0" i="1" u="sng" strike="noStrike" cap="none">
                <a:solidFill>
                  <a:schemeClr val="hlink"/>
                </a:solidFill>
                <a:latin typeface="Arial"/>
                <a:ea typeface="Arial"/>
                <a:cs typeface="Arial"/>
                <a:sym typeface="Arial"/>
                <a:hlinkClick r:id="rId10"/>
              </a:rPr>
              <a:t>air temperature</a:t>
            </a:r>
            <a:endParaRPr/>
          </a:p>
          <a:p>
            <a:pPr marL="0" marR="0" lvl="0" indent="0" algn="l"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 Pressure may also be obtained from local weather station, but we do not recommend using the built-in sensor on the Calitoo.</a:t>
            </a:r>
            <a:endParaRPr/>
          </a:p>
        </p:txBody>
      </p:sp>
      <p:pic>
        <p:nvPicPr>
          <p:cNvPr id="246" name="Google Shape;246;p21"/>
          <p:cNvPicPr preferRelativeResize="0"/>
          <p:nvPr/>
        </p:nvPicPr>
        <p:blipFill rotWithShape="1">
          <a:blip r:embed="rId11">
            <a:alphaModFix/>
          </a:blip>
          <a:srcRect/>
          <a:stretch/>
        </p:blipFill>
        <p:spPr>
          <a:xfrm>
            <a:off x="-7619" y="800100"/>
            <a:ext cx="1176436" cy="606552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2"/>
          <p:cNvSpPr txBox="1">
            <a:spLocks noGrp="1"/>
          </p:cNvSpPr>
          <p:nvPr>
            <p:ph type="title"/>
          </p:nvPr>
        </p:nvSpPr>
        <p:spPr>
          <a:xfrm>
            <a:off x="1219200" y="993524"/>
            <a:ext cx="7924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Be Sure to Record Everything About Your Study Site to Make Your Data Count!</a:t>
            </a:r>
            <a:endParaRPr/>
          </a:p>
        </p:txBody>
      </p:sp>
      <p:pic>
        <p:nvPicPr>
          <p:cNvPr id="252" name="Google Shape;252;p22" descr="The image is a cropped version of the first few lines of the Aerosols Data Sheet." title="Atmosphere Investigation Aerosols Data Sheet"/>
          <p:cNvPicPr preferRelativeResize="0"/>
          <p:nvPr/>
        </p:nvPicPr>
        <p:blipFill rotWithShape="1">
          <a:blip r:embed="rId3">
            <a:alphaModFix/>
          </a:blip>
          <a:srcRect/>
          <a:stretch/>
        </p:blipFill>
        <p:spPr>
          <a:xfrm>
            <a:off x="1462087" y="1905000"/>
            <a:ext cx="7439025" cy="3486150"/>
          </a:xfrm>
          <a:prstGeom prst="rect">
            <a:avLst/>
          </a:prstGeom>
          <a:noFill/>
          <a:ln>
            <a:noFill/>
          </a:ln>
        </p:spPr>
      </p:pic>
      <p:sp>
        <p:nvSpPr>
          <p:cNvPr id="253" name="Google Shape;253;p22"/>
          <p:cNvSpPr txBox="1"/>
          <p:nvPr/>
        </p:nvSpPr>
        <p:spPr>
          <a:xfrm>
            <a:off x="1295400" y="5486400"/>
            <a:ext cx="7696199" cy="1200329"/>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Without this critical information about your atmosphere study site, you won’t be able to enter your data into GLOBE. You also won’t be able to calculate accurate AOT values or compare them against future measurements. Experimental context is vital for scientific discovery!</a:t>
            </a:r>
            <a:endParaRPr sz="1400" b="0" i="0" u="none" strike="noStrike" cap="none">
              <a:solidFill>
                <a:srgbClr val="000000"/>
              </a:solidFill>
              <a:latin typeface="Arial"/>
              <a:ea typeface="Arial"/>
              <a:cs typeface="Arial"/>
              <a:sym typeface="Arial"/>
            </a:endParaRPr>
          </a:p>
        </p:txBody>
      </p:sp>
      <p:pic>
        <p:nvPicPr>
          <p:cNvPr id="254" name="Google Shape;254;p22"/>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3"/>
          <p:cNvSpPr txBox="1">
            <a:spLocks noGrp="1"/>
          </p:cNvSpPr>
          <p:nvPr>
            <p:ph type="title"/>
          </p:nvPr>
        </p:nvSpPr>
        <p:spPr>
          <a:xfrm>
            <a:off x="1295400" y="953962"/>
            <a:ext cx="7696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Complete the Entire Protocol for the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Most Investigation Opportunities</a:t>
            </a:r>
            <a:endParaRPr/>
          </a:p>
        </p:txBody>
      </p:sp>
      <p:pic>
        <p:nvPicPr>
          <p:cNvPr id="260" name="Google Shape;260;p23" descr="Image shows all three data sheets one must fill out to compete the GLOBE aerosol observation protocol. " title="Complete Aerosols Investigation Sheets"/>
          <p:cNvPicPr preferRelativeResize="0"/>
          <p:nvPr/>
        </p:nvPicPr>
        <p:blipFill rotWithShape="1">
          <a:blip r:embed="rId3">
            <a:alphaModFix/>
          </a:blip>
          <a:srcRect/>
          <a:stretch/>
        </p:blipFill>
        <p:spPr>
          <a:xfrm>
            <a:off x="1295400" y="2362200"/>
            <a:ext cx="7677150" cy="3300532"/>
          </a:xfrm>
          <a:prstGeom prst="rect">
            <a:avLst/>
          </a:prstGeom>
          <a:noFill/>
          <a:ln>
            <a:noFill/>
          </a:ln>
        </p:spPr>
      </p:pic>
      <p:pic>
        <p:nvPicPr>
          <p:cNvPr id="261" name="Google Shape;261;p23"/>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24" descr="Two options for GLOBE approved Sun Photometers: on the left, a GLOBE Sun photometer, on the right, a Calitoo." title="Sun Photometers"/>
          <p:cNvPicPr preferRelativeResize="0"/>
          <p:nvPr/>
        </p:nvPicPr>
        <p:blipFill rotWithShape="1">
          <a:blip r:embed="rId3">
            <a:alphaModFix/>
          </a:blip>
          <a:srcRect/>
          <a:stretch/>
        </p:blipFill>
        <p:spPr>
          <a:xfrm>
            <a:off x="2514600" y="1371600"/>
            <a:ext cx="5121442" cy="2560721"/>
          </a:xfrm>
          <a:prstGeom prst="rect">
            <a:avLst/>
          </a:prstGeom>
          <a:noFill/>
          <a:ln>
            <a:noFill/>
          </a:ln>
        </p:spPr>
      </p:pic>
      <p:sp>
        <p:nvSpPr>
          <p:cNvPr id="267" name="Google Shape;267;p24"/>
          <p:cNvSpPr txBox="1">
            <a:spLocks noGrp="1"/>
          </p:cNvSpPr>
          <p:nvPr>
            <p:ph type="title"/>
          </p:nvPr>
        </p:nvSpPr>
        <p:spPr>
          <a:xfrm>
            <a:off x="572278" y="91440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Instrument Options</a:t>
            </a:r>
            <a:endParaRPr/>
          </a:p>
        </p:txBody>
      </p:sp>
      <p:graphicFrame>
        <p:nvGraphicFramePr>
          <p:cNvPr id="268" name="Google Shape;268;p24" descr="This table describes the different wavelengths each photometer uses for its measurements and links to instructions on using each instrument." title="Comparison Table of Two GLOBE-Approved Sun Photometers"/>
          <p:cNvGraphicFramePr/>
          <p:nvPr/>
        </p:nvGraphicFramePr>
        <p:xfrm>
          <a:off x="1295400" y="3932321"/>
          <a:ext cx="7696200" cy="2763580"/>
        </p:xfrm>
        <a:graphic>
          <a:graphicData uri="http://schemas.openxmlformats.org/drawingml/2006/table">
            <a:tbl>
              <a:tblPr firstRow="1" bandRow="1">
                <a:noFill/>
                <a:tableStyleId>{DBF2CA61-063B-4B0E-96A3-D7160DEDA10B}</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solidFill>
                            <a:schemeClr val="dk1"/>
                          </a:solidFill>
                        </a:rPr>
                        <a:t>GLOBE </a:t>
                      </a:r>
                      <a:endParaRPr sz="1400" u="none" strike="noStrike" cap="none"/>
                    </a:p>
                    <a:p>
                      <a:pPr marL="0" marR="0" lvl="0" indent="0" algn="ctr" rtl="0">
                        <a:lnSpc>
                          <a:spcPct val="100000"/>
                        </a:lnSpc>
                        <a:spcBef>
                          <a:spcPts val="0"/>
                        </a:spcBef>
                        <a:spcAft>
                          <a:spcPts val="0"/>
                        </a:spcAft>
                        <a:buClr>
                          <a:schemeClr val="dk1"/>
                        </a:buClr>
                        <a:buSzPts val="1800"/>
                        <a:buFont typeface="Arial"/>
                        <a:buNone/>
                      </a:pPr>
                      <a:r>
                        <a:rPr lang="en-US" sz="1800" u="none" strike="noStrike" cap="none">
                          <a:solidFill>
                            <a:schemeClr val="dk1"/>
                          </a:solidFill>
                        </a:rPr>
                        <a:t>Sun Photometer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solidFill>
                            <a:schemeClr val="dk1"/>
                          </a:solidFill>
                        </a:rPr>
                        <a:t>Calitoo Photometer</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Reads voltage at 2 wavelengths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Reads AOT at 3 wavelengths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“blue” at 465 nm</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“green” at 505nm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“green” at 540 nm</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t>“red” at 625 nm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“red” at 619 nm</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chemeClr val="dk1"/>
                        </a:buClr>
                        <a:buSzPts val="1800"/>
                        <a:buFont typeface="Arial"/>
                        <a:buNone/>
                      </a:pPr>
                      <a:r>
                        <a:rPr lang="en-US" sz="1800" u="none" strike="noStrike" cap="none"/>
                        <a:t>Click </a:t>
                      </a:r>
                      <a:r>
                        <a:rPr lang="en-US" sz="1800" u="sng" strike="noStrike" cap="none">
                          <a:solidFill>
                            <a:schemeClr val="hlink"/>
                          </a:solidFill>
                          <a:hlinkClick r:id="rId4"/>
                        </a:rPr>
                        <a:t>HERE</a:t>
                      </a:r>
                      <a:r>
                        <a:rPr lang="en-US" sz="1800" u="none" strike="noStrike" cap="none"/>
                        <a:t> for </a:t>
                      </a:r>
                      <a:r>
                        <a:rPr lang="en-US" sz="1800"/>
                        <a:t>a video</a:t>
                      </a:r>
                      <a:r>
                        <a:rPr lang="en-US" sz="1800" u="none" strike="noStrike" cap="none"/>
                        <a:t> on using the GLOBE Sun Photometer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Click </a:t>
                      </a:r>
                      <a:r>
                        <a:rPr lang="en-US" sz="1800" u="sng" strike="noStrike" cap="none">
                          <a:solidFill>
                            <a:schemeClr val="hlink"/>
                          </a:solidFill>
                          <a:hlinkClick r:id="rId5"/>
                        </a:rPr>
                        <a:t>HERE</a:t>
                      </a:r>
                      <a:r>
                        <a:rPr lang="en-US" sz="1800" u="none" strike="noStrike" cap="none"/>
                        <a:t> for instructions on using the Calitoo</a:t>
                      </a:r>
                      <a:endParaRPr sz="1800" u="none" strike="noStrike" cap="none"/>
                    </a:p>
                  </a:txBody>
                  <a:tcPr marL="91450" marR="91450" marT="45725" marB="45725"/>
                </a:tc>
                <a:extLst>
                  <a:ext uri="{0D108BD9-81ED-4DB2-BD59-A6C34878D82A}">
                    <a16:rowId xmlns:a16="http://schemas.microsoft.com/office/drawing/2014/main" val="10005"/>
                  </a:ext>
                </a:extLst>
              </a:tr>
            </a:tbl>
          </a:graphicData>
        </a:graphic>
      </p:graphicFrame>
      <p:pic>
        <p:nvPicPr>
          <p:cNvPr id="269" name="Google Shape;269;p24"/>
          <p:cNvPicPr preferRelativeResize="0"/>
          <p:nvPr/>
        </p:nvPicPr>
        <p:blipFill rotWithShape="1">
          <a:blip r:embed="rId6">
            <a:alphaModFix/>
          </a:blip>
          <a:srcRect/>
          <a:stretch/>
        </p:blipFill>
        <p:spPr>
          <a:xfrm>
            <a:off x="-7619" y="800100"/>
            <a:ext cx="1176436" cy="60655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1262189" y="914400"/>
            <a:ext cx="7721863"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Using a GLOBE Sun Photometer (1)</a:t>
            </a:r>
            <a:endParaRPr/>
          </a:p>
        </p:txBody>
      </p:sp>
      <p:sp>
        <p:nvSpPr>
          <p:cNvPr id="276" name="Google Shape;276;p25"/>
          <p:cNvSpPr txBox="1">
            <a:spLocks noGrp="1"/>
          </p:cNvSpPr>
          <p:nvPr>
            <p:ph type="body" idx="1"/>
          </p:nvPr>
        </p:nvSpPr>
        <p:spPr>
          <a:xfrm>
            <a:off x="1262189" y="1371600"/>
            <a:ext cx="4910011" cy="5486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This instrument records voltage. The GLOBE website calculates AOT values. </a:t>
            </a:r>
            <a:r>
              <a:rPr lang="en-US" sz="1600" b="0" i="0" u="sng" strike="noStrike" cap="none">
                <a:solidFill>
                  <a:schemeClr val="dk1"/>
                </a:solidFill>
                <a:latin typeface="Arial"/>
                <a:ea typeface="Arial"/>
                <a:cs typeface="Arial"/>
                <a:sym typeface="Arial"/>
              </a:rPr>
              <a:t>Your GLOBE Sun photometer will collect the following data:</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Voltage at red and green wavelengths</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Voltages with sensors shielded from the Sun (the “dark voltages”)</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Instrument temperature before and after you begin your measurements</a:t>
            </a:r>
            <a:endParaRPr/>
          </a:p>
          <a:p>
            <a:pPr marL="0" marR="0" lvl="0" indent="0" algn="just" rtl="0">
              <a:lnSpc>
                <a:spcPct val="100000"/>
              </a:lnSpc>
              <a:spcBef>
                <a:spcPts val="800"/>
              </a:spcBef>
              <a:spcAft>
                <a:spcPts val="0"/>
              </a:spcAft>
              <a:buClr>
                <a:schemeClr val="dk1"/>
              </a:buClr>
              <a:buSzPts val="3200"/>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must</a:t>
            </a:r>
            <a:r>
              <a:rPr lang="en-US" sz="1600" b="0" i="0" u="sng" strike="noStrike" cap="none">
                <a:solidFill>
                  <a:schemeClr val="dk1"/>
                </a:solidFill>
                <a:latin typeface="Arial"/>
                <a:ea typeface="Arial"/>
                <a:cs typeface="Arial"/>
                <a:sym typeface="Arial"/>
              </a:rPr>
              <a:t> also collect the following information</a:t>
            </a:r>
            <a:r>
              <a:rPr lang="en-US" sz="1600" b="0" i="0" u="none" strike="noStrike" cap="none">
                <a:solidFill>
                  <a:schemeClr val="dk1"/>
                </a:solidFill>
                <a:latin typeface="Arial"/>
                <a:ea typeface="Arial"/>
                <a:cs typeface="Arial"/>
                <a:sym typeface="Arial"/>
              </a:rPr>
              <a:t>:</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Date and time </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Instrument serial number</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Barometric pressure at your site</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Cloud cover and cloud type</a:t>
            </a:r>
            <a:endParaRPr/>
          </a:p>
          <a:p>
            <a:pPr marL="0" marR="0" lvl="0" indent="0" algn="just" rtl="0">
              <a:lnSpc>
                <a:spcPct val="100000"/>
              </a:lnSpc>
              <a:spcBef>
                <a:spcPts val="800"/>
              </a:spcBef>
              <a:spcAft>
                <a:spcPts val="0"/>
              </a:spcAft>
              <a:buClr>
                <a:schemeClr val="dk1"/>
              </a:buClr>
              <a:buSzPts val="3200"/>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may</a:t>
            </a:r>
            <a:r>
              <a:rPr lang="en-US" sz="1600" b="0" i="0" u="sng" strike="noStrike" cap="none">
                <a:solidFill>
                  <a:schemeClr val="dk1"/>
                </a:solidFill>
                <a:latin typeface="Arial"/>
                <a:ea typeface="Arial"/>
                <a:cs typeface="Arial"/>
                <a:sym typeface="Arial"/>
              </a:rPr>
              <a:t> collect:</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Current air temperature</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Sky color and visibility</a:t>
            </a:r>
            <a:endParaRPr/>
          </a:p>
        </p:txBody>
      </p:sp>
      <p:pic>
        <p:nvPicPr>
          <p:cNvPr id="277" name="Google Shape;277;p25" descr="Top image shows a scientist holding a GLOBE Sun Photometer, while the bottom image highlights the holes at the top of the instrument that allow sunllight to reach the sensors." title="GLOBE Sun Photometer"/>
          <p:cNvPicPr preferRelativeResize="0"/>
          <p:nvPr/>
        </p:nvPicPr>
        <p:blipFill rotWithShape="1">
          <a:blip r:embed="rId3">
            <a:alphaModFix/>
          </a:blip>
          <a:srcRect/>
          <a:stretch/>
        </p:blipFill>
        <p:spPr>
          <a:xfrm>
            <a:off x="6200803" y="1441707"/>
            <a:ext cx="2754645" cy="5346186"/>
          </a:xfrm>
          <a:prstGeom prst="rect">
            <a:avLst/>
          </a:prstGeom>
          <a:noFill/>
          <a:ln>
            <a:noFill/>
          </a:ln>
        </p:spPr>
      </p:pic>
      <p:pic>
        <p:nvPicPr>
          <p:cNvPr id="278" name="Google Shape;278;p25"/>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6"/>
          <p:cNvSpPr txBox="1">
            <a:spLocks noGrp="1"/>
          </p:cNvSpPr>
          <p:nvPr>
            <p:ph type="title"/>
          </p:nvPr>
        </p:nvSpPr>
        <p:spPr>
          <a:xfrm>
            <a:off x="1287624" y="914400"/>
            <a:ext cx="7696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Using a GLOBE Sun Photometer (2)</a:t>
            </a:r>
            <a:endParaRPr/>
          </a:p>
        </p:txBody>
      </p:sp>
      <p:sp>
        <p:nvSpPr>
          <p:cNvPr id="284" name="Google Shape;284;p26"/>
          <p:cNvSpPr txBox="1">
            <a:spLocks noGrp="1"/>
          </p:cNvSpPr>
          <p:nvPr>
            <p:ph type="body" idx="2"/>
          </p:nvPr>
        </p:nvSpPr>
        <p:spPr>
          <a:xfrm>
            <a:off x="1287624" y="1609436"/>
            <a:ext cx="7543800" cy="4572000"/>
          </a:xfrm>
          <a:prstGeom prst="rect">
            <a:avLst/>
          </a:prstGeom>
          <a:noFill/>
          <a:ln>
            <a:noFill/>
          </a:ln>
        </p:spPr>
        <p:txBody>
          <a:bodyPr spcFirstLastPara="1" wrap="square" lIns="91425" tIns="45700" rIns="91425" bIns="45700" anchor="t" anchorCtr="0">
            <a:noAutofit/>
          </a:bodyPr>
          <a:lstStyle/>
          <a:p>
            <a:pPr marL="514350" marR="0" lvl="0" indent="-514350" algn="just" rtl="0">
              <a:lnSpc>
                <a:spcPct val="100000"/>
              </a:lnSpc>
              <a:spcBef>
                <a:spcPts val="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on the instrument.</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temperature “T” and record the initial temperature.</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dial to green or “grn.” </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Point the top of the photometer at the Sun. Align the light dot coming through the top tab of the photometer with the target dot on the bottom tab. </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Cover the light sensors completely and record the maximum voltage for the “dark voltage.”</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Uncover the sensors and record the maximum voltage.</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red.</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Repeat steps 5 and 6 for the red voltage.</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Repeat steps 2-8 at least three times.</a:t>
            </a:r>
            <a:endParaRPr/>
          </a:p>
          <a:p>
            <a:pPr marL="514350" marR="0" lvl="0" indent="-514350" algn="just" rtl="0">
              <a:lnSpc>
                <a:spcPct val="100000"/>
              </a:lnSpc>
              <a:spcBef>
                <a:spcPts val="360"/>
              </a:spcBef>
              <a:spcAft>
                <a:spcPts val="0"/>
              </a:spcAft>
              <a:buClr>
                <a:schemeClr val="dk1"/>
              </a:buClr>
              <a:buSzPts val="1800"/>
              <a:buFont typeface="Arial"/>
              <a:buAutoNum type="arabicParenR"/>
            </a:pPr>
            <a:r>
              <a:rPr lang="en-US" sz="1800" b="0" i="0" u="none" strike="noStrike" cap="none">
                <a:solidFill>
                  <a:schemeClr val="dk1"/>
                </a:solidFill>
                <a:latin typeface="Arial"/>
                <a:ea typeface="Arial"/>
                <a:cs typeface="Arial"/>
                <a:sym typeface="Arial"/>
              </a:rPr>
              <a:t>Turn the measurement dial to temperature “T” and record the end temperature.</a:t>
            </a:r>
            <a:endParaRPr/>
          </a:p>
        </p:txBody>
      </p:sp>
      <p:pic>
        <p:nvPicPr>
          <p:cNvPr id="285" name="Google Shape;285;p26"/>
          <p:cNvPicPr preferRelativeResize="0"/>
          <p:nvPr/>
        </p:nvPicPr>
        <p:blipFill rotWithShape="1">
          <a:blip r:embed="rId3">
            <a:alphaModFix/>
          </a:blip>
          <a:srcRect/>
          <a:stretch/>
        </p:blipFill>
        <p:spPr>
          <a:xfrm>
            <a:off x="-7619" y="800100"/>
            <a:ext cx="1176436" cy="60655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7"/>
          <p:cNvSpPr txBox="1">
            <a:spLocks noGrp="1"/>
          </p:cNvSpPr>
          <p:nvPr>
            <p:ph type="title"/>
          </p:nvPr>
        </p:nvSpPr>
        <p:spPr>
          <a:xfrm>
            <a:off x="1290084"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200" b="1" i="0" u="none" strike="noStrike" cap="none">
                <a:solidFill>
                  <a:schemeClr val="dk2"/>
                </a:solidFill>
                <a:latin typeface="Arial"/>
                <a:ea typeface="Arial"/>
                <a:cs typeface="Arial"/>
                <a:sym typeface="Arial"/>
              </a:rPr>
              <a:t>Using a GLOBE Sun Photometer </a:t>
            </a:r>
            <a:r>
              <a:rPr lang="en-US" sz="2200" b="1" i="0" u="none" strike="noStrike" cap="none">
                <a:solidFill>
                  <a:schemeClr val="dk1"/>
                </a:solidFill>
                <a:latin typeface="Arial"/>
                <a:ea typeface="Arial"/>
                <a:cs typeface="Arial"/>
                <a:sym typeface="Arial"/>
              </a:rPr>
              <a:t>(3) </a:t>
            </a:r>
            <a:br>
              <a:rPr lang="en-US" sz="2200" b="1" i="0" u="none" strike="noStrike" cap="none">
                <a:solidFill>
                  <a:schemeClr val="dk2"/>
                </a:solidFill>
                <a:latin typeface="Arial"/>
                <a:ea typeface="Arial"/>
                <a:cs typeface="Arial"/>
                <a:sym typeface="Arial"/>
              </a:rPr>
            </a:br>
            <a:r>
              <a:rPr lang="en-US" sz="2200" b="1" i="0" u="none" strike="noStrike" cap="none">
                <a:solidFill>
                  <a:schemeClr val="dk2"/>
                </a:solidFill>
                <a:latin typeface="Arial"/>
                <a:ea typeface="Arial"/>
                <a:cs typeface="Arial"/>
                <a:sym typeface="Arial"/>
              </a:rPr>
              <a:t>Aligning with the Sun</a:t>
            </a:r>
            <a:endParaRPr/>
          </a:p>
        </p:txBody>
      </p:sp>
      <p:pic>
        <p:nvPicPr>
          <p:cNvPr id="291" name="Google Shape;291;p27" descr="This image shows a figure aligning the top of the GLOBE Sun photometer with the Sun by pointing the top of the instrument diretly at the Sun. The image highlights that when aligned properly, sunlight will pass through the top alignment hole on the photometer's top bracket and line up with the alignment dot on the bottom bracket." title="Aligning a GLOBE Photometer with the Sun"/>
          <p:cNvPicPr preferRelativeResize="0"/>
          <p:nvPr/>
        </p:nvPicPr>
        <p:blipFill rotWithShape="1">
          <a:blip r:embed="rId3">
            <a:alphaModFix/>
          </a:blip>
          <a:srcRect/>
          <a:stretch/>
        </p:blipFill>
        <p:spPr>
          <a:xfrm>
            <a:off x="1981200" y="1676400"/>
            <a:ext cx="6357937" cy="4974530"/>
          </a:xfrm>
          <a:prstGeom prst="rect">
            <a:avLst/>
          </a:prstGeom>
          <a:noFill/>
          <a:ln>
            <a:noFill/>
          </a:ln>
        </p:spPr>
      </p:pic>
      <p:pic>
        <p:nvPicPr>
          <p:cNvPr id="292" name="Google Shape;292;p27"/>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8"/>
          <p:cNvSpPr txBox="1">
            <a:spLocks noGrp="1"/>
          </p:cNvSpPr>
          <p:nvPr>
            <p:ph type="title"/>
          </p:nvPr>
        </p:nvSpPr>
        <p:spPr>
          <a:xfrm>
            <a:off x="1244468" y="914400"/>
            <a:ext cx="7721863"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Using a Calitoo (1)</a:t>
            </a:r>
            <a:endParaRPr/>
          </a:p>
        </p:txBody>
      </p:sp>
      <p:sp>
        <p:nvSpPr>
          <p:cNvPr id="299" name="Google Shape;299;p28"/>
          <p:cNvSpPr txBox="1">
            <a:spLocks noGrp="1"/>
          </p:cNvSpPr>
          <p:nvPr>
            <p:ph type="body" idx="1"/>
          </p:nvPr>
        </p:nvSpPr>
        <p:spPr>
          <a:xfrm>
            <a:off x="1244468" y="1475425"/>
            <a:ext cx="5004180" cy="568737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This instrument records AOT. </a:t>
            </a:r>
            <a:r>
              <a:rPr lang="en-US" sz="1600" b="0" i="0" u="sng" strike="noStrike" cap="none">
                <a:solidFill>
                  <a:schemeClr val="dk1"/>
                </a:solidFill>
                <a:latin typeface="Arial"/>
                <a:ea typeface="Arial"/>
                <a:cs typeface="Arial"/>
                <a:sym typeface="Arial"/>
              </a:rPr>
              <a:t>Your Calitoo will collect the following data:</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AOT at red, green, and blue wavelengths</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GPS location and elevation</a:t>
            </a:r>
            <a:endParaRPr/>
          </a:p>
          <a:p>
            <a:pPr marL="0" marR="0" lvl="0" indent="0" algn="just" rtl="0">
              <a:lnSpc>
                <a:spcPct val="100000"/>
              </a:lnSpc>
              <a:spcBef>
                <a:spcPts val="800"/>
              </a:spcBef>
              <a:spcAft>
                <a:spcPts val="0"/>
              </a:spcAft>
              <a:buClr>
                <a:schemeClr val="dk1"/>
              </a:buClr>
              <a:buSzPts val="3200"/>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must</a:t>
            </a:r>
            <a:r>
              <a:rPr lang="en-US" sz="1600" b="0" i="0" u="sng" strike="noStrike" cap="none">
                <a:solidFill>
                  <a:schemeClr val="dk1"/>
                </a:solidFill>
                <a:latin typeface="Arial"/>
                <a:ea typeface="Arial"/>
                <a:cs typeface="Arial"/>
                <a:sym typeface="Arial"/>
              </a:rPr>
              <a:t> also collect the following information</a:t>
            </a:r>
            <a:r>
              <a:rPr lang="en-US" sz="1600" b="0" i="0" u="none" strike="noStrike" cap="none">
                <a:solidFill>
                  <a:schemeClr val="dk1"/>
                </a:solidFill>
                <a:latin typeface="Arial"/>
                <a:ea typeface="Arial"/>
                <a:cs typeface="Arial"/>
                <a:sym typeface="Arial"/>
              </a:rPr>
              <a:t>:</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Date and time </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Instrument serial number</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Cloud cover and cloud type</a:t>
            </a:r>
            <a:endParaRPr/>
          </a:p>
          <a:p>
            <a:pPr marL="0" marR="0" lvl="0" indent="0" algn="just" rtl="0">
              <a:lnSpc>
                <a:spcPct val="100000"/>
              </a:lnSpc>
              <a:spcBef>
                <a:spcPts val="800"/>
              </a:spcBef>
              <a:spcAft>
                <a:spcPts val="0"/>
              </a:spcAft>
              <a:buClr>
                <a:schemeClr val="dk1"/>
              </a:buClr>
              <a:buSzPts val="3200"/>
              <a:buFont typeface="Arial"/>
              <a:buNone/>
            </a:pPr>
            <a:r>
              <a:rPr lang="en-US" sz="1600" b="0" i="0" u="sng" strike="noStrike" cap="none">
                <a:solidFill>
                  <a:schemeClr val="dk1"/>
                </a:solidFill>
                <a:latin typeface="Arial"/>
                <a:ea typeface="Arial"/>
                <a:cs typeface="Arial"/>
                <a:sym typeface="Arial"/>
              </a:rPr>
              <a:t>You </a:t>
            </a:r>
            <a:r>
              <a:rPr lang="en-US" sz="1600" b="1" i="0" u="sng" strike="noStrike" cap="none">
                <a:solidFill>
                  <a:schemeClr val="dk1"/>
                </a:solidFill>
                <a:latin typeface="Arial"/>
                <a:ea typeface="Arial"/>
                <a:cs typeface="Arial"/>
                <a:sym typeface="Arial"/>
              </a:rPr>
              <a:t>may</a:t>
            </a:r>
            <a:r>
              <a:rPr lang="en-US" sz="1600" b="0" i="0" u="sng" strike="noStrike" cap="none">
                <a:solidFill>
                  <a:schemeClr val="dk1"/>
                </a:solidFill>
                <a:latin typeface="Arial"/>
                <a:ea typeface="Arial"/>
                <a:cs typeface="Arial"/>
                <a:sym typeface="Arial"/>
              </a:rPr>
              <a:t> collect:</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Current air temperature*</a:t>
            </a:r>
            <a:endParaRPr/>
          </a:p>
          <a:p>
            <a:pPr marL="342900" marR="0" lvl="0" indent="-342900" algn="just" rtl="0">
              <a:lnSpc>
                <a:spcPct val="100000"/>
              </a:lnSpc>
              <a:spcBef>
                <a:spcPts val="8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Sky color and visibility</a:t>
            </a:r>
            <a:endParaRPr sz="1600" b="0" i="0" u="none" strike="noStrike" cap="none">
              <a:solidFill>
                <a:schemeClr val="dk1"/>
              </a:solidFill>
              <a:latin typeface="Arial"/>
              <a:ea typeface="Arial"/>
              <a:cs typeface="Arial"/>
              <a:sym typeface="Arial"/>
            </a:endParaRPr>
          </a:p>
          <a:p>
            <a:pPr marL="342900" marR="0" lvl="0" indent="-342900" algn="just" rtl="0">
              <a:lnSpc>
                <a:spcPct val="100000"/>
              </a:lnSpc>
              <a:spcBef>
                <a:spcPts val="800"/>
              </a:spcBef>
              <a:spcAft>
                <a:spcPts val="0"/>
              </a:spcAft>
              <a:buSzPts val="1600"/>
              <a:buFont typeface="Arial"/>
              <a:buChar char="•"/>
            </a:pPr>
            <a:r>
              <a:rPr lang="en-US" sz="1600">
                <a:latin typeface="Arial"/>
                <a:ea typeface="Arial"/>
                <a:cs typeface="Arial"/>
                <a:sym typeface="Arial"/>
              </a:rPr>
              <a:t>Barometric pressure at your site*</a:t>
            </a:r>
            <a:endParaRPr sz="1600">
              <a:latin typeface="Arial"/>
              <a:ea typeface="Arial"/>
              <a:cs typeface="Arial"/>
              <a:sym typeface="Arial"/>
            </a:endParaRPr>
          </a:p>
          <a:p>
            <a:pPr marL="342900" marR="0" lvl="0" indent="0" algn="just" rtl="0">
              <a:lnSpc>
                <a:spcPct val="100000"/>
              </a:lnSpc>
              <a:spcBef>
                <a:spcPts val="800"/>
              </a:spcBef>
              <a:spcAft>
                <a:spcPts val="0"/>
              </a:spcAft>
              <a:buSzPts val="3200"/>
              <a:buNone/>
            </a:pPr>
            <a:endParaRPr sz="1600">
              <a:latin typeface="Arial"/>
              <a:ea typeface="Arial"/>
              <a:cs typeface="Arial"/>
              <a:sym typeface="Arial"/>
            </a:endParaRPr>
          </a:p>
          <a:p>
            <a:pPr marL="0" marR="0" lvl="0" indent="0" algn="just" rtl="0">
              <a:lnSpc>
                <a:spcPct val="100000"/>
              </a:lnSpc>
              <a:spcBef>
                <a:spcPts val="80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 Do not use the Calitoo for these measurements. It does not provide accurate measurements of its surroundings.</a:t>
            </a:r>
            <a:endParaRPr/>
          </a:p>
        </p:txBody>
      </p:sp>
      <p:pic>
        <p:nvPicPr>
          <p:cNvPr id="300" name="Google Shape;300;p28" descr="Top image shows a scientist holding a Calitoo Sun Photometer, while the bottom image highlights the holes at the top of the instrument that allow sunllight to reach the sensors." title="Calitoo Sun Photometer"/>
          <p:cNvPicPr preferRelativeResize="0"/>
          <p:nvPr/>
        </p:nvPicPr>
        <p:blipFill rotWithShape="1">
          <a:blip r:embed="rId3">
            <a:alphaModFix/>
          </a:blip>
          <a:srcRect/>
          <a:stretch/>
        </p:blipFill>
        <p:spPr>
          <a:xfrm>
            <a:off x="6475895" y="1475425"/>
            <a:ext cx="2284001" cy="5226238"/>
          </a:xfrm>
          <a:prstGeom prst="rect">
            <a:avLst/>
          </a:prstGeom>
          <a:noFill/>
          <a:ln>
            <a:noFill/>
          </a:ln>
        </p:spPr>
      </p:pic>
      <p:pic>
        <p:nvPicPr>
          <p:cNvPr id="301" name="Google Shape;301;p28"/>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9"/>
          <p:cNvSpPr txBox="1">
            <a:spLocks noGrp="1"/>
          </p:cNvSpPr>
          <p:nvPr>
            <p:ph type="title"/>
          </p:nvPr>
        </p:nvSpPr>
        <p:spPr>
          <a:xfrm>
            <a:off x="1143000" y="8382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Using a Calitoo (2)</a:t>
            </a:r>
            <a:endParaRPr/>
          </a:p>
        </p:txBody>
      </p:sp>
      <p:sp>
        <p:nvSpPr>
          <p:cNvPr id="307" name="Google Shape;307;p29"/>
          <p:cNvSpPr txBox="1">
            <a:spLocks noGrp="1"/>
          </p:cNvSpPr>
          <p:nvPr>
            <p:ph type="body" idx="2"/>
          </p:nvPr>
        </p:nvSpPr>
        <p:spPr>
          <a:xfrm>
            <a:off x="1219200" y="1371600"/>
            <a:ext cx="7848600" cy="4572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00000"/>
              </a:lnSpc>
              <a:spcBef>
                <a:spcPts val="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Turn the instrument on by pressing and holding the front button down.</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Wait until the GPS signal is found. The screen will show “&gt;&gt;” or “&lt;&lt;“ when searching and “3D” when the location is locked.</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Make sure the instrument is in the measuring mode. </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Point the top of the Calitoo directly at the Sun. Align the Sun dot on the front of the instrument with the center of the target.</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Keeping the Sun dot aligned, press the button on the front of the instrument. The values on the screen will fluctuate.</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When the values are maximized, press the button again. The screen will display the AOT values you just measured.</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Press the button again*. The screen will say “Recording #/999 OK?” where # is the number of measurements saved on the Calitoo including this new one.</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To store the data, hold the button down until the screen says “Recorded!”</a:t>
            </a:r>
            <a:endParaRPr/>
          </a:p>
          <a:p>
            <a:pPr marL="342900" marR="0" lvl="0" indent="-342900" algn="just" rtl="0">
              <a:lnSpc>
                <a:spcPct val="100000"/>
              </a:lnSpc>
              <a:spcBef>
                <a:spcPts val="320"/>
              </a:spcBef>
              <a:spcAft>
                <a:spcPts val="0"/>
              </a:spcAft>
              <a:buClr>
                <a:schemeClr val="dk1"/>
              </a:buClr>
              <a:buSzPts val="1600"/>
              <a:buFont typeface="Arial"/>
              <a:buAutoNum type="arabicParenR"/>
            </a:pPr>
            <a:r>
              <a:rPr lang="en-US" sz="1600" b="0" i="0" u="none" strike="noStrike" cap="none">
                <a:solidFill>
                  <a:schemeClr val="dk1"/>
                </a:solidFill>
                <a:latin typeface="Arial"/>
                <a:ea typeface="Arial"/>
                <a:cs typeface="Arial"/>
                <a:sym typeface="Arial"/>
              </a:rPr>
              <a:t>Repeat steps 3-8 at least twice more.</a:t>
            </a:r>
            <a:endParaRPr/>
          </a:p>
          <a:p>
            <a:pPr marL="0" marR="0" lvl="0" indent="0" algn="just" rtl="0">
              <a:lnSpc>
                <a:spcPct val="100000"/>
              </a:lnSpc>
              <a:spcBef>
                <a:spcPts val="320"/>
              </a:spcBef>
              <a:spcAft>
                <a:spcPts val="0"/>
              </a:spcAft>
              <a:buClr>
                <a:schemeClr val="dk1"/>
              </a:buClr>
              <a:buSzPts val="3200"/>
              <a:buFont typeface="Calibri"/>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32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 You will want to practice with this instrument before taking measurements. The length of time required for each button press varies slightly for different instruments. Make sure the messages on the screen match those in the instructions and consult the additional documentation if you encounter problems.</a:t>
            </a:r>
            <a:endParaRPr/>
          </a:p>
        </p:txBody>
      </p:sp>
      <p:pic>
        <p:nvPicPr>
          <p:cNvPr id="308" name="Google Shape;308;p29"/>
          <p:cNvPicPr preferRelativeResize="0"/>
          <p:nvPr/>
        </p:nvPicPr>
        <p:blipFill rotWithShape="1">
          <a:blip r:embed="rId3">
            <a:alphaModFix/>
          </a:blip>
          <a:srcRect/>
          <a:stretch/>
        </p:blipFill>
        <p:spPr>
          <a:xfrm>
            <a:off x="-7619" y="800100"/>
            <a:ext cx="1176436" cy="60655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3" descr="Two images of a city show the difference between days with high and low aerosol amounts. On a low aerosol day, the skies are clear, visibilitiy is good, and the sky looks blue. On a high aerosol day, however, visibility is very poor, the skies are hazy and gray, and it is difficult to see details in the distance." title="Low and High Aerosol Days"/>
          <p:cNvPicPr preferRelativeResize="0"/>
          <p:nvPr/>
        </p:nvPicPr>
        <p:blipFill rotWithShape="1">
          <a:blip r:embed="rId3">
            <a:alphaModFix/>
          </a:blip>
          <a:srcRect/>
          <a:stretch/>
        </p:blipFill>
        <p:spPr>
          <a:xfrm>
            <a:off x="1772816" y="2360645"/>
            <a:ext cx="6171034" cy="4346510"/>
          </a:xfrm>
          <a:prstGeom prst="rect">
            <a:avLst/>
          </a:prstGeom>
          <a:noFill/>
          <a:ln>
            <a:noFill/>
          </a:ln>
        </p:spPr>
      </p:pic>
      <p:sp>
        <p:nvSpPr>
          <p:cNvPr id="92" name="Google Shape;92;p3"/>
          <p:cNvSpPr txBox="1"/>
          <p:nvPr/>
        </p:nvSpPr>
        <p:spPr>
          <a:xfrm>
            <a:off x="1299100" y="877750"/>
            <a:ext cx="7785600" cy="15699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With every breath, you inhale millions of solid and liquid particles called </a:t>
            </a:r>
            <a:r>
              <a:rPr lang="en-US" sz="1800" b="1" i="1" u="none" strike="noStrike" cap="none">
                <a:solidFill>
                  <a:schemeClr val="dk1"/>
                </a:solidFill>
                <a:latin typeface="Arial"/>
                <a:ea typeface="Arial"/>
                <a:cs typeface="Arial"/>
                <a:sym typeface="Arial"/>
              </a:rPr>
              <a:t>aerosols</a:t>
            </a:r>
            <a:r>
              <a:rPr lang="en-US" sz="1800" b="0" i="0" u="none" strike="noStrike" cap="none">
                <a:solidFill>
                  <a:schemeClr val="dk1"/>
                </a:solidFill>
                <a:latin typeface="Arial"/>
                <a:ea typeface="Arial"/>
                <a:cs typeface="Arial"/>
                <a:sym typeface="Arial"/>
              </a:rPr>
              <a:t>. Despite their small size, aerosols have a significant impact on climate and health. They may also affect visibility. On days when there are lower amounts of aerosols, distant details are easily visible. During a pollution event, the skies are hazy, and visibility is reduced. </a:t>
            </a:r>
            <a:endParaRPr sz="1400" b="0" i="0" u="none" strike="noStrike" cap="none">
              <a:solidFill>
                <a:srgbClr val="000000"/>
              </a:solidFill>
              <a:latin typeface="Arial"/>
              <a:ea typeface="Arial"/>
              <a:cs typeface="Arial"/>
              <a:sym typeface="Arial"/>
            </a:endParaRPr>
          </a:p>
        </p:txBody>
      </p:sp>
      <p:pic>
        <p:nvPicPr>
          <p:cNvPr id="93" name="Google Shape;93;p3"/>
          <p:cNvPicPr preferRelativeResize="0"/>
          <p:nvPr/>
        </p:nvPicPr>
        <p:blipFill rotWithShape="1">
          <a:blip r:embed="rId4">
            <a:alphaModFix/>
          </a:blip>
          <a:srcRect/>
          <a:stretch/>
        </p:blipFill>
        <p:spPr>
          <a:xfrm>
            <a:off x="-94538" y="798630"/>
            <a:ext cx="1283880" cy="605937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0"/>
          <p:cNvSpPr txBox="1">
            <a:spLocks noGrp="1"/>
          </p:cNvSpPr>
          <p:nvPr>
            <p:ph type="title"/>
          </p:nvPr>
        </p:nvSpPr>
        <p:spPr>
          <a:xfrm>
            <a:off x="1290084"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200" b="1" i="0" u="none" strike="noStrike" cap="none">
                <a:solidFill>
                  <a:schemeClr val="dk2"/>
                </a:solidFill>
                <a:latin typeface="Arial"/>
                <a:ea typeface="Arial"/>
                <a:cs typeface="Arial"/>
                <a:sym typeface="Arial"/>
              </a:rPr>
              <a:t>Using a </a:t>
            </a:r>
            <a:r>
              <a:rPr lang="en-US" sz="2200" b="1" i="0" u="none" strike="noStrike" cap="none">
                <a:solidFill>
                  <a:schemeClr val="dk1"/>
                </a:solidFill>
                <a:latin typeface="Arial"/>
                <a:ea typeface="Arial"/>
                <a:cs typeface="Arial"/>
                <a:sym typeface="Arial"/>
              </a:rPr>
              <a:t>Calitoo (3) </a:t>
            </a:r>
            <a:br>
              <a:rPr lang="en-US" sz="2200" b="1" i="0" u="none" strike="noStrike" cap="none">
                <a:solidFill>
                  <a:schemeClr val="dk2"/>
                </a:solidFill>
                <a:latin typeface="Arial"/>
                <a:ea typeface="Arial"/>
                <a:cs typeface="Arial"/>
                <a:sym typeface="Arial"/>
              </a:rPr>
            </a:br>
            <a:r>
              <a:rPr lang="en-US" sz="2200" b="1" i="0" u="none" strike="noStrike" cap="none">
                <a:solidFill>
                  <a:schemeClr val="dk2"/>
                </a:solidFill>
                <a:latin typeface="Arial"/>
                <a:ea typeface="Arial"/>
                <a:cs typeface="Arial"/>
                <a:sym typeface="Arial"/>
              </a:rPr>
              <a:t> Aligning with the Sun</a:t>
            </a:r>
            <a:endParaRPr/>
          </a:p>
        </p:txBody>
      </p:sp>
      <p:pic>
        <p:nvPicPr>
          <p:cNvPr id="314" name="Google Shape;314;p30" descr="This image shows a figure aligning the top of the GLOBE Sun photometer with the Sun by pointing the top of the instrument diretly at the Sun. The image highlights that when aligned properly, sunlight will pass through the top of the instrument and reflect out onto a target on the front of the photometer." title="Aligning a Calitoo with the Sun"/>
          <p:cNvPicPr preferRelativeResize="0"/>
          <p:nvPr/>
        </p:nvPicPr>
        <p:blipFill rotWithShape="1">
          <a:blip r:embed="rId3">
            <a:alphaModFix/>
          </a:blip>
          <a:srcRect/>
          <a:stretch/>
        </p:blipFill>
        <p:spPr>
          <a:xfrm>
            <a:off x="1828800" y="1614055"/>
            <a:ext cx="6410325" cy="5011021"/>
          </a:xfrm>
          <a:prstGeom prst="rect">
            <a:avLst/>
          </a:prstGeom>
          <a:noFill/>
          <a:ln>
            <a:noFill/>
          </a:ln>
        </p:spPr>
      </p:pic>
      <p:pic>
        <p:nvPicPr>
          <p:cNvPr id="315" name="Google Shape;315;p30"/>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1219200"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Common AOT Measurement Mistakes</a:t>
            </a:r>
            <a:endParaRPr/>
          </a:p>
        </p:txBody>
      </p:sp>
      <p:sp>
        <p:nvSpPr>
          <p:cNvPr id="321" name="Google Shape;321;p31"/>
          <p:cNvSpPr txBox="1">
            <a:spLocks noGrp="1"/>
          </p:cNvSpPr>
          <p:nvPr>
            <p:ph type="body" idx="2"/>
          </p:nvPr>
        </p:nvSpPr>
        <p:spPr>
          <a:xfrm>
            <a:off x="1295400" y="1447800"/>
            <a:ext cx="7696200" cy="5486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The Sun photometer must be aligned correctly with the Sun to make accurate measurements. Follow the instructions for aligning your photometer carefully, and refer to the additional, instrument specific eTraining modules if you encounter difficulties. </a:t>
            </a:r>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1" i="0" u="none" strike="noStrike" cap="none">
                <a:solidFill>
                  <a:schemeClr val="dk1"/>
                </a:solidFill>
                <a:latin typeface="Arial"/>
                <a:ea typeface="Arial"/>
                <a:cs typeface="Arial"/>
                <a:sym typeface="Arial"/>
              </a:rPr>
              <a:t>NO CLOUDS MAY OBSTRUCT THE LINE OF SIGHT (NO CLOUDS IN FRONT OF THE SUN) FOR YOUR MEASUREMENT! </a:t>
            </a:r>
            <a:r>
              <a:rPr lang="en-US" sz="1800" b="0" i="0" u="none" strike="noStrike" cap="none">
                <a:solidFill>
                  <a:schemeClr val="dk1"/>
                </a:solidFill>
                <a:latin typeface="Arial"/>
                <a:ea typeface="Arial"/>
                <a:cs typeface="Arial"/>
                <a:sym typeface="Arial"/>
              </a:rPr>
              <a:t>Clouds will cause artificially high AOT values.</a:t>
            </a:r>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Keep the instruments indoors until right before you are ready to make a measurement. Don’t let your Sun photometer get too cold or too hot– large changes in temperature can cause the instruments to report inaccurate measurements.</a:t>
            </a:r>
            <a:endParaRPr/>
          </a:p>
          <a:p>
            <a:pPr marL="342900" marR="0" lvl="0" indent="-342900" algn="just"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Record your measurements both on the instrument (if applicable) and on paper or another medium; it is easy to lose data from an instrument and having a backup record will prevent losing entire measurements.</a:t>
            </a:r>
            <a:endParaRPr/>
          </a:p>
        </p:txBody>
      </p:sp>
      <p:pic>
        <p:nvPicPr>
          <p:cNvPr id="322" name="Google Shape;322;p31"/>
          <p:cNvPicPr preferRelativeResize="0"/>
          <p:nvPr/>
        </p:nvPicPr>
        <p:blipFill rotWithShape="1">
          <a:blip r:embed="rId3">
            <a:alphaModFix/>
          </a:blip>
          <a:srcRect/>
          <a:stretch/>
        </p:blipFill>
        <p:spPr>
          <a:xfrm>
            <a:off x="-7619" y="800100"/>
            <a:ext cx="1176436" cy="606552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2"/>
          <p:cNvSpPr txBox="1">
            <a:spLocks noGrp="1"/>
          </p:cNvSpPr>
          <p:nvPr>
            <p:ph type="title"/>
          </p:nvPr>
        </p:nvSpPr>
        <p:spPr>
          <a:xfrm>
            <a:off x="1295400" y="1005850"/>
            <a:ext cx="7681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Sky Color and Visibility Observations Give Your Data Context</a:t>
            </a:r>
            <a:endParaRPr/>
          </a:p>
        </p:txBody>
      </p:sp>
      <p:sp>
        <p:nvSpPr>
          <p:cNvPr id="328" name="Google Shape;328;p32"/>
          <p:cNvSpPr txBox="1"/>
          <p:nvPr/>
        </p:nvSpPr>
        <p:spPr>
          <a:xfrm>
            <a:off x="1295400" y="1706275"/>
            <a:ext cx="5447700" cy="1077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Sky color is a visual indication of the quantity of aerosols in the atmosphere. Aerosols tend to scatter all wavelengths of light, making the sky look more white. A deep blue sky suggests very few aerosols. A milky sky suggests there are lots of aerosols.</a:t>
            </a:r>
            <a:endParaRPr sz="1400" b="0" i="0" u="none" strike="noStrike" cap="none">
              <a:solidFill>
                <a:srgbClr val="000000"/>
              </a:solidFill>
              <a:latin typeface="Arial"/>
              <a:ea typeface="Arial"/>
              <a:cs typeface="Arial"/>
              <a:sym typeface="Arial"/>
            </a:endParaRPr>
          </a:p>
        </p:txBody>
      </p:sp>
      <p:sp>
        <p:nvSpPr>
          <p:cNvPr id="329" name="Google Shape;329;p32"/>
          <p:cNvSpPr txBox="1">
            <a:spLocks noGrp="1"/>
          </p:cNvSpPr>
          <p:nvPr>
            <p:ph type="body" idx="1"/>
          </p:nvPr>
        </p:nvSpPr>
        <p:spPr>
          <a:xfrm>
            <a:off x="1389886" y="3124200"/>
            <a:ext cx="5163300" cy="42933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Note: Sky color can only be observed from a clear section of sky, with no clouds in view.  </a:t>
            </a:r>
            <a:endParaRPr/>
          </a:p>
          <a:p>
            <a:pPr marL="0" marR="0" lvl="0" indent="0" algn="just" rtl="0">
              <a:lnSpc>
                <a:spcPct val="100000"/>
              </a:lnSpc>
              <a:spcBef>
                <a:spcPts val="360"/>
              </a:spcBef>
              <a:spcAft>
                <a:spcPts val="0"/>
              </a:spcAft>
              <a:buClr>
                <a:schemeClr val="dk1"/>
              </a:buClr>
              <a:buSzPts val="3200"/>
              <a:buFont typeface="Arial"/>
              <a:buNone/>
            </a:pPr>
            <a:r>
              <a:rPr lang="en-US" sz="1800" b="0" i="0" u="sng" strike="noStrike" cap="none">
                <a:solidFill>
                  <a:schemeClr val="dk1"/>
                </a:solidFill>
                <a:latin typeface="Arial"/>
                <a:ea typeface="Arial"/>
                <a:cs typeface="Arial"/>
                <a:sym typeface="Arial"/>
              </a:rPr>
              <a:t>How to observe sky color:</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Turn your back to the Sun.</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Look at the sky halfway between the horizon and straight up (45°).</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Pick the shade that most closely matches your sky.</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You want to match the color of the sky, not the clouds, so if it’s too cloudy you may not to be able to observe sky color.</a:t>
            </a:r>
            <a:endParaRPr/>
          </a:p>
        </p:txBody>
      </p:sp>
      <p:pic>
        <p:nvPicPr>
          <p:cNvPr id="330" name="Google Shape;330;p32" descr="Snapshot of different shades of blue to select the sky color observed."/>
          <p:cNvPicPr preferRelativeResize="0"/>
          <p:nvPr/>
        </p:nvPicPr>
        <p:blipFill rotWithShape="1">
          <a:blip r:embed="rId3">
            <a:alphaModFix/>
          </a:blip>
          <a:srcRect/>
          <a:stretch/>
        </p:blipFill>
        <p:spPr>
          <a:xfrm>
            <a:off x="6937525" y="1411675"/>
            <a:ext cx="1966532" cy="5274292"/>
          </a:xfrm>
          <a:prstGeom prst="rect">
            <a:avLst/>
          </a:prstGeom>
          <a:noFill/>
          <a:ln w="9525" cap="flat" cmpd="sng">
            <a:solidFill>
              <a:srgbClr val="44546A"/>
            </a:solidFill>
            <a:prstDash val="solid"/>
            <a:round/>
            <a:headEnd type="none" w="sm" len="sm"/>
            <a:tailEnd type="none" w="sm" len="sm"/>
          </a:ln>
        </p:spPr>
      </p:pic>
      <p:pic>
        <p:nvPicPr>
          <p:cNvPr id="331" name="Google Shape;331;p32"/>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33" descr="The image shows a plot with percent transmission of sunlight through the atmosphere as the y axis and aerosol optical thickness (AOT) as the x axis. As AOT increases, transmission drops exponentially. By the time AOT is great than 0.5, transmission is less than 60% and the skies have gone from a deep blue color to a pale, milky blue. AtAOT values greated than 3, the percentage of sunlight reaching the Earth's surface directly is nearly zero and the sky will look brownish-yellow. This would indicate a severe pollution event. " title="AOT Increases Cause Transmission of Sunlight to Earth's Surface to Drop Rapidly"/>
          <p:cNvPicPr preferRelativeResize="0"/>
          <p:nvPr/>
        </p:nvPicPr>
        <p:blipFill rotWithShape="1">
          <a:blip r:embed="rId3">
            <a:alphaModFix/>
          </a:blip>
          <a:srcRect/>
          <a:stretch/>
        </p:blipFill>
        <p:spPr>
          <a:xfrm>
            <a:off x="1219200" y="1544855"/>
            <a:ext cx="7924800" cy="5255995"/>
          </a:xfrm>
          <a:prstGeom prst="rect">
            <a:avLst/>
          </a:prstGeom>
          <a:noFill/>
          <a:ln>
            <a:noFill/>
          </a:ln>
        </p:spPr>
      </p:pic>
      <p:sp>
        <p:nvSpPr>
          <p:cNvPr id="337" name="Google Shape;337;p33"/>
          <p:cNvSpPr txBox="1">
            <a:spLocks noGrp="1"/>
          </p:cNvSpPr>
          <p:nvPr>
            <p:ph type="title"/>
          </p:nvPr>
        </p:nvSpPr>
        <p:spPr>
          <a:xfrm>
            <a:off x="1219200"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600" b="1" i="0" u="none" strike="noStrike" cap="none">
                <a:solidFill>
                  <a:schemeClr val="dk2"/>
                </a:solidFill>
                <a:latin typeface="Arial"/>
                <a:ea typeface="Arial"/>
                <a:cs typeface="Arial"/>
                <a:sym typeface="Arial"/>
              </a:rPr>
              <a:t>As AOT Increases, the Amount of Light Reaching Earth’s Surface Directly Decreases Rapidly, Going to Near Zero in Severe Pollution Events</a:t>
            </a:r>
            <a:endParaRPr/>
          </a:p>
        </p:txBody>
      </p:sp>
      <p:pic>
        <p:nvPicPr>
          <p:cNvPr id="338" name="Google Shape;338;p33"/>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4"/>
          <p:cNvSpPr txBox="1">
            <a:spLocks noGrp="1"/>
          </p:cNvSpPr>
          <p:nvPr>
            <p:ph type="title"/>
          </p:nvPr>
        </p:nvSpPr>
        <p:spPr>
          <a:xfrm>
            <a:off x="1295400" y="1005850"/>
            <a:ext cx="5461200" cy="925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500" b="1" i="0" u="none" strike="noStrike" cap="none">
                <a:solidFill>
                  <a:schemeClr val="dk2"/>
                </a:solidFill>
                <a:latin typeface="Arial"/>
                <a:ea typeface="Arial"/>
                <a:cs typeface="Arial"/>
                <a:sym typeface="Arial"/>
              </a:rPr>
              <a:t>Sky Color and Visibility Observations Give Your Data Context </a:t>
            </a:r>
            <a:endParaRPr sz="4100"/>
          </a:p>
        </p:txBody>
      </p:sp>
      <p:sp>
        <p:nvSpPr>
          <p:cNvPr id="344" name="Google Shape;344;p34"/>
          <p:cNvSpPr txBox="1">
            <a:spLocks noGrp="1"/>
          </p:cNvSpPr>
          <p:nvPr>
            <p:ph type="body" idx="1"/>
          </p:nvPr>
        </p:nvSpPr>
        <p:spPr>
          <a:xfrm>
            <a:off x="1295400" y="2057400"/>
            <a:ext cx="5267100" cy="4724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Sky visibility is an indication of the quantity of the aerosols close to the surface of the ground. The more aerosols there are, the more haze will appear. For more information on sky color and visibility, please consult the </a:t>
            </a:r>
            <a:r>
              <a:rPr lang="en-US" sz="1800" b="0" i="1" u="sng" strike="noStrike" cap="none">
                <a:solidFill>
                  <a:schemeClr val="hlink"/>
                </a:solidFill>
                <a:latin typeface="Arial"/>
                <a:ea typeface="Arial"/>
                <a:cs typeface="Arial"/>
                <a:sym typeface="Arial"/>
                <a:hlinkClick r:id="rId3"/>
              </a:rPr>
              <a:t>Clouds Protocol</a:t>
            </a:r>
            <a:r>
              <a:rPr lang="en-US" sz="1800" b="0" i="1" u="none" strike="noStrike" cap="none">
                <a:solidFill>
                  <a:schemeClr val="dk1"/>
                </a:solidFill>
                <a:latin typeface="Arial"/>
                <a:ea typeface="Arial"/>
                <a:cs typeface="Arial"/>
                <a:sym typeface="Arial"/>
              </a:rPr>
              <a:t>.</a:t>
            </a:r>
            <a:endParaRPr/>
          </a:p>
          <a:p>
            <a:pPr marL="0" marR="0" lvl="0" indent="0" algn="just" rtl="0">
              <a:lnSpc>
                <a:spcPct val="100000"/>
              </a:lnSpc>
              <a:spcBef>
                <a:spcPts val="360"/>
              </a:spcBef>
              <a:spcAft>
                <a:spcPts val="0"/>
              </a:spcAft>
              <a:buClr>
                <a:schemeClr val="dk1"/>
              </a:buClr>
              <a:buSzPts val="3200"/>
              <a:buFont typeface="Calibri"/>
              <a:buNone/>
            </a:pPr>
            <a:endParaRPr sz="1800" b="0" i="1"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sng" strike="noStrike" cap="none">
                <a:solidFill>
                  <a:schemeClr val="dk1"/>
                </a:solidFill>
                <a:latin typeface="Arial"/>
                <a:ea typeface="Arial"/>
                <a:cs typeface="Arial"/>
                <a:sym typeface="Arial"/>
              </a:rPr>
              <a:t>How to observe visibility:</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Look at a landmark in the distance.</a:t>
            </a:r>
            <a:endParaRPr/>
          </a:p>
          <a:p>
            <a:pPr marL="342900" marR="0" lvl="0" indent="-342900" algn="just" rtl="0">
              <a:lnSpc>
                <a:spcPct val="100000"/>
              </a:lnSpc>
              <a:spcBef>
                <a:spcPts val="36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Try to use the same landmark every time.</a:t>
            </a:r>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Tip: It can be helpful to take a picture of your sky day-to-day to notice the difference between visibility observations. In addition, the clearest sky for your area will be seen just after a front or a storm moves through your area.  </a:t>
            </a:r>
            <a:endParaRPr/>
          </a:p>
          <a:p>
            <a:pPr marL="0" marR="0" lvl="0" indent="0" algn="just" rtl="0">
              <a:lnSpc>
                <a:spcPct val="100000"/>
              </a:lnSpc>
              <a:spcBef>
                <a:spcPts val="360"/>
              </a:spcBef>
              <a:spcAft>
                <a:spcPts val="0"/>
              </a:spcAft>
              <a:buClr>
                <a:schemeClr val="dk1"/>
              </a:buClr>
              <a:buSzPts val="3200"/>
              <a:buFont typeface="Calibri"/>
              <a:buNone/>
            </a:pPr>
            <a:endParaRPr sz="1800" b="0" i="1"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p:txBody>
      </p:sp>
      <p:pic>
        <p:nvPicPr>
          <p:cNvPr id="345" name="Google Shape;345;p34" descr="Snapshot of different views of a distant object to detail how hazy the view is observed."/>
          <p:cNvPicPr preferRelativeResize="0"/>
          <p:nvPr/>
        </p:nvPicPr>
        <p:blipFill rotWithShape="1">
          <a:blip r:embed="rId4">
            <a:alphaModFix/>
          </a:blip>
          <a:srcRect/>
          <a:stretch/>
        </p:blipFill>
        <p:spPr>
          <a:xfrm>
            <a:off x="6756620" y="998000"/>
            <a:ext cx="2156433" cy="5684317"/>
          </a:xfrm>
          <a:prstGeom prst="rect">
            <a:avLst/>
          </a:prstGeom>
          <a:noFill/>
          <a:ln w="9525" cap="flat" cmpd="sng">
            <a:solidFill>
              <a:srgbClr val="44546A"/>
            </a:solidFill>
            <a:prstDash val="solid"/>
            <a:round/>
            <a:headEnd type="none" w="sm" len="sm"/>
            <a:tailEnd type="none" w="sm" len="sm"/>
          </a:ln>
        </p:spPr>
      </p:pic>
      <p:pic>
        <p:nvPicPr>
          <p:cNvPr id="346" name="Google Shape;346;p34"/>
          <p:cNvPicPr preferRelativeResize="0"/>
          <p:nvPr/>
        </p:nvPicPr>
        <p:blipFill rotWithShape="1">
          <a:blip r:embed="rId5">
            <a:alphaModFix/>
          </a:blip>
          <a:srcRect/>
          <a:stretch/>
        </p:blipFill>
        <p:spPr>
          <a:xfrm>
            <a:off x="-7619" y="800100"/>
            <a:ext cx="1176436" cy="606552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txBox="1">
            <a:spLocks noGrp="1"/>
          </p:cNvSpPr>
          <p:nvPr>
            <p:ph type="title"/>
          </p:nvPr>
        </p:nvSpPr>
        <p:spPr>
          <a:xfrm>
            <a:off x="1568778" y="972871"/>
            <a:ext cx="7315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600" b="1" i="0" u="none" strike="noStrike" cap="none">
                <a:solidFill>
                  <a:schemeClr val="dk2"/>
                </a:solidFill>
                <a:latin typeface="Arial"/>
                <a:ea typeface="Arial"/>
                <a:cs typeface="Arial"/>
                <a:sym typeface="Arial"/>
              </a:rPr>
              <a:t>How to Observe: Sky Conditions</a:t>
            </a:r>
            <a:endParaRPr/>
          </a:p>
        </p:txBody>
      </p:sp>
      <p:sp>
        <p:nvSpPr>
          <p:cNvPr id="352" name="Google Shape;352;p35"/>
          <p:cNvSpPr txBox="1"/>
          <p:nvPr/>
        </p:nvSpPr>
        <p:spPr>
          <a:xfrm>
            <a:off x="1341014" y="5750459"/>
            <a:ext cx="7542964" cy="646331"/>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Here’s a good reminder for the difference between observing sky color and sky visibility, and where to look as you observe each.</a:t>
            </a:r>
            <a:endParaRPr sz="1400" b="0" i="0" u="none" strike="noStrike" cap="none">
              <a:solidFill>
                <a:srgbClr val="000000"/>
              </a:solidFill>
              <a:latin typeface="Arial"/>
              <a:ea typeface="Arial"/>
              <a:cs typeface="Arial"/>
              <a:sym typeface="Arial"/>
            </a:endParaRPr>
          </a:p>
        </p:txBody>
      </p:sp>
      <p:pic>
        <p:nvPicPr>
          <p:cNvPr id="353" name="Google Shape;353;p35" descr="This image shows a figure demonstrating how to properly observe sky conditions. To observe sky color, turn your back to the Sun and look to the bluest part of the sky above the horizon. To determine visibility, choose a point on the horizon and determine how well you can observe its details and features from a distance." title="Observing Sky Conditions"/>
          <p:cNvPicPr preferRelativeResize="0"/>
          <p:nvPr/>
        </p:nvPicPr>
        <p:blipFill rotWithShape="1">
          <a:blip r:embed="rId3">
            <a:alphaModFix/>
          </a:blip>
          <a:srcRect/>
          <a:stretch/>
        </p:blipFill>
        <p:spPr>
          <a:xfrm>
            <a:off x="1341014" y="1752600"/>
            <a:ext cx="7566872" cy="3810000"/>
          </a:xfrm>
          <a:prstGeom prst="rect">
            <a:avLst/>
          </a:prstGeom>
          <a:noFill/>
          <a:ln>
            <a:noFill/>
          </a:ln>
        </p:spPr>
      </p:pic>
      <p:pic>
        <p:nvPicPr>
          <p:cNvPr id="354" name="Google Shape;354;p35"/>
          <p:cNvPicPr preferRelativeResize="0"/>
          <p:nvPr/>
        </p:nvPicPr>
        <p:blipFill rotWithShape="1">
          <a:blip r:embed="rId4">
            <a:alphaModFix/>
          </a:blip>
          <a:srcRect/>
          <a:stretch/>
        </p:blipFill>
        <p:spPr>
          <a:xfrm>
            <a:off x="-7619" y="800100"/>
            <a:ext cx="1176436" cy="606552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6"/>
          <p:cNvSpPr txBox="1">
            <a:spLocks noGrp="1"/>
          </p:cNvSpPr>
          <p:nvPr>
            <p:ph type="title"/>
          </p:nvPr>
        </p:nvSpPr>
        <p:spPr>
          <a:xfrm>
            <a:off x="1190249" y="1165860"/>
            <a:ext cx="7924800" cy="685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600"/>
              <a:t>Entering Aerosol Data in the GLOBE Observer Data Entry System</a:t>
            </a:r>
            <a:endParaRPr sz="4800"/>
          </a:p>
        </p:txBody>
      </p:sp>
      <p:sp>
        <p:nvSpPr>
          <p:cNvPr id="360" name="Google Shape;360;p36"/>
          <p:cNvSpPr txBox="1">
            <a:spLocks noGrp="1"/>
          </p:cNvSpPr>
          <p:nvPr>
            <p:ph type="body" idx="1"/>
          </p:nvPr>
        </p:nvSpPr>
        <p:spPr>
          <a:xfrm>
            <a:off x="1324044" y="2114629"/>
            <a:ext cx="5181600" cy="387096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1" i="0" u="none" strike="noStrike" cap="none">
                <a:solidFill>
                  <a:schemeClr val="dk1"/>
                </a:solidFill>
                <a:latin typeface="Arial"/>
                <a:ea typeface="Arial"/>
                <a:cs typeface="Arial"/>
                <a:sym typeface="Arial"/>
              </a:rPr>
              <a:t>Two Options for Uploading Data:</a:t>
            </a:r>
            <a:endParaRPr sz="1600"/>
          </a:p>
          <a:p>
            <a:pPr marL="0" marR="0" lvl="0" indent="0" algn="just" rtl="0">
              <a:lnSpc>
                <a:spcPct val="100000"/>
              </a:lnSpc>
              <a:spcBef>
                <a:spcPts val="36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These methods all allow users to submit environmental data – collected at defined sites, according to protocol, and using approved instrumentation – for entry into the official GLOBE science database.</a:t>
            </a:r>
            <a:endParaRPr sz="1600"/>
          </a:p>
          <a:p>
            <a:pPr marL="0" marR="0" lvl="0" indent="0" algn="just" rtl="0">
              <a:lnSpc>
                <a:spcPct val="100000"/>
              </a:lnSpc>
              <a:spcBef>
                <a:spcPts val="360"/>
              </a:spcBef>
              <a:spcAft>
                <a:spcPts val="0"/>
              </a:spcAft>
              <a:buClr>
                <a:schemeClr val="dk1"/>
              </a:buClr>
              <a:buSzPts val="3200"/>
              <a:buFont typeface="Calibri"/>
              <a:buNone/>
            </a:pPr>
            <a:endParaRPr sz="1600" b="1" i="0" u="none" strike="noStrike" cap="none">
              <a:solidFill>
                <a:schemeClr val="dk1"/>
              </a:solidFill>
              <a:latin typeface="Arial"/>
              <a:ea typeface="Arial"/>
              <a:cs typeface="Arial"/>
              <a:sym typeface="Arial"/>
            </a:endParaRPr>
          </a:p>
          <a:p>
            <a:pPr marL="457200" marR="0" lvl="0" indent="-457200" algn="just" rtl="0">
              <a:lnSpc>
                <a:spcPct val="100000"/>
              </a:lnSpc>
              <a:spcBef>
                <a:spcPts val="360"/>
              </a:spcBef>
              <a:spcAft>
                <a:spcPts val="0"/>
              </a:spcAft>
              <a:buClr>
                <a:schemeClr val="dk1"/>
              </a:buClr>
              <a:buSzPts val="1800"/>
              <a:buFont typeface="Arial"/>
              <a:buAutoNum type="arabicPeriod"/>
            </a:pPr>
            <a:r>
              <a:rPr lang="en-US" sz="1600" b="0" i="0" u="none" strike="noStrike" cap="none">
                <a:solidFill>
                  <a:schemeClr val="dk1"/>
                </a:solidFill>
                <a:latin typeface="Arial"/>
                <a:ea typeface="Arial"/>
                <a:cs typeface="Arial"/>
                <a:sym typeface="Arial"/>
              </a:rPr>
              <a:t>Download the GLOBE Observer mobile app from the </a:t>
            </a:r>
            <a:r>
              <a:rPr lang="en-US" sz="1600" b="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App Store.</a:t>
            </a:r>
            <a:endParaRPr sz="1600"/>
          </a:p>
          <a:p>
            <a:pPr marL="457200" lvl="0" indent="-457200" algn="just" rtl="0">
              <a:lnSpc>
                <a:spcPct val="100000"/>
              </a:lnSpc>
              <a:spcBef>
                <a:spcPts val="360"/>
              </a:spcBef>
              <a:spcAft>
                <a:spcPts val="0"/>
              </a:spcAft>
              <a:buSzPts val="1800"/>
              <a:buFont typeface="Arial"/>
              <a:buAutoNum type="arabicPeriod"/>
            </a:pPr>
            <a:r>
              <a:rPr lang="en-US" sz="1600" u="sng">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Data Entry</a:t>
            </a:r>
            <a:r>
              <a:rPr lang="en-US" sz="1600">
                <a:latin typeface="Arial"/>
                <a:ea typeface="Arial"/>
                <a:cs typeface="Arial"/>
                <a:sym typeface="Arial"/>
              </a:rPr>
              <a:t>: Visit </a:t>
            </a:r>
            <a:r>
              <a:rPr lang="en-US" sz="1600" u="sng">
                <a:solidFill>
                  <a:schemeClr val="hlink"/>
                </a:solidFill>
                <a:latin typeface="Arial"/>
                <a:ea typeface="Arial"/>
                <a:cs typeface="Arial"/>
                <a:sym typeface="Arial"/>
                <a:hlinkClick r:id="rId5"/>
              </a:rPr>
              <a:t>globe.gov</a:t>
            </a:r>
            <a:r>
              <a:rPr lang="en-US" sz="1600">
                <a:latin typeface="Arial"/>
                <a:ea typeface="Arial"/>
                <a:cs typeface="Arial"/>
                <a:sym typeface="Arial"/>
              </a:rPr>
              <a:t>, click on the “GLOBE Data” tab, then underneath “Data Entry” click on “Data Entry – New Desktop Forms”.</a:t>
            </a:r>
            <a:endParaRPr sz="1600">
              <a:latin typeface="Arial"/>
              <a:ea typeface="Arial"/>
              <a:cs typeface="Arial"/>
              <a:sym typeface="Arial"/>
            </a:endParaRPr>
          </a:p>
          <a:p>
            <a:pPr marL="457200" marR="0" lvl="0" indent="-457200" algn="just" rtl="0">
              <a:lnSpc>
                <a:spcPct val="100000"/>
              </a:lnSpc>
              <a:spcBef>
                <a:spcPts val="360"/>
              </a:spcBef>
              <a:spcAft>
                <a:spcPts val="0"/>
              </a:spcAft>
              <a:buClr>
                <a:schemeClr val="dk1"/>
              </a:buClr>
              <a:buSzPts val="1800"/>
              <a:buFont typeface="Arial"/>
              <a:buNone/>
            </a:pPr>
            <a:endParaRPr sz="1600" b="0" i="0" u="none" strike="noStrike" cap="none">
              <a:solidFill>
                <a:schemeClr val="dk1"/>
              </a:solidFill>
              <a:latin typeface="Arial"/>
              <a:ea typeface="Arial"/>
              <a:cs typeface="Arial"/>
              <a:sym typeface="Arial"/>
            </a:endParaRPr>
          </a:p>
        </p:txBody>
      </p:sp>
      <p:pic>
        <p:nvPicPr>
          <p:cNvPr id="361" name="Google Shape;361;p36" descr="Icon of a magnifying glass over a globe."/>
          <p:cNvPicPr preferRelativeResize="0"/>
          <p:nvPr/>
        </p:nvPicPr>
        <p:blipFill rotWithShape="1">
          <a:blip r:embed="rId6">
            <a:alphaModFix/>
          </a:blip>
          <a:srcRect/>
          <a:stretch/>
        </p:blipFill>
        <p:spPr>
          <a:xfrm>
            <a:off x="7281949" y="2927200"/>
            <a:ext cx="1500856" cy="1500856"/>
          </a:xfrm>
          <a:prstGeom prst="rect">
            <a:avLst/>
          </a:prstGeom>
          <a:noFill/>
          <a:ln>
            <a:noFill/>
          </a:ln>
        </p:spPr>
      </p:pic>
      <p:sp>
        <p:nvSpPr>
          <p:cNvPr id="362" name="Google Shape;362;p36"/>
          <p:cNvSpPr txBox="1"/>
          <p:nvPr/>
        </p:nvSpPr>
        <p:spPr>
          <a:xfrm>
            <a:off x="1324044" y="5421709"/>
            <a:ext cx="4220545" cy="122084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200"/>
              <a:buFont typeface="Arial"/>
              <a:buNone/>
            </a:pPr>
            <a:r>
              <a:rPr lang="en-US" sz="1400" b="0" i="1" u="none" strike="noStrike" cap="none">
                <a:solidFill>
                  <a:schemeClr val="dk1"/>
                </a:solidFill>
                <a:latin typeface="Arial"/>
                <a:ea typeface="Arial"/>
                <a:cs typeface="Arial"/>
                <a:sym typeface="Arial"/>
              </a:rPr>
              <a:t>Note 1: You will need a GLOBE teacher, trainer, or scientist account to submit GLOBE data. </a:t>
            </a:r>
            <a:endParaRPr sz="1400" b="0" i="1" u="none" strike="noStrike" cap="none">
              <a:solidFill>
                <a:srgbClr val="000000"/>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400" b="0" i="1" u="none" strike="noStrike" cap="none">
                <a:solidFill>
                  <a:schemeClr val="dk1"/>
                </a:solidFill>
                <a:latin typeface="Arial"/>
                <a:ea typeface="Arial"/>
                <a:cs typeface="Arial"/>
                <a:sym typeface="Arial"/>
              </a:rPr>
              <a:t>Note 2: It may take some time after you enter your data for it to appear in the GLOBE data visualization system.</a:t>
            </a:r>
            <a:endParaRPr sz="1400" b="0" i="1" u="none" strike="noStrike" cap="none">
              <a:solidFill>
                <a:srgbClr val="000000"/>
              </a:solidFill>
              <a:latin typeface="Arial"/>
              <a:ea typeface="Arial"/>
              <a:cs typeface="Arial"/>
              <a:sym typeface="Arial"/>
            </a:endParaRPr>
          </a:p>
        </p:txBody>
      </p:sp>
      <p:pic>
        <p:nvPicPr>
          <p:cNvPr id="363" name="Google Shape;363;p36"/>
          <p:cNvPicPr preferRelativeResize="0"/>
          <p:nvPr/>
        </p:nvPicPr>
        <p:blipFill rotWithShape="1">
          <a:blip r:embed="rId7">
            <a:alphaModFix/>
          </a:blip>
          <a:srcRect l="3108" t="7598" r="36738" b="8779"/>
          <a:stretch/>
        </p:blipFill>
        <p:spPr>
          <a:xfrm>
            <a:off x="5805691" y="5238119"/>
            <a:ext cx="3253240" cy="1410962"/>
          </a:xfrm>
          <a:prstGeom prst="rect">
            <a:avLst/>
          </a:prstGeom>
          <a:noFill/>
          <a:ln>
            <a:noFill/>
          </a:ln>
        </p:spPr>
      </p:pic>
      <p:cxnSp>
        <p:nvCxnSpPr>
          <p:cNvPr id="364" name="Google Shape;364;p36"/>
          <p:cNvCxnSpPr/>
          <p:nvPr/>
        </p:nvCxnSpPr>
        <p:spPr>
          <a:xfrm>
            <a:off x="5433060" y="5006340"/>
            <a:ext cx="1333686" cy="956656"/>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sp>
        <p:nvSpPr>
          <p:cNvPr id="365" name="Google Shape;365;p36" descr="circle around button, Live Data Entry"/>
          <p:cNvSpPr/>
          <p:nvPr/>
        </p:nvSpPr>
        <p:spPr>
          <a:xfrm>
            <a:off x="6742044" y="5969190"/>
            <a:ext cx="1077912" cy="15729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66" name="Google Shape;366;p36"/>
          <p:cNvCxnSpPr/>
          <p:nvPr/>
        </p:nvCxnSpPr>
        <p:spPr>
          <a:xfrm>
            <a:off x="6558984" y="3910361"/>
            <a:ext cx="629247" cy="0"/>
          </a:xfrm>
          <a:prstGeom prst="straightConnector1">
            <a:avLst/>
          </a:prstGeom>
          <a:noFill/>
          <a:ln w="38100" cap="flat" cmpd="sng">
            <a:solidFill>
              <a:srgbClr val="FF0000"/>
            </a:solidFill>
            <a:prstDash val="solid"/>
            <a:round/>
            <a:headEnd type="none" w="sm" len="sm"/>
            <a:tailEnd type="triangle" w="med" len="med"/>
          </a:ln>
          <a:effectLst>
            <a:outerShdw blurRad="40000" dist="23000" dir="5400000" rotWithShape="0">
              <a:srgbClr val="000000">
                <a:alpha val="34901"/>
              </a:srgbClr>
            </a:outerShdw>
          </a:effectLst>
        </p:spPr>
      </p:cxnSp>
      <p:pic>
        <p:nvPicPr>
          <p:cNvPr id="367" name="Google Shape;367;p36" descr="Sidebar showing the different sections of the slideshow. You are in the &quot;How to report your data to GLOBE.&quot; section."/>
          <p:cNvPicPr preferRelativeResize="0"/>
          <p:nvPr/>
        </p:nvPicPr>
        <p:blipFill rotWithShape="1">
          <a:blip r:embed="rId8">
            <a:alphaModFix/>
          </a:blip>
          <a:srcRect/>
          <a:stretch/>
        </p:blipFill>
        <p:spPr>
          <a:xfrm>
            <a:off x="-22860" y="815340"/>
            <a:ext cx="1213109" cy="60426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61"/>
          <p:cNvCxnSpPr/>
          <p:nvPr/>
        </p:nvCxnSpPr>
        <p:spPr>
          <a:xfrm>
            <a:off x="220052" y="1987000"/>
            <a:ext cx="8780095" cy="0"/>
          </a:xfrm>
          <a:prstGeom prst="straightConnector1">
            <a:avLst/>
          </a:prstGeom>
          <a:noFill/>
          <a:ln w="9525" cap="flat" cmpd="sng">
            <a:solidFill>
              <a:schemeClr val="dk1"/>
            </a:solidFill>
            <a:prstDash val="solid"/>
            <a:round/>
            <a:headEnd type="none" w="sm" len="sm"/>
            <a:tailEnd type="none" w="sm" len="sm"/>
          </a:ln>
        </p:spPr>
      </p:cxnSp>
      <p:pic>
        <p:nvPicPr>
          <p:cNvPr id="373" name="Google Shape;373;p61"/>
          <p:cNvPicPr preferRelativeResize="0"/>
          <p:nvPr/>
        </p:nvPicPr>
        <p:blipFill rotWithShape="1">
          <a:blip r:embed="rId3">
            <a:alphaModFix/>
          </a:blip>
          <a:srcRect/>
          <a:stretch/>
        </p:blipFill>
        <p:spPr>
          <a:xfrm>
            <a:off x="-22860" y="815340"/>
            <a:ext cx="1213109" cy="6042660"/>
          </a:xfrm>
          <a:prstGeom prst="rect">
            <a:avLst/>
          </a:prstGeom>
          <a:noFill/>
          <a:ln>
            <a:noFill/>
          </a:ln>
        </p:spPr>
      </p:pic>
      <p:sp>
        <p:nvSpPr>
          <p:cNvPr id="374" name="Google Shape;374;p61"/>
          <p:cNvSpPr/>
          <p:nvPr/>
        </p:nvSpPr>
        <p:spPr>
          <a:xfrm>
            <a:off x="1295605" y="1335745"/>
            <a:ext cx="7766406"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The steps below will walk you through entering your Atmosphere Study Site Information in the GLOBE Observer App, which you can access using your GLOBE or GLOBE Observer login.</a:t>
            </a:r>
            <a:endParaRPr sz="1600" b="0" i="0" u="none" strike="noStrike" cap="none">
              <a:solidFill>
                <a:schemeClr val="dk1"/>
              </a:solidFill>
              <a:latin typeface="Calibri"/>
              <a:ea typeface="Calibri"/>
              <a:cs typeface="Calibri"/>
              <a:sym typeface="Calibri"/>
            </a:endParaRPr>
          </a:p>
        </p:txBody>
      </p:sp>
      <p:pic>
        <p:nvPicPr>
          <p:cNvPr id="375" name="Google Shape;375;p61" descr="Screenshot showing the GLOBE Observer App homepage. Select “Data Entry” to record data."/>
          <p:cNvPicPr preferRelativeResize="0"/>
          <p:nvPr/>
        </p:nvPicPr>
        <p:blipFill rotWithShape="1">
          <a:blip r:embed="rId4">
            <a:alphaModFix/>
          </a:blip>
          <a:srcRect b="6572"/>
          <a:stretch/>
        </p:blipFill>
        <p:spPr>
          <a:xfrm>
            <a:off x="2113568" y="2565883"/>
            <a:ext cx="1938284" cy="3679727"/>
          </a:xfrm>
          <a:prstGeom prst="rect">
            <a:avLst/>
          </a:prstGeom>
          <a:noFill/>
          <a:ln>
            <a:noFill/>
          </a:ln>
        </p:spPr>
      </p:pic>
      <p:sp>
        <p:nvSpPr>
          <p:cNvPr id="376" name="Google Shape;376;p61"/>
          <p:cNvSpPr/>
          <p:nvPr/>
        </p:nvSpPr>
        <p:spPr>
          <a:xfrm>
            <a:off x="2113568" y="2090363"/>
            <a:ext cx="8780095"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1. Click “Data Entry”</a:t>
            </a:r>
            <a:endParaRPr sz="1600" b="0" i="0" u="none" strike="noStrike" cap="none">
              <a:solidFill>
                <a:schemeClr val="dk1"/>
              </a:solidFill>
              <a:latin typeface="Calibri"/>
              <a:ea typeface="Calibri"/>
              <a:cs typeface="Calibri"/>
              <a:sym typeface="Calibri"/>
            </a:endParaRPr>
          </a:p>
        </p:txBody>
      </p:sp>
      <p:sp>
        <p:nvSpPr>
          <p:cNvPr id="377" name="Google Shape;377;p61"/>
          <p:cNvSpPr/>
          <p:nvPr/>
        </p:nvSpPr>
        <p:spPr>
          <a:xfrm>
            <a:off x="5638101" y="2080832"/>
            <a:ext cx="285819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dk1"/>
                </a:solidFill>
                <a:latin typeface="Calibri"/>
                <a:ea typeface="Calibri"/>
                <a:cs typeface="Calibri"/>
                <a:sym typeface="Calibri"/>
              </a:rPr>
              <a:t>2. Click "Create/Edit My Sites" </a:t>
            </a:r>
            <a:endParaRPr sz="1600" b="0" i="0" u="none" strike="noStrike" cap="none">
              <a:solidFill>
                <a:schemeClr val="dk1"/>
              </a:solidFill>
              <a:latin typeface="Calibri"/>
              <a:ea typeface="Calibri"/>
              <a:cs typeface="Calibri"/>
              <a:sym typeface="Calibri"/>
            </a:endParaRPr>
          </a:p>
        </p:txBody>
      </p:sp>
      <p:pic>
        <p:nvPicPr>
          <p:cNvPr id="378" name="Google Shape;378;p61" descr="Screenshot showing the GLOBE Observer app Data Entry page. Select “New Observation” to enter data."/>
          <p:cNvPicPr preferRelativeResize="0"/>
          <p:nvPr/>
        </p:nvPicPr>
        <p:blipFill rotWithShape="1">
          <a:blip r:embed="rId5">
            <a:alphaModFix/>
          </a:blip>
          <a:srcRect/>
          <a:stretch/>
        </p:blipFill>
        <p:spPr>
          <a:xfrm>
            <a:off x="5930894" y="2438408"/>
            <a:ext cx="2057400" cy="38862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2"/>
          <p:cNvSpPr txBox="1"/>
          <p:nvPr/>
        </p:nvSpPr>
        <p:spPr>
          <a:xfrm>
            <a:off x="2346226" y="1249618"/>
            <a:ext cx="5383530" cy="64744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3. </a:t>
            </a:r>
            <a:r>
              <a:rPr lang="en-US" sz="1400" b="0" i="0" u="none" strike="noStrike" cap="none">
                <a:solidFill>
                  <a:srgbClr val="000000"/>
                </a:solidFill>
                <a:latin typeface="Arial"/>
                <a:ea typeface="Arial"/>
                <a:cs typeface="Arial"/>
                <a:sym typeface="Arial"/>
              </a:rPr>
              <a:t>Click on the arrow next to "</a:t>
            </a:r>
            <a:r>
              <a:rPr lang="en-US" sz="1400" b="0" i="1" u="none" strike="noStrike" cap="none">
                <a:solidFill>
                  <a:srgbClr val="000000"/>
                </a:solidFill>
                <a:latin typeface="Arial"/>
                <a:ea typeface="Arial"/>
                <a:cs typeface="Arial"/>
                <a:sym typeface="Arial"/>
              </a:rPr>
              <a:t>Atmosphere</a:t>
            </a:r>
            <a:r>
              <a:rPr lang="en-US" sz="1400" b="0" i="0" u="none" strike="noStrike" cap="none">
                <a:solidFill>
                  <a:srgbClr val="000000"/>
                </a:solidFill>
                <a:latin typeface="Arial"/>
                <a:ea typeface="Arial"/>
                <a:cs typeface="Arial"/>
                <a:sym typeface="Arial"/>
              </a:rPr>
              <a:t>" and select “</a:t>
            </a:r>
            <a:r>
              <a:rPr lang="en-US" sz="1400" b="0" i="1" u="none" strike="noStrike" cap="none">
                <a:solidFill>
                  <a:srgbClr val="000000"/>
                </a:solidFill>
                <a:latin typeface="Arial"/>
                <a:ea typeface="Arial"/>
                <a:cs typeface="Arial"/>
                <a:sym typeface="Arial"/>
              </a:rPr>
              <a:t>Aerosols</a:t>
            </a:r>
            <a:r>
              <a:rPr lang="en-US" sz="1400" b="0" i="0" u="none" strike="noStrike" cap="none">
                <a:solidFill>
                  <a:srgbClr val="000000"/>
                </a:solidFill>
                <a:latin typeface="Arial"/>
                <a:ea typeface="Arial"/>
                <a:cs typeface="Arial"/>
                <a:sym typeface="Arial"/>
              </a:rPr>
              <a:t>“. The other necessary protocols will be automatically selected.</a:t>
            </a:r>
            <a:endParaRPr sz="1400" b="0" i="0" u="none" strike="noStrike" cap="none">
              <a:solidFill>
                <a:schemeClr val="dk1"/>
              </a:solidFill>
              <a:latin typeface="Calibri"/>
              <a:ea typeface="Calibri"/>
              <a:cs typeface="Calibri"/>
              <a:sym typeface="Calibri"/>
            </a:endParaRPr>
          </a:p>
        </p:txBody>
      </p:sp>
      <p:pic>
        <p:nvPicPr>
          <p:cNvPr id="384" name="Google Shape;384;p62" descr="A screenshot of the protocol selection page."/>
          <p:cNvPicPr preferRelativeResize="0"/>
          <p:nvPr/>
        </p:nvPicPr>
        <p:blipFill rotWithShape="1">
          <a:blip r:embed="rId3">
            <a:alphaModFix/>
          </a:blip>
          <a:srcRect/>
          <a:stretch/>
        </p:blipFill>
        <p:spPr>
          <a:xfrm>
            <a:off x="4013959" y="2013303"/>
            <a:ext cx="2302470" cy="4688913"/>
          </a:xfrm>
          <a:prstGeom prst="rect">
            <a:avLst/>
          </a:prstGeom>
          <a:noFill/>
          <a:ln>
            <a:noFill/>
          </a:ln>
        </p:spPr>
      </p:pic>
      <p:sp>
        <p:nvSpPr>
          <p:cNvPr id="385" name="Google Shape;385;p62" descr="circle around button, Live Data Entry"/>
          <p:cNvSpPr/>
          <p:nvPr/>
        </p:nvSpPr>
        <p:spPr>
          <a:xfrm>
            <a:off x="4013959" y="2716138"/>
            <a:ext cx="1864082" cy="253776"/>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86" name="Google Shape;386;p62" descr="arrow pointing to Live Data Entry on GLOBE website screenshot"/>
          <p:cNvCxnSpPr/>
          <p:nvPr/>
        </p:nvCxnSpPr>
        <p:spPr>
          <a:xfrm flipH="1">
            <a:off x="5882709" y="2039876"/>
            <a:ext cx="867439" cy="803150"/>
          </a:xfrm>
          <a:prstGeom prst="straightConnector1">
            <a:avLst/>
          </a:prstGeom>
          <a:noFill/>
          <a:ln w="38100" cap="flat" cmpd="sng">
            <a:solidFill>
              <a:srgbClr val="FF0000"/>
            </a:solidFill>
            <a:prstDash val="solid"/>
            <a:round/>
            <a:headEnd type="none" w="sm" len="sm"/>
            <a:tailEnd type="stealth" w="med" len="med"/>
          </a:ln>
        </p:spPr>
      </p:cxnSp>
      <p:pic>
        <p:nvPicPr>
          <p:cNvPr id="387" name="Google Shape;387;p62"/>
          <p:cNvPicPr preferRelativeResize="0"/>
          <p:nvPr/>
        </p:nvPicPr>
        <p:blipFill rotWithShape="1">
          <a:blip r:embed="rId4">
            <a:alphaModFix/>
          </a:blip>
          <a:srcRect/>
          <a:stretch/>
        </p:blipFill>
        <p:spPr>
          <a:xfrm>
            <a:off x="-22860" y="815340"/>
            <a:ext cx="1213109" cy="604266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3"/>
          <p:cNvSpPr txBox="1"/>
          <p:nvPr/>
        </p:nvSpPr>
        <p:spPr>
          <a:xfrm>
            <a:off x="1329453" y="993042"/>
            <a:ext cx="3650454"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1400" b="0" i="0" u="none" strike="noStrike" cap="none">
                <a:solidFill>
                  <a:schemeClr val="dk1"/>
                </a:solidFill>
                <a:latin typeface="Arial"/>
                <a:ea typeface="Arial"/>
                <a:cs typeface="Arial"/>
                <a:sym typeface="Arial"/>
              </a:rPr>
              <a:t>4. At the bottom of the screen, click “</a:t>
            </a:r>
            <a:r>
              <a:rPr lang="en-US" sz="1400" b="0" i="1" u="none" strike="noStrike" cap="none">
                <a:solidFill>
                  <a:schemeClr val="dk1"/>
                </a:solidFill>
                <a:latin typeface="Arial"/>
                <a:ea typeface="Arial"/>
                <a:cs typeface="Arial"/>
                <a:sym typeface="Arial"/>
              </a:rPr>
              <a:t>Continue</a:t>
            </a:r>
            <a:r>
              <a:rPr lang="en-US" sz="1400" b="0" i="0" u="none" strike="noStrike" cap="none">
                <a:solidFill>
                  <a:schemeClr val="dk1"/>
                </a:solidFill>
                <a:latin typeface="Arial"/>
                <a:ea typeface="Arial"/>
                <a:cs typeface="Arial"/>
                <a:sym typeface="Arial"/>
              </a:rPr>
              <a:t>”. When prompted, enter site location details (latitude, longitude, and elevation). Choose an existing site or identify a new site by clicking “</a:t>
            </a:r>
            <a:r>
              <a:rPr lang="en-US" sz="1400" b="0" i="1" u="none" strike="noStrike" cap="none">
                <a:solidFill>
                  <a:schemeClr val="dk1"/>
                </a:solidFill>
                <a:latin typeface="Arial"/>
                <a:ea typeface="Arial"/>
                <a:cs typeface="Arial"/>
                <a:sym typeface="Arial"/>
              </a:rPr>
              <a:t>+ New Site Location</a:t>
            </a:r>
            <a:r>
              <a:rPr lang="en-US" sz="14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chemeClr val="dk1"/>
              </a:buClr>
              <a:buSzPts val="2800"/>
              <a:buFont typeface="Arial"/>
              <a:buNone/>
            </a:pPr>
            <a:endParaRPr sz="1400" b="0" i="0" u="none" strike="noStrike" cap="none">
              <a:solidFill>
                <a:schemeClr val="dk1"/>
              </a:solidFill>
              <a:latin typeface="Calibri"/>
              <a:ea typeface="Calibri"/>
              <a:cs typeface="Calibri"/>
              <a:sym typeface="Calibri"/>
            </a:endParaRPr>
          </a:p>
        </p:txBody>
      </p:sp>
      <p:pic>
        <p:nvPicPr>
          <p:cNvPr id="393" name="Google Shape;393;p63" descr="Screenshot that shows the bottom of the site location selection screen. You can select from all available sites, and at the bottom is a button that says &quot;+New Site Location&quot;"/>
          <p:cNvPicPr preferRelativeResize="0"/>
          <p:nvPr/>
        </p:nvPicPr>
        <p:blipFill rotWithShape="1">
          <a:blip r:embed="rId3">
            <a:alphaModFix/>
          </a:blip>
          <a:srcRect b="3217"/>
          <a:stretch/>
        </p:blipFill>
        <p:spPr>
          <a:xfrm>
            <a:off x="2020686" y="2500401"/>
            <a:ext cx="2383674" cy="4357599"/>
          </a:xfrm>
          <a:prstGeom prst="rect">
            <a:avLst/>
          </a:prstGeom>
          <a:noFill/>
          <a:ln>
            <a:noFill/>
          </a:ln>
        </p:spPr>
      </p:pic>
      <p:sp>
        <p:nvSpPr>
          <p:cNvPr id="394" name="Google Shape;394;p63"/>
          <p:cNvSpPr txBox="1"/>
          <p:nvPr/>
        </p:nvSpPr>
        <p:spPr>
          <a:xfrm>
            <a:off x="5365782" y="1085939"/>
            <a:ext cx="3395749"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en-US" sz="1400" b="0" i="0" u="none" strike="noStrike" cap="none">
                <a:solidFill>
                  <a:schemeClr val="dk1"/>
                </a:solidFill>
                <a:latin typeface="Arial"/>
                <a:ea typeface="Arial"/>
                <a:cs typeface="Arial"/>
                <a:sym typeface="Arial"/>
              </a:rPr>
              <a:t>5. Check to see if the “</a:t>
            </a:r>
            <a:r>
              <a:rPr lang="en-US" sz="1400" b="0" i="1" u="none" strike="noStrike" cap="none">
                <a:solidFill>
                  <a:schemeClr val="dk1"/>
                </a:solidFill>
                <a:latin typeface="Arial"/>
                <a:ea typeface="Arial"/>
                <a:cs typeface="Arial"/>
                <a:sym typeface="Arial"/>
              </a:rPr>
              <a:t>Date and Time</a:t>
            </a:r>
            <a:r>
              <a:rPr lang="en-US" sz="1400" b="0" i="0" u="none" strike="noStrike" cap="none">
                <a:solidFill>
                  <a:schemeClr val="dk1"/>
                </a:solidFill>
                <a:latin typeface="Arial"/>
                <a:ea typeface="Arial"/>
                <a:cs typeface="Arial"/>
                <a:sym typeface="Arial"/>
              </a:rPr>
              <a:t>” are correct, if it is not, click </a:t>
            </a:r>
            <a:endParaRPr/>
          </a:p>
          <a:p>
            <a:pPr marL="0" marR="0" lvl="0" indent="0" algn="l" rtl="0">
              <a:lnSpc>
                <a:spcPct val="100000"/>
              </a:lnSpc>
              <a:spcBef>
                <a:spcPts val="0"/>
              </a:spcBef>
              <a:spcAft>
                <a:spcPts val="0"/>
              </a:spcAft>
              <a:buClr>
                <a:schemeClr val="dk1"/>
              </a:buClr>
              <a:buSzPts val="2000"/>
              <a:buFont typeface="Arial"/>
              <a:buNone/>
            </a:pPr>
            <a:r>
              <a:rPr lang="en-US" sz="1400" b="0" i="0" u="none" strike="noStrike" cap="none">
                <a:solidFill>
                  <a:schemeClr val="dk1"/>
                </a:solidFill>
                <a:latin typeface="Arial"/>
                <a:ea typeface="Arial"/>
                <a:cs typeface="Arial"/>
                <a:sym typeface="Arial"/>
              </a:rPr>
              <a:t>“</a:t>
            </a:r>
            <a:r>
              <a:rPr lang="en-US" sz="1400" b="0" i="1" u="none" strike="noStrike" cap="none">
                <a:solidFill>
                  <a:schemeClr val="dk1"/>
                </a:solidFill>
                <a:latin typeface="Arial"/>
                <a:ea typeface="Arial"/>
                <a:cs typeface="Arial"/>
                <a:sym typeface="Arial"/>
              </a:rPr>
              <a:t>Get Current Time</a:t>
            </a:r>
            <a:r>
              <a:rPr lang="en-US" sz="1400" b="0" i="0" u="none" strike="noStrike" cap="none">
                <a:solidFill>
                  <a:schemeClr val="dk1"/>
                </a:solidFill>
                <a:latin typeface="Arial"/>
                <a:ea typeface="Arial"/>
                <a:cs typeface="Arial"/>
                <a:sym typeface="Arial"/>
              </a:rPr>
              <a:t>”</a:t>
            </a:r>
            <a:r>
              <a:rPr lang="en-US" sz="1400" b="0" i="1"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to update it. Then click “</a:t>
            </a:r>
            <a:r>
              <a:rPr lang="en-US" sz="1400" b="0" i="1" u="none" strike="noStrike" cap="none">
                <a:solidFill>
                  <a:schemeClr val="dk1"/>
                </a:solidFill>
                <a:latin typeface="Arial"/>
                <a:ea typeface="Arial"/>
                <a:cs typeface="Arial"/>
                <a:sym typeface="Arial"/>
              </a:rPr>
              <a:t>Clouds</a:t>
            </a:r>
            <a:r>
              <a:rPr lang="en-US" sz="1400" b="0" i="0" u="none" strike="noStrike" cap="none">
                <a:solidFill>
                  <a:schemeClr val="dk1"/>
                </a:solidFill>
                <a:latin typeface="Arial"/>
                <a:ea typeface="Arial"/>
                <a:cs typeface="Arial"/>
                <a:sym typeface="Arial"/>
              </a:rPr>
              <a:t>” to move on</a:t>
            </a:r>
            <a:endParaRPr sz="1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chemeClr val="dk1"/>
              </a:buClr>
              <a:buSzPts val="2800"/>
              <a:buFont typeface="Arial"/>
              <a:buNone/>
            </a:pPr>
            <a:endParaRPr sz="1400" b="0" i="0" u="none" strike="noStrike" cap="none">
              <a:solidFill>
                <a:schemeClr val="dk1"/>
              </a:solidFill>
              <a:latin typeface="Calibri"/>
              <a:ea typeface="Calibri"/>
              <a:cs typeface="Calibri"/>
              <a:sym typeface="Calibri"/>
            </a:endParaRPr>
          </a:p>
        </p:txBody>
      </p:sp>
      <p:pic>
        <p:nvPicPr>
          <p:cNvPr id="395" name="Google Shape;395;p63" descr="Screenshot showing Date and Time of the observation. It is automatically logged, but there is also a button in the middle of the screen that says &quot;Get Current Time&quot; to update it. At the bottom is a button that says &quot;Clouds&quot; that will move you forward."/>
          <p:cNvPicPr preferRelativeResize="0"/>
          <p:nvPr/>
        </p:nvPicPr>
        <p:blipFill rotWithShape="1">
          <a:blip r:embed="rId4">
            <a:alphaModFix/>
          </a:blip>
          <a:srcRect b="10145"/>
          <a:stretch/>
        </p:blipFill>
        <p:spPr>
          <a:xfrm>
            <a:off x="5646420" y="2272612"/>
            <a:ext cx="2503728" cy="4585388"/>
          </a:xfrm>
          <a:prstGeom prst="rect">
            <a:avLst/>
          </a:prstGeom>
          <a:noFill/>
          <a:ln>
            <a:noFill/>
          </a:ln>
        </p:spPr>
      </p:pic>
      <p:sp>
        <p:nvSpPr>
          <p:cNvPr id="396" name="Google Shape;396;p63" descr="circle around button, Live Data Entry"/>
          <p:cNvSpPr/>
          <p:nvPr/>
        </p:nvSpPr>
        <p:spPr>
          <a:xfrm>
            <a:off x="6207133" y="6070418"/>
            <a:ext cx="1329145" cy="552833"/>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97" name="Google Shape;397;p63" descr="arrow pointing to Live Data Entry on GLOBE website screenshot"/>
          <p:cNvCxnSpPr>
            <a:endCxn id="396" idx="1"/>
          </p:cNvCxnSpPr>
          <p:nvPr/>
        </p:nvCxnSpPr>
        <p:spPr>
          <a:xfrm>
            <a:off x="5532682" y="5591879"/>
            <a:ext cx="869100" cy="559500"/>
          </a:xfrm>
          <a:prstGeom prst="straightConnector1">
            <a:avLst/>
          </a:prstGeom>
          <a:noFill/>
          <a:ln w="38100" cap="flat" cmpd="sng">
            <a:solidFill>
              <a:srgbClr val="FF0000"/>
            </a:solidFill>
            <a:prstDash val="solid"/>
            <a:round/>
            <a:headEnd type="none" w="sm" len="sm"/>
            <a:tailEnd type="stealth" w="med" len="med"/>
          </a:ln>
        </p:spPr>
      </p:cxnSp>
      <p:sp>
        <p:nvSpPr>
          <p:cNvPr id="398" name="Google Shape;398;p63" descr="circle around button, Live Data Entry"/>
          <p:cNvSpPr/>
          <p:nvPr/>
        </p:nvSpPr>
        <p:spPr>
          <a:xfrm>
            <a:off x="5746150" y="4286591"/>
            <a:ext cx="936697" cy="315920"/>
          </a:xfrm>
          <a:prstGeom prst="ellipse">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399" name="Google Shape;399;p63" descr="arrow pointing to Live Data Entry on GLOBE website screenshot"/>
          <p:cNvCxnSpPr>
            <a:endCxn id="398" idx="1"/>
          </p:cNvCxnSpPr>
          <p:nvPr/>
        </p:nvCxnSpPr>
        <p:spPr>
          <a:xfrm>
            <a:off x="5071826" y="3832756"/>
            <a:ext cx="811500" cy="500100"/>
          </a:xfrm>
          <a:prstGeom prst="straightConnector1">
            <a:avLst/>
          </a:prstGeom>
          <a:noFill/>
          <a:ln w="38100" cap="flat" cmpd="sng">
            <a:solidFill>
              <a:srgbClr val="FF0000"/>
            </a:solidFill>
            <a:prstDash val="solid"/>
            <a:round/>
            <a:headEnd type="none" w="sm" len="sm"/>
            <a:tailEnd type="stealth" w="med" len="med"/>
          </a:ln>
        </p:spPr>
      </p:cxnSp>
      <p:pic>
        <p:nvPicPr>
          <p:cNvPr id="400" name="Google Shape;400;p63"/>
          <p:cNvPicPr preferRelativeResize="0"/>
          <p:nvPr/>
        </p:nvPicPr>
        <p:blipFill rotWithShape="1">
          <a:blip r:embed="rId5">
            <a:alphaModFix/>
          </a:blip>
          <a:srcRect/>
          <a:stretch/>
        </p:blipFill>
        <p:spPr>
          <a:xfrm>
            <a:off x="-22860" y="815340"/>
            <a:ext cx="1213109" cy="60426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295400" y="914400"/>
            <a:ext cx="43434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What are Aerosols?</a:t>
            </a:r>
            <a:endParaRPr/>
          </a:p>
        </p:txBody>
      </p:sp>
      <p:sp>
        <p:nvSpPr>
          <p:cNvPr id="99" name="Google Shape;99;p4"/>
          <p:cNvSpPr txBox="1">
            <a:spLocks noGrp="1"/>
          </p:cNvSpPr>
          <p:nvPr>
            <p:ph type="body" idx="1"/>
          </p:nvPr>
        </p:nvSpPr>
        <p:spPr>
          <a:xfrm>
            <a:off x="1284316" y="1600200"/>
            <a:ext cx="4177905" cy="4987157"/>
          </a:xfrm>
          <a:prstGeom prst="rect">
            <a:avLst/>
          </a:prstGeom>
          <a:noFill/>
          <a:ln>
            <a:noFill/>
          </a:ln>
        </p:spPr>
        <p:txBody>
          <a:bodyPr spcFirstLastPara="1" wrap="square" lIns="91425" tIns="45700" rIns="91425" bIns="45700" anchor="t" anchorCtr="0">
            <a:noAutofit/>
          </a:bodyPr>
          <a:lstStyle/>
          <a:p>
            <a:pPr marL="274320" marR="0" lvl="0" indent="-27432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Aerosols are mixtures of liquid or solid particles suspended in a gas, for example, air.</a:t>
            </a:r>
            <a:endParaRPr/>
          </a:p>
          <a:p>
            <a:pPr marL="274320" marR="0" lvl="0" indent="-27432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These particles range in size from a fraction of a micrometer (µm, or one millionth of a meter) to a few hundred micrometers.</a:t>
            </a:r>
            <a:endParaRPr/>
          </a:p>
          <a:p>
            <a:pPr marL="274320" marR="0" lvl="0" indent="-27432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They are formed by natural processes or as a result of human activity.</a:t>
            </a:r>
            <a:endParaRPr/>
          </a:p>
          <a:p>
            <a:pPr marL="274320" marR="0" lvl="0" indent="-27432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Smoke, bacteria, salt, pollen, dust, various pollutants, ice, and tiny droplets of water are all aerosols.</a:t>
            </a:r>
            <a:endParaRPr/>
          </a:p>
          <a:p>
            <a:pPr marL="274320" marR="0" lvl="0" indent="-27432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They have mixed effects on the energy balance of the atmosphere.</a:t>
            </a:r>
            <a:endParaRPr/>
          </a:p>
        </p:txBody>
      </p:sp>
      <p:pic>
        <p:nvPicPr>
          <p:cNvPr id="100" name="Google Shape;100;p4" descr="This is a list of GLOBE's atmosphere protocols highlighting aerosols. Also on the list are: air temperature, barometric pressure, clouds, precipitation, relative humidity, surface ozone, surface temperature, water vapor, and wind." title="GLOBE Atmosphere Protocols"/>
          <p:cNvPicPr preferRelativeResize="0"/>
          <p:nvPr/>
        </p:nvPicPr>
        <p:blipFill rotWithShape="1">
          <a:blip r:embed="rId3">
            <a:alphaModFix/>
          </a:blip>
          <a:srcRect/>
          <a:stretch/>
        </p:blipFill>
        <p:spPr>
          <a:xfrm>
            <a:off x="5462221" y="953962"/>
            <a:ext cx="3681779" cy="5715000"/>
          </a:xfrm>
          <a:prstGeom prst="rect">
            <a:avLst/>
          </a:prstGeom>
          <a:noFill/>
          <a:ln>
            <a:noFill/>
          </a:ln>
        </p:spPr>
      </p:pic>
      <p:pic>
        <p:nvPicPr>
          <p:cNvPr id="101" name="Google Shape;101;p4"/>
          <p:cNvPicPr preferRelativeResize="0"/>
          <p:nvPr/>
        </p:nvPicPr>
        <p:blipFill rotWithShape="1">
          <a:blip r:embed="rId4">
            <a:alphaModFix/>
          </a:blip>
          <a:srcRect/>
          <a:stretch/>
        </p:blipFill>
        <p:spPr>
          <a:xfrm>
            <a:off x="-94538" y="798630"/>
            <a:ext cx="1283880" cy="605937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4"/>
          <p:cNvSpPr txBox="1"/>
          <p:nvPr/>
        </p:nvSpPr>
        <p:spPr>
          <a:xfrm>
            <a:off x="1775460" y="1210949"/>
            <a:ext cx="6797040"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1400" b="0" i="0" u="none" strike="noStrike" cap="none">
                <a:solidFill>
                  <a:schemeClr val="dk1"/>
                </a:solidFill>
                <a:latin typeface="Arial"/>
                <a:ea typeface="Arial"/>
                <a:cs typeface="Arial"/>
                <a:sym typeface="Arial"/>
              </a:rPr>
              <a:t>6. Click the “</a:t>
            </a:r>
            <a:r>
              <a:rPr lang="en-US" sz="1400" b="0" i="1" u="none" strike="noStrike" cap="none">
                <a:solidFill>
                  <a:schemeClr val="dk1"/>
                </a:solidFill>
                <a:latin typeface="Arial"/>
                <a:ea typeface="Arial"/>
                <a:cs typeface="Arial"/>
                <a:sym typeface="Arial"/>
              </a:rPr>
              <a:t>Cloud Coverage</a:t>
            </a:r>
            <a:r>
              <a:rPr lang="en-US" sz="1400" b="0" i="0" u="none" strike="noStrike" cap="none">
                <a:solidFill>
                  <a:schemeClr val="dk1"/>
                </a:solidFill>
                <a:latin typeface="Arial"/>
                <a:ea typeface="Arial"/>
                <a:cs typeface="Arial"/>
                <a:sym typeface="Arial"/>
              </a:rPr>
              <a:t>” level that best describes your current observation</a:t>
            </a:r>
            <a:endParaRPr sz="1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Clr>
                <a:schemeClr val="dk1"/>
              </a:buClr>
              <a:buSzPts val="2800"/>
              <a:buFont typeface="Arial"/>
              <a:buNone/>
            </a:pPr>
            <a:endParaRPr sz="1400" b="0" i="0" u="none" strike="noStrike" cap="none">
              <a:solidFill>
                <a:schemeClr val="dk1"/>
              </a:solidFill>
              <a:latin typeface="Calibri"/>
              <a:ea typeface="Calibri"/>
              <a:cs typeface="Calibri"/>
              <a:sym typeface="Calibri"/>
            </a:endParaRPr>
          </a:p>
        </p:txBody>
      </p:sp>
      <p:pic>
        <p:nvPicPr>
          <p:cNvPr id="406" name="Google Shape;406;p64" descr="Screenshot showing three options: &#10;Option 1: Clouds or Contrails&#10;Option 2: Clear Sky (No Clouds of Contrails)&#10;Option 3: Obscured (Smoke, Dust, Haze, Fog, etc. Limits view of sky)"/>
          <p:cNvPicPr preferRelativeResize="0"/>
          <p:nvPr/>
        </p:nvPicPr>
        <p:blipFill rotWithShape="1">
          <a:blip r:embed="rId3">
            <a:alphaModFix/>
          </a:blip>
          <a:srcRect b="10738"/>
          <a:stretch/>
        </p:blipFill>
        <p:spPr>
          <a:xfrm>
            <a:off x="3654544" y="1809321"/>
            <a:ext cx="2563376" cy="4679216"/>
          </a:xfrm>
          <a:prstGeom prst="rect">
            <a:avLst/>
          </a:prstGeom>
          <a:noFill/>
          <a:ln>
            <a:noFill/>
          </a:ln>
        </p:spPr>
      </p:pic>
      <p:pic>
        <p:nvPicPr>
          <p:cNvPr id="407" name="Google Shape;407;p64"/>
          <p:cNvPicPr preferRelativeResize="0"/>
          <p:nvPr/>
        </p:nvPicPr>
        <p:blipFill rotWithShape="1">
          <a:blip r:embed="rId4">
            <a:alphaModFix/>
          </a:blip>
          <a:srcRect/>
          <a:stretch/>
        </p:blipFill>
        <p:spPr>
          <a:xfrm>
            <a:off x="-22860" y="815340"/>
            <a:ext cx="1213109" cy="60426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5"/>
          <p:cNvSpPr txBox="1"/>
          <p:nvPr/>
        </p:nvSpPr>
        <p:spPr>
          <a:xfrm>
            <a:off x="1661160" y="1044008"/>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7a. Click on the “</a:t>
            </a:r>
            <a:r>
              <a:rPr lang="en-US" sz="1400" b="0" i="1" u="none" strike="noStrike" cap="none">
                <a:solidFill>
                  <a:schemeClr val="dk1"/>
                </a:solidFill>
                <a:latin typeface="Arial"/>
                <a:ea typeface="Arial"/>
                <a:cs typeface="Arial"/>
                <a:sym typeface="Arial"/>
              </a:rPr>
              <a:t>Overall Sky Conditions</a:t>
            </a:r>
            <a:r>
              <a:rPr lang="en-US" sz="1400" b="0" i="0" u="none" strike="noStrike" cap="none">
                <a:solidFill>
                  <a:schemeClr val="dk1"/>
                </a:solidFill>
                <a:latin typeface="Arial"/>
                <a:ea typeface="Arial"/>
                <a:cs typeface="Arial"/>
                <a:sym typeface="Arial"/>
              </a:rPr>
              <a:t>” options that best describe your current “</a:t>
            </a:r>
            <a:r>
              <a:rPr lang="en-US" sz="1400" b="0" i="1" u="none" strike="noStrike" cap="none">
                <a:solidFill>
                  <a:schemeClr val="dk1"/>
                </a:solidFill>
                <a:latin typeface="Arial"/>
                <a:ea typeface="Arial"/>
                <a:cs typeface="Arial"/>
                <a:sym typeface="Arial"/>
              </a:rPr>
              <a:t>Cloud Coverage”. </a:t>
            </a:r>
            <a:r>
              <a:rPr lang="en-US" sz="1400" b="0" i="0" u="none" strike="noStrike" cap="none">
                <a:solidFill>
                  <a:schemeClr val="dk1"/>
                </a:solidFill>
                <a:latin typeface="Arial"/>
                <a:ea typeface="Arial"/>
                <a:cs typeface="Arial"/>
                <a:sym typeface="Arial"/>
              </a:rPr>
              <a:t>There will be multiple sections to scroll through and select choices in. Below are the options that appear if you selected “</a:t>
            </a:r>
            <a:r>
              <a:rPr lang="en-US" sz="1400" b="1" i="1" u="none" strike="noStrike" cap="none">
                <a:solidFill>
                  <a:schemeClr val="dk1"/>
                </a:solidFill>
                <a:latin typeface="Arial"/>
                <a:ea typeface="Arial"/>
                <a:cs typeface="Arial"/>
                <a:sym typeface="Arial"/>
              </a:rPr>
              <a:t>Clouds or Contrails</a:t>
            </a:r>
            <a:r>
              <a:rPr lang="en-US" sz="1400" b="0" i="0" u="none" strike="noStrike" cap="none">
                <a:solidFill>
                  <a:schemeClr val="dk1"/>
                </a:solidFill>
                <a:latin typeface="Arial"/>
                <a:ea typeface="Arial"/>
                <a:cs typeface="Arial"/>
                <a:sym typeface="Arial"/>
              </a:rPr>
              <a:t>” before</a:t>
            </a:r>
            <a:endParaRPr sz="1400" b="0" i="0" u="none" strike="noStrike" cap="none">
              <a:solidFill>
                <a:schemeClr val="dk1"/>
              </a:solidFill>
              <a:latin typeface="Calibri"/>
              <a:ea typeface="Calibri"/>
              <a:cs typeface="Calibri"/>
              <a:sym typeface="Calibri"/>
            </a:endParaRPr>
          </a:p>
        </p:txBody>
      </p:sp>
      <p:pic>
        <p:nvPicPr>
          <p:cNvPr id="413" name="Google Shape;413;p65"/>
          <p:cNvPicPr preferRelativeResize="0"/>
          <p:nvPr/>
        </p:nvPicPr>
        <p:blipFill rotWithShape="1">
          <a:blip r:embed="rId3">
            <a:alphaModFix/>
          </a:blip>
          <a:srcRect/>
          <a:stretch/>
        </p:blipFill>
        <p:spPr>
          <a:xfrm>
            <a:off x="-22860" y="815340"/>
            <a:ext cx="1213109" cy="6042660"/>
          </a:xfrm>
          <a:prstGeom prst="rect">
            <a:avLst/>
          </a:prstGeom>
          <a:noFill/>
          <a:ln>
            <a:noFill/>
          </a:ln>
        </p:spPr>
      </p:pic>
      <p:grpSp>
        <p:nvGrpSpPr>
          <p:cNvPr id="414" name="Google Shape;414;p65" descr="1st screenshot in a set of three connected by arrows between them. &#10;&#10;It says Overall Sky Conditions at the top, and asks &quot;What percentage of the whole sky is covered by clouds?&quot;.&#10;&#10;Option 1: Few &lt;10&#10;Option 2: Isolated 10 -25&#10;Option 3: Scattered 25 - 50&#10;Option 4: Broken 50 - 90&#10;Option 5: Overcast 90-100&#10;&#10;The clouds in the photo increase in frequency and density as the numbers increase."/>
          <p:cNvGrpSpPr/>
          <p:nvPr/>
        </p:nvGrpSpPr>
        <p:grpSpPr>
          <a:xfrm>
            <a:off x="1439445" y="1932604"/>
            <a:ext cx="2002531" cy="4770114"/>
            <a:chOff x="1418849" y="2331721"/>
            <a:chExt cx="1651228" cy="4339586"/>
          </a:xfrm>
        </p:grpSpPr>
        <p:pic>
          <p:nvPicPr>
            <p:cNvPr id="415" name="Google Shape;415;p65" descr="A screenshot of a cloud&#10;&#10;AI-generated content may be incorrect."/>
            <p:cNvPicPr preferRelativeResize="0"/>
            <p:nvPr/>
          </p:nvPicPr>
          <p:blipFill rotWithShape="1">
            <a:blip r:embed="rId4">
              <a:alphaModFix/>
            </a:blip>
            <a:srcRect t="5799" b="5332"/>
            <a:stretch/>
          </p:blipFill>
          <p:spPr>
            <a:xfrm>
              <a:off x="1418849" y="2331721"/>
              <a:ext cx="1651228" cy="3181270"/>
            </a:xfrm>
            <a:prstGeom prst="rect">
              <a:avLst/>
            </a:prstGeom>
            <a:noFill/>
            <a:ln>
              <a:noFill/>
            </a:ln>
          </p:spPr>
        </p:pic>
        <p:pic>
          <p:nvPicPr>
            <p:cNvPr id="416" name="Google Shape;416;p65" descr="A screenshot of a weather forecast&#10;&#10;AI-generated content may be incorrect."/>
            <p:cNvPicPr preferRelativeResize="0"/>
            <p:nvPr/>
          </p:nvPicPr>
          <p:blipFill rotWithShape="1">
            <a:blip r:embed="rId5">
              <a:alphaModFix/>
            </a:blip>
            <a:srcRect t="33889" b="23000"/>
            <a:stretch/>
          </p:blipFill>
          <p:spPr>
            <a:xfrm>
              <a:off x="1418849" y="5128032"/>
              <a:ext cx="1651228" cy="1543275"/>
            </a:xfrm>
            <a:prstGeom prst="rect">
              <a:avLst/>
            </a:prstGeom>
            <a:noFill/>
            <a:ln>
              <a:noFill/>
            </a:ln>
          </p:spPr>
        </p:pic>
      </p:grpSp>
      <p:grpSp>
        <p:nvGrpSpPr>
          <p:cNvPr id="417" name="Google Shape;417;p65" descr="2nd screenshot in a set of three connected by arrows between them. &#10;&#10;It asks &quot;What color is the deepest shade of blue in the sky?&quot;.&#10;&#10;Option 1: Deep Blue&#10;Option 2: Blue&#10;Option 3: Light Blue&#10;Option 4: Pale Blue&#10;Option 5: Milky&#10;&#10;The depth of the blue color decreases with each option, with the first being a true blue, and the last being almost white."/>
          <p:cNvGrpSpPr/>
          <p:nvPr/>
        </p:nvGrpSpPr>
        <p:grpSpPr>
          <a:xfrm>
            <a:off x="4091940" y="1932604"/>
            <a:ext cx="2092933" cy="4770114"/>
            <a:chOff x="3259048" y="2331721"/>
            <a:chExt cx="1739659" cy="4339586"/>
          </a:xfrm>
        </p:grpSpPr>
        <p:pic>
          <p:nvPicPr>
            <p:cNvPr id="418" name="Google Shape;418;p65" descr="A screenshot of a color palette&#10;&#10;AI-generated content may be incorrect."/>
            <p:cNvPicPr preferRelativeResize="0"/>
            <p:nvPr/>
          </p:nvPicPr>
          <p:blipFill rotWithShape="1">
            <a:blip r:embed="rId6">
              <a:alphaModFix/>
            </a:blip>
            <a:srcRect t="17166" r="1713" b="10610"/>
            <a:stretch/>
          </p:blipFill>
          <p:spPr>
            <a:xfrm>
              <a:off x="3259048" y="2331721"/>
              <a:ext cx="1706480" cy="2718475"/>
            </a:xfrm>
            <a:prstGeom prst="rect">
              <a:avLst/>
            </a:prstGeom>
            <a:noFill/>
            <a:ln>
              <a:noFill/>
            </a:ln>
          </p:spPr>
        </p:pic>
        <p:pic>
          <p:nvPicPr>
            <p:cNvPr id="419" name="Google Shape;419;p65" descr="Screens screenshot of a cell phone&#10;&#10;AI-generated content may be incorrect."/>
            <p:cNvPicPr preferRelativeResize="0"/>
            <p:nvPr/>
          </p:nvPicPr>
          <p:blipFill rotWithShape="1">
            <a:blip r:embed="rId7">
              <a:alphaModFix/>
            </a:blip>
            <a:srcRect t="11111" b="47000"/>
            <a:stretch/>
          </p:blipFill>
          <p:spPr>
            <a:xfrm>
              <a:off x="3274288" y="5105318"/>
              <a:ext cx="1724419" cy="1565989"/>
            </a:xfrm>
            <a:prstGeom prst="rect">
              <a:avLst/>
            </a:prstGeom>
            <a:noFill/>
            <a:ln>
              <a:noFill/>
            </a:ln>
          </p:spPr>
        </p:pic>
      </p:grpSp>
      <p:grpSp>
        <p:nvGrpSpPr>
          <p:cNvPr id="420" name="Google Shape;420;p65" descr="3rd screenshot in a set of three connected by arrows between them. &#10;&#10;It asks &quot;What is the sky visibility across the horizon?&quot;.&#10;&#10;Option 1 Unusually Clear&#10;Option 2: Clear&#10;Option 3: Somewhat Hazy&#10;Option 4: Very Hazy&#10;Option 5: Extremely Hazy&#10;&#10;The visibility on the landscape in the background of the options decreases with each option, with the first being very easy to see the landscape, and the last being mostly obscured by fog."/>
          <p:cNvGrpSpPr/>
          <p:nvPr/>
        </p:nvGrpSpPr>
        <p:grpSpPr>
          <a:xfrm>
            <a:off x="6931186" y="1993564"/>
            <a:ext cx="2109689" cy="4770114"/>
            <a:chOff x="6618710" y="2101255"/>
            <a:chExt cx="1696004" cy="4221479"/>
          </a:xfrm>
        </p:grpSpPr>
        <p:pic>
          <p:nvPicPr>
            <p:cNvPr id="421" name="Google Shape;421;p65" descr="A screenshot of a phone&#10;&#10;AI-generated content may be incorrect."/>
            <p:cNvPicPr preferRelativeResize="0"/>
            <p:nvPr/>
          </p:nvPicPr>
          <p:blipFill rotWithShape="1">
            <a:blip r:embed="rId8">
              <a:alphaModFix/>
            </a:blip>
            <a:srcRect t="11889" b="15888"/>
            <a:stretch/>
          </p:blipFill>
          <p:spPr>
            <a:xfrm>
              <a:off x="6618710" y="2101255"/>
              <a:ext cx="1696004" cy="2655490"/>
            </a:xfrm>
            <a:prstGeom prst="rect">
              <a:avLst/>
            </a:prstGeom>
            <a:noFill/>
            <a:ln>
              <a:noFill/>
            </a:ln>
          </p:spPr>
        </p:pic>
        <p:pic>
          <p:nvPicPr>
            <p:cNvPr id="422" name="Google Shape;422;p65" descr="Screens screenshot of a screenshot of a field&#10;&#10;AI-generated content may be incorrect."/>
            <p:cNvPicPr preferRelativeResize="0"/>
            <p:nvPr/>
          </p:nvPicPr>
          <p:blipFill rotWithShape="1">
            <a:blip r:embed="rId9">
              <a:alphaModFix/>
            </a:blip>
            <a:srcRect t="20833" b="36575"/>
            <a:stretch/>
          </p:blipFill>
          <p:spPr>
            <a:xfrm>
              <a:off x="6618710" y="4756745"/>
              <a:ext cx="1696004" cy="1565989"/>
            </a:xfrm>
            <a:prstGeom prst="rect">
              <a:avLst/>
            </a:prstGeom>
            <a:noFill/>
            <a:ln>
              <a:noFill/>
            </a:ln>
          </p:spPr>
        </p:pic>
      </p:grpSp>
      <p:cxnSp>
        <p:nvCxnSpPr>
          <p:cNvPr id="423" name="Google Shape;423;p65" descr="arrow pointing to Live Data Entry on GLOBE website screenshot"/>
          <p:cNvCxnSpPr/>
          <p:nvPr/>
        </p:nvCxnSpPr>
        <p:spPr>
          <a:xfrm>
            <a:off x="3441976" y="4191769"/>
            <a:ext cx="649964" cy="0"/>
          </a:xfrm>
          <a:prstGeom prst="straightConnector1">
            <a:avLst/>
          </a:prstGeom>
          <a:noFill/>
          <a:ln w="38100" cap="flat" cmpd="sng">
            <a:solidFill>
              <a:srgbClr val="0070C0"/>
            </a:solidFill>
            <a:prstDash val="solid"/>
            <a:round/>
            <a:headEnd type="none" w="sm" len="sm"/>
            <a:tailEnd type="stealth" w="med" len="med"/>
          </a:ln>
        </p:spPr>
      </p:cxnSp>
      <p:cxnSp>
        <p:nvCxnSpPr>
          <p:cNvPr id="424" name="Google Shape;424;p65" descr="arrow pointing to Live Data Entry on GLOBE website screenshot"/>
          <p:cNvCxnSpPr/>
          <p:nvPr/>
        </p:nvCxnSpPr>
        <p:spPr>
          <a:xfrm>
            <a:off x="6184873" y="4130809"/>
            <a:ext cx="649964" cy="0"/>
          </a:xfrm>
          <a:prstGeom prst="straightConnector1">
            <a:avLst/>
          </a:prstGeom>
          <a:noFill/>
          <a:ln w="38100" cap="flat" cmpd="sng">
            <a:solidFill>
              <a:srgbClr val="0070C0"/>
            </a:solidFill>
            <a:prstDash val="solid"/>
            <a:round/>
            <a:headEnd type="none" w="sm" len="sm"/>
            <a:tailEnd type="stealth"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6"/>
          <p:cNvSpPr txBox="1"/>
          <p:nvPr/>
        </p:nvSpPr>
        <p:spPr>
          <a:xfrm>
            <a:off x="1623060" y="1017350"/>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a:t>
            </a:r>
            <a:r>
              <a:rPr lang="en-US" sz="1400" b="0" i="0" u="none" strike="noStrike" cap="none">
                <a:solidFill>
                  <a:schemeClr val="dk1"/>
                </a:solidFill>
                <a:latin typeface="Arial"/>
                <a:ea typeface="Arial"/>
                <a:cs typeface="Arial"/>
                <a:sym typeface="Arial"/>
              </a:rPr>
              <a:t> “</a:t>
            </a:r>
            <a:r>
              <a:rPr lang="en-US" sz="1400" b="1" i="1" u="none" strike="noStrike" cap="none">
                <a:solidFill>
                  <a:schemeClr val="dk1"/>
                </a:solidFill>
                <a:latin typeface="Arial"/>
                <a:ea typeface="Arial"/>
                <a:cs typeface="Arial"/>
                <a:sym typeface="Arial"/>
              </a:rPr>
              <a:t>Clouds or Contrails</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continued</a:t>
            </a:r>
            <a:r>
              <a:rPr lang="en-US" sz="1400" b="0" i="0" u="none" strike="noStrike" cap="none">
                <a:solidFill>
                  <a:schemeClr val="dk1"/>
                </a:solidFill>
                <a:latin typeface="Arial"/>
                <a:ea typeface="Arial"/>
                <a:cs typeface="Arial"/>
                <a:sym typeface="Arial"/>
              </a:rPr>
              <a:t>: After selecting “</a:t>
            </a:r>
            <a:r>
              <a:rPr lang="en-US" sz="1400" b="0" i="1" u="none" strike="noStrike" cap="none">
                <a:solidFill>
                  <a:schemeClr val="dk1"/>
                </a:solidFill>
                <a:latin typeface="Arial"/>
                <a:ea typeface="Arial"/>
                <a:cs typeface="Arial"/>
                <a:sym typeface="Arial"/>
              </a:rPr>
              <a:t>Overall Sky Conditions</a:t>
            </a:r>
            <a:r>
              <a:rPr lang="en-US" sz="1400" b="0" i="0" u="none" strike="noStrike" cap="none">
                <a:solidFill>
                  <a:schemeClr val="dk1"/>
                </a:solidFill>
                <a:latin typeface="Arial"/>
                <a:ea typeface="Arial"/>
                <a:cs typeface="Arial"/>
                <a:sym typeface="Arial"/>
              </a:rPr>
              <a:t>” you will see a screen asking you identify the cloud types. If you already know how to identify clouds, you may proceed to “</a:t>
            </a:r>
            <a:r>
              <a:rPr lang="en-US" sz="1400" b="0" i="1" u="none" strike="noStrike" cap="none">
                <a:solidFill>
                  <a:schemeClr val="dk1"/>
                </a:solidFill>
                <a:latin typeface="Arial"/>
                <a:ea typeface="Arial"/>
                <a:cs typeface="Arial"/>
                <a:sym typeface="Arial"/>
              </a:rPr>
              <a:t>Manual Cloud Identification</a:t>
            </a:r>
            <a:r>
              <a:rPr lang="en-US" sz="1400" b="0" i="0" u="none" strike="noStrike" cap="none">
                <a:solidFill>
                  <a:schemeClr val="dk1"/>
                </a:solidFill>
                <a:latin typeface="Arial"/>
                <a:ea typeface="Arial"/>
                <a:cs typeface="Arial"/>
                <a:sym typeface="Arial"/>
              </a:rPr>
              <a:t>”, otherwise, click on “</a:t>
            </a:r>
            <a:r>
              <a:rPr lang="en-US" sz="1400" b="0" i="1" u="none" strike="noStrike" cap="none">
                <a:solidFill>
                  <a:schemeClr val="dk1"/>
                </a:solidFill>
                <a:latin typeface="Arial"/>
                <a:ea typeface="Arial"/>
                <a:cs typeface="Arial"/>
                <a:sym typeface="Arial"/>
              </a:rPr>
              <a:t>Guided Cloud Identification Wizard</a:t>
            </a:r>
            <a:r>
              <a:rPr lang="en-US" sz="1400" b="0" i="0" u="none" strike="noStrike" cap="none">
                <a:solidFill>
                  <a:schemeClr val="dk1"/>
                </a:solidFill>
                <a:latin typeface="Arial"/>
                <a:ea typeface="Arial"/>
                <a:cs typeface="Arial"/>
                <a:sym typeface="Arial"/>
              </a:rPr>
              <a:t>” for a briefing on cloud identification</a:t>
            </a:r>
            <a:endParaRPr sz="1400" b="0" i="0" u="none" strike="noStrike" cap="none">
              <a:solidFill>
                <a:schemeClr val="dk1"/>
              </a:solidFill>
              <a:latin typeface="Calibri"/>
              <a:ea typeface="Calibri"/>
              <a:cs typeface="Calibri"/>
              <a:sym typeface="Calibri"/>
            </a:endParaRPr>
          </a:p>
        </p:txBody>
      </p:sp>
      <p:pic>
        <p:nvPicPr>
          <p:cNvPr id="430" name="Google Shape;430;p66"/>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31" name="Google Shape;431;p66" descr="A screenshot that says on the top &quot;Choose Mode&quot;. Beneath that, it says &quot;If you are comfortable identifying clouds by type at different heights, choose Manual Cloud Identification&quot;. Under that are two tabs, &quot;Manual Cloud Identification&quot; and &quot;Guided Cloud Identification Wizard&quot;"/>
          <p:cNvPicPr preferRelativeResize="0"/>
          <p:nvPr/>
        </p:nvPicPr>
        <p:blipFill rotWithShape="1">
          <a:blip r:embed="rId4">
            <a:alphaModFix/>
          </a:blip>
          <a:srcRect t="6000" b="49889"/>
          <a:stretch/>
        </p:blipFill>
        <p:spPr>
          <a:xfrm>
            <a:off x="2956560" y="2396490"/>
            <a:ext cx="4083699" cy="39052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7"/>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The </a:t>
            </a:r>
            <a:r>
              <a:rPr lang="en-US" sz="1400" b="0" i="1" u="none" strike="noStrike" cap="none">
                <a:solidFill>
                  <a:schemeClr val="dk1"/>
                </a:solidFill>
                <a:latin typeface="Arial"/>
                <a:ea typeface="Arial"/>
                <a:cs typeface="Arial"/>
                <a:sym typeface="Arial"/>
              </a:rPr>
              <a:t>Guided Cloud Identification Wizard </a:t>
            </a:r>
            <a:r>
              <a:rPr lang="en-US" sz="1400" b="0" i="0" u="none" strike="noStrike" cap="none">
                <a:solidFill>
                  <a:schemeClr val="dk1"/>
                </a:solidFill>
                <a:latin typeface="Arial"/>
                <a:ea typeface="Arial"/>
                <a:cs typeface="Arial"/>
                <a:sym typeface="Arial"/>
              </a:rPr>
              <a:t>will remind you identify all the different cloud types before showing you the “</a:t>
            </a:r>
            <a:r>
              <a:rPr lang="en-US" sz="1400" b="0" i="1" u="none" strike="noStrike" cap="none">
                <a:solidFill>
                  <a:schemeClr val="dk1"/>
                </a:solidFill>
                <a:latin typeface="Arial"/>
                <a:ea typeface="Arial"/>
                <a:cs typeface="Arial"/>
                <a:sym typeface="Arial"/>
              </a:rPr>
              <a:t>Cloud Triangle</a:t>
            </a:r>
            <a:r>
              <a:rPr lang="en-US" sz="1400" b="0" i="0" u="none" strike="noStrike" cap="none">
                <a:solidFill>
                  <a:schemeClr val="dk1"/>
                </a:solidFill>
                <a:latin typeface="Arial"/>
                <a:ea typeface="Arial"/>
                <a:cs typeface="Arial"/>
                <a:sym typeface="Arial"/>
              </a:rPr>
              <a:t> that you will reference to determine cloud height. It also shows the types of clouds likely to appear at certain altitudes.</a:t>
            </a:r>
            <a:endParaRPr sz="1400" b="0" i="0" u="none" strike="noStrike" cap="none">
              <a:solidFill>
                <a:schemeClr val="dk1"/>
              </a:solidFill>
              <a:latin typeface="Calibri"/>
              <a:ea typeface="Calibri"/>
              <a:cs typeface="Calibri"/>
              <a:sym typeface="Calibri"/>
            </a:endParaRPr>
          </a:p>
        </p:txBody>
      </p:sp>
      <p:pic>
        <p:nvPicPr>
          <p:cNvPr id="437" name="Google Shape;437;p67"/>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38" name="Google Shape;438;p67" descr="Screenshot showing a triangle with two lines separating it into three sections. The first line says 6000 meters, and the second says 2000 meters. Around the triangle are cloud type labels, at the top is Cirrus, to the top right is Cirrocumulus, the middle right is Altocumulus, and the bottom right is Cumulus. In the bottom middle is Stratocumulus. In the bottom left is Stratus, in the middle left is Altostratus, and in the top left is Cirrostratus. Under the bottom labels on the triangle are Nimbostratus and Cumulonimbus, with images of rain beneath them. "/>
          <p:cNvPicPr preferRelativeResize="0"/>
          <p:nvPr/>
        </p:nvPicPr>
        <p:blipFill rotWithShape="1">
          <a:blip r:embed="rId4">
            <a:alphaModFix/>
          </a:blip>
          <a:srcRect t="5777" b="44554"/>
          <a:stretch/>
        </p:blipFill>
        <p:spPr>
          <a:xfrm>
            <a:off x="5522520" y="1911713"/>
            <a:ext cx="2436009" cy="2622956"/>
          </a:xfrm>
          <a:prstGeom prst="rect">
            <a:avLst/>
          </a:prstGeom>
          <a:noFill/>
          <a:ln>
            <a:noFill/>
          </a:ln>
        </p:spPr>
      </p:pic>
      <p:pic>
        <p:nvPicPr>
          <p:cNvPr id="439" name="Google Shape;439;p67" descr="A screenshot that says on the top &quot;Clouds Wizard&quot;. Beneath that, it says &quot;Skip Wizard Introduction&quot;. Under that is a text box that says &quot;The Cloud Wizard will help you identify cloud types by looking at cloud shape and height. Remember to identify all the different cloud types in your sky&quot;."/>
          <p:cNvPicPr preferRelativeResize="0"/>
          <p:nvPr/>
        </p:nvPicPr>
        <p:blipFill rotWithShape="1">
          <a:blip r:embed="rId5">
            <a:alphaModFix/>
          </a:blip>
          <a:srcRect t="5889" b="22333"/>
          <a:stretch/>
        </p:blipFill>
        <p:spPr>
          <a:xfrm>
            <a:off x="1436889" y="2352766"/>
            <a:ext cx="2620987" cy="4078514"/>
          </a:xfrm>
          <a:prstGeom prst="rect">
            <a:avLst/>
          </a:prstGeom>
          <a:noFill/>
          <a:ln>
            <a:noFill/>
          </a:ln>
        </p:spPr>
      </p:pic>
      <p:cxnSp>
        <p:nvCxnSpPr>
          <p:cNvPr id="440" name="Google Shape;440;p67" descr="arrow pointing to Live Data Entry on GLOBE website screenshot"/>
          <p:cNvCxnSpPr/>
          <p:nvPr/>
        </p:nvCxnSpPr>
        <p:spPr>
          <a:xfrm>
            <a:off x="4304516" y="4308203"/>
            <a:ext cx="861843" cy="0"/>
          </a:xfrm>
          <a:prstGeom prst="straightConnector1">
            <a:avLst/>
          </a:prstGeom>
          <a:noFill/>
          <a:ln w="38100" cap="flat" cmpd="sng">
            <a:solidFill>
              <a:srgbClr val="0070C0"/>
            </a:solidFill>
            <a:prstDash val="solid"/>
            <a:round/>
            <a:headEnd type="none" w="sm" len="sm"/>
            <a:tailEnd type="stealth" w="med" len="med"/>
          </a:ln>
        </p:spPr>
      </p:cxnSp>
      <p:pic>
        <p:nvPicPr>
          <p:cNvPr id="441" name="Google Shape;441;p67" descr="A screenshot that says &quot;We will use the Cloud Triangle as a quick reference for clouds at each level.&quot; &#10;&#10;The first level is &quot;High Level Clouds&quot; taking up the first top section of the triangle. The second level is &quot;Mid-Level Clouds&quot; taking up the middle section. The third level is &quot;Low Level Clouds&quot; at the bottom section."/>
          <p:cNvPicPr preferRelativeResize="0"/>
          <p:nvPr/>
        </p:nvPicPr>
        <p:blipFill rotWithShape="1">
          <a:blip r:embed="rId6">
            <a:alphaModFix/>
          </a:blip>
          <a:srcRect t="33000" r="2894" b="26332"/>
          <a:stretch/>
        </p:blipFill>
        <p:spPr>
          <a:xfrm>
            <a:off x="5522520" y="4473709"/>
            <a:ext cx="2620987" cy="23795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8"/>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The </a:t>
            </a:r>
            <a:r>
              <a:rPr lang="en-US" sz="1400" b="0" i="1" u="none" strike="noStrike" cap="none">
                <a:solidFill>
                  <a:schemeClr val="dk1"/>
                </a:solidFill>
                <a:latin typeface="Arial"/>
                <a:ea typeface="Arial"/>
                <a:cs typeface="Arial"/>
                <a:sym typeface="Arial"/>
              </a:rPr>
              <a:t>Guided Cloud Identification Wizard </a:t>
            </a:r>
            <a:r>
              <a:rPr lang="en-US" sz="1400" b="0" i="0" u="none" strike="noStrike" cap="none">
                <a:solidFill>
                  <a:schemeClr val="dk1"/>
                </a:solidFill>
                <a:latin typeface="Arial"/>
                <a:ea typeface="Arial"/>
                <a:cs typeface="Arial"/>
                <a:sym typeface="Arial"/>
              </a:rPr>
              <a:t>will list the way to identify clouds based on how they look. You can select multiple cloud shapes. Afterwards, you will be given the option to identify cloud coverage and opacity for each of the different levels of the </a:t>
            </a:r>
            <a:r>
              <a:rPr lang="en-US" sz="1400" b="0" i="1" u="none" strike="noStrike" cap="none">
                <a:solidFill>
                  <a:schemeClr val="dk1"/>
                </a:solidFill>
                <a:latin typeface="Arial"/>
                <a:ea typeface="Arial"/>
                <a:cs typeface="Arial"/>
                <a:sym typeface="Arial"/>
              </a:rPr>
              <a:t>Cloud Triangle </a:t>
            </a:r>
            <a:r>
              <a:rPr lang="en-US" sz="1400" b="0" i="0" u="none" strike="noStrike" cap="none">
                <a:solidFill>
                  <a:schemeClr val="dk1"/>
                </a:solidFill>
                <a:latin typeface="Arial"/>
                <a:ea typeface="Arial"/>
                <a:cs typeface="Arial"/>
                <a:sym typeface="Arial"/>
              </a:rPr>
              <a:t>by pressing “Observe”. This is not necessary to move forward with submitting the observation</a:t>
            </a:r>
            <a:endParaRPr sz="1400" b="0" i="0" u="none" strike="noStrike" cap="none">
              <a:solidFill>
                <a:schemeClr val="dk1"/>
              </a:solidFill>
              <a:latin typeface="Calibri"/>
              <a:ea typeface="Calibri"/>
              <a:cs typeface="Calibri"/>
              <a:sym typeface="Calibri"/>
            </a:endParaRPr>
          </a:p>
        </p:txBody>
      </p:sp>
      <p:pic>
        <p:nvPicPr>
          <p:cNvPr id="447" name="Google Shape;447;p68"/>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48" name="Google Shape;448;p68" descr="A screenshot that says &quot;When using the wizard, we'll ask you to identify clouds based on how they look&quot;, with the options being &quot;Puffy&quot;, &quot;Layered&quot; and &quot;Wispy&quot;."/>
          <p:cNvPicPr preferRelativeResize="0"/>
          <p:nvPr/>
        </p:nvPicPr>
        <p:blipFill rotWithShape="1">
          <a:blip r:embed="rId4">
            <a:alphaModFix/>
          </a:blip>
          <a:srcRect t="6221" b="14057"/>
          <a:stretch/>
        </p:blipFill>
        <p:spPr>
          <a:xfrm>
            <a:off x="2104650" y="2637704"/>
            <a:ext cx="2397097" cy="4142913"/>
          </a:xfrm>
          <a:prstGeom prst="rect">
            <a:avLst/>
          </a:prstGeom>
          <a:noFill/>
          <a:ln>
            <a:noFill/>
          </a:ln>
        </p:spPr>
      </p:pic>
      <p:pic>
        <p:nvPicPr>
          <p:cNvPr id="449" name="Google Shape;449;p68" descr="The second screenshot says &quot;Checks will indicate which clouds you've identified. It's possible to select more than one cloud shape. You might see puffy, layered, and wispy clouds all at the same time!&quot;."/>
          <p:cNvPicPr preferRelativeResize="0"/>
          <p:nvPr/>
        </p:nvPicPr>
        <p:blipFill rotWithShape="1">
          <a:blip r:embed="rId5">
            <a:alphaModFix/>
          </a:blip>
          <a:srcRect t="11888" r="2201" b="20413"/>
          <a:stretch/>
        </p:blipFill>
        <p:spPr>
          <a:xfrm>
            <a:off x="6023201" y="2217421"/>
            <a:ext cx="2210115" cy="2919171"/>
          </a:xfrm>
          <a:prstGeom prst="rect">
            <a:avLst/>
          </a:prstGeom>
          <a:noFill/>
          <a:ln>
            <a:noFill/>
          </a:ln>
        </p:spPr>
      </p:pic>
      <p:pic>
        <p:nvPicPr>
          <p:cNvPr id="450" name="Google Shape;450;p68" descr="In the third screenshot there is a bar that says Wispy that is checked off below the text. Under that is another text box that says &quot;After identifying cloud types, you will be given the option to identify percent cloud coverage and opacity for each of the different cloud levels (low, medium, and high). Press the &quot;Observe&quot; button to do so. This is optional. Under that is an example of a triangle without a set overall cloud cover observation"/>
          <p:cNvPicPr preferRelativeResize="0"/>
          <p:nvPr/>
        </p:nvPicPr>
        <p:blipFill rotWithShape="1">
          <a:blip r:embed="rId6">
            <a:alphaModFix/>
          </a:blip>
          <a:srcRect t="11666" b="48222"/>
          <a:stretch/>
        </p:blipFill>
        <p:spPr>
          <a:xfrm>
            <a:off x="6032726" y="5136592"/>
            <a:ext cx="2249139" cy="1721408"/>
          </a:xfrm>
          <a:prstGeom prst="rect">
            <a:avLst/>
          </a:prstGeom>
          <a:noFill/>
          <a:ln>
            <a:noFill/>
          </a:ln>
        </p:spPr>
      </p:pic>
      <p:cxnSp>
        <p:nvCxnSpPr>
          <p:cNvPr id="451" name="Google Shape;451;p68" descr="arrow pointing to Live Data Entry on GLOBE website screenshot"/>
          <p:cNvCxnSpPr/>
          <p:nvPr/>
        </p:nvCxnSpPr>
        <p:spPr>
          <a:xfrm>
            <a:off x="4735437" y="4535618"/>
            <a:ext cx="861843" cy="0"/>
          </a:xfrm>
          <a:prstGeom prst="straightConnector1">
            <a:avLst/>
          </a:prstGeom>
          <a:noFill/>
          <a:ln w="38100" cap="flat" cmpd="sng">
            <a:solidFill>
              <a:srgbClr val="0070C0"/>
            </a:solidFill>
            <a:prstDash val="solid"/>
            <a:round/>
            <a:headEnd type="none" w="sm" len="sm"/>
            <a:tailEnd type="stealth"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9"/>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To identify cloud coverage and opacity percentage, you must press and move the arrows to change the percentages. The images will give you a visual sense of what the percentage ranges represent. When you’re done, send your data to GLOBE!</a:t>
            </a:r>
            <a:endParaRPr sz="1400" b="0" i="0" u="none" strike="noStrike" cap="none">
              <a:solidFill>
                <a:schemeClr val="dk1"/>
              </a:solidFill>
              <a:latin typeface="Calibri"/>
              <a:ea typeface="Calibri"/>
              <a:cs typeface="Calibri"/>
              <a:sym typeface="Calibri"/>
            </a:endParaRPr>
          </a:p>
        </p:txBody>
      </p:sp>
      <p:pic>
        <p:nvPicPr>
          <p:cNvPr id="457" name="Google Shape;457;p69"/>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58" name="Google Shape;458;p69" descr="A screenshot of a square filled with a blue background and abstract white circles representing cloud coverage. There is a slider bar beneath it."/>
          <p:cNvPicPr preferRelativeResize="0"/>
          <p:nvPr/>
        </p:nvPicPr>
        <p:blipFill rotWithShape="1">
          <a:blip r:embed="rId4">
            <a:alphaModFix/>
          </a:blip>
          <a:srcRect t="11834" r="2024" b="18057"/>
          <a:stretch/>
        </p:blipFill>
        <p:spPr>
          <a:xfrm>
            <a:off x="2137266" y="2202180"/>
            <a:ext cx="2777634" cy="4309030"/>
          </a:xfrm>
          <a:prstGeom prst="rect">
            <a:avLst/>
          </a:prstGeom>
          <a:noFill/>
          <a:ln>
            <a:noFill/>
          </a:ln>
        </p:spPr>
      </p:pic>
      <p:cxnSp>
        <p:nvCxnSpPr>
          <p:cNvPr id="459" name="Google Shape;459;p69" descr="arrow pointing to Live Data Entry on GLOBE website screenshot"/>
          <p:cNvCxnSpPr/>
          <p:nvPr/>
        </p:nvCxnSpPr>
        <p:spPr>
          <a:xfrm>
            <a:off x="1376655" y="5214983"/>
            <a:ext cx="1181884" cy="0"/>
          </a:xfrm>
          <a:prstGeom prst="straightConnector1">
            <a:avLst/>
          </a:prstGeom>
          <a:noFill/>
          <a:ln w="38100" cap="flat" cmpd="sng">
            <a:solidFill>
              <a:srgbClr val="FF0000"/>
            </a:solidFill>
            <a:prstDash val="solid"/>
            <a:round/>
            <a:headEnd type="none" w="sm" len="sm"/>
            <a:tailEnd type="stealth" w="med" len="med"/>
          </a:ln>
        </p:spPr>
      </p:cxnSp>
      <p:pic>
        <p:nvPicPr>
          <p:cNvPr id="460" name="Google Shape;460;p69" descr="A screenshot of a cartoon hand holding a phone representing finishing the observation and submitting it to GLOBE."/>
          <p:cNvPicPr preferRelativeResize="0"/>
          <p:nvPr/>
        </p:nvPicPr>
        <p:blipFill rotWithShape="1">
          <a:blip r:embed="rId5">
            <a:alphaModFix/>
          </a:blip>
          <a:srcRect t="10556" b="27555"/>
          <a:stretch/>
        </p:blipFill>
        <p:spPr>
          <a:xfrm>
            <a:off x="5425047" y="2339340"/>
            <a:ext cx="3163373" cy="42443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70"/>
          <p:cNvSpPr txBox="1"/>
          <p:nvPr/>
        </p:nvSpPr>
        <p:spPr>
          <a:xfrm>
            <a:off x="1592580" y="1137839"/>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continued</a:t>
            </a:r>
            <a:r>
              <a:rPr lang="en-US" sz="1400" b="0" i="0" u="none" strike="noStrike" cap="none">
                <a:solidFill>
                  <a:schemeClr val="dk1"/>
                </a:solidFill>
                <a:latin typeface="Arial"/>
                <a:ea typeface="Arial"/>
                <a:cs typeface="Arial"/>
                <a:sym typeface="Arial"/>
              </a:rPr>
              <a:t>: After completing the </a:t>
            </a:r>
            <a:r>
              <a:rPr lang="en-US" sz="1400" b="0" i="1" u="none" strike="noStrike" cap="none">
                <a:solidFill>
                  <a:schemeClr val="dk1"/>
                </a:solidFill>
                <a:latin typeface="Arial"/>
                <a:ea typeface="Arial"/>
                <a:cs typeface="Arial"/>
                <a:sym typeface="Arial"/>
              </a:rPr>
              <a:t>Guided Cloud Identification Wizard</a:t>
            </a:r>
            <a:r>
              <a:rPr lang="en-US" sz="1400" b="0" i="0" u="none" strike="noStrike" cap="none">
                <a:solidFill>
                  <a:schemeClr val="dk1"/>
                </a:solidFill>
                <a:latin typeface="Arial"/>
                <a:ea typeface="Arial"/>
                <a:cs typeface="Arial"/>
                <a:sym typeface="Arial"/>
              </a:rPr>
              <a:t>, you will have to select the number and type of contrails you observe. </a:t>
            </a:r>
            <a:endParaRPr sz="1400" b="0" i="0" u="none" strike="noStrike" cap="none">
              <a:solidFill>
                <a:schemeClr val="dk1"/>
              </a:solidFill>
              <a:latin typeface="Calibri"/>
              <a:ea typeface="Calibri"/>
              <a:cs typeface="Calibri"/>
              <a:sym typeface="Calibri"/>
            </a:endParaRPr>
          </a:p>
        </p:txBody>
      </p:sp>
      <p:pic>
        <p:nvPicPr>
          <p:cNvPr id="466" name="Google Shape;466;p70"/>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67" name="Google Shape;467;p70" descr="Screenshot saying &quot;Types of Contrails&quot; at the top. Under that it says &quot;Contrails (High Level)&quot;. &#10;&#10;The options are &quot;Short-Lived&quot; &quot;Persistent Non-Spreading&quot; and &quot;Persistent Spreading&quot;. There is also an option to &quot;Skip Contrails&quot; and select &quot;No Contrails Visible&quot;."/>
          <p:cNvPicPr preferRelativeResize="0"/>
          <p:nvPr/>
        </p:nvPicPr>
        <p:blipFill rotWithShape="1">
          <a:blip r:embed="rId4">
            <a:alphaModFix/>
          </a:blip>
          <a:srcRect t="6333" b="13779"/>
          <a:stretch/>
        </p:blipFill>
        <p:spPr>
          <a:xfrm>
            <a:off x="2409545" y="1969770"/>
            <a:ext cx="2595814" cy="4495800"/>
          </a:xfrm>
          <a:prstGeom prst="rect">
            <a:avLst/>
          </a:prstGeom>
          <a:noFill/>
          <a:ln>
            <a:noFill/>
          </a:ln>
        </p:spPr>
      </p:pic>
      <p:pic>
        <p:nvPicPr>
          <p:cNvPr id="468" name="Google Shape;468;p70"/>
          <p:cNvPicPr preferRelativeResize="0"/>
          <p:nvPr/>
        </p:nvPicPr>
        <p:blipFill rotWithShape="1">
          <a:blip r:embed="rId5">
            <a:alphaModFix/>
          </a:blip>
          <a:srcRect t="41835" b="11110"/>
          <a:stretch/>
        </p:blipFill>
        <p:spPr>
          <a:xfrm>
            <a:off x="5349239" y="2894248"/>
            <a:ext cx="2770193" cy="28259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71"/>
          <p:cNvSpPr txBox="1"/>
          <p:nvPr/>
        </p:nvSpPr>
        <p:spPr>
          <a:xfrm>
            <a:off x="1592580" y="1024970"/>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Please select either </a:t>
            </a:r>
            <a:r>
              <a:rPr lang="en-US" sz="1400" b="0" i="1" u="none" strike="noStrike" cap="none">
                <a:solidFill>
                  <a:schemeClr val="dk1"/>
                </a:solidFill>
                <a:latin typeface="Arial"/>
                <a:ea typeface="Arial"/>
                <a:cs typeface="Arial"/>
                <a:sym typeface="Arial"/>
              </a:rPr>
              <a:t>“No” </a:t>
            </a:r>
            <a:r>
              <a:rPr lang="en-US" sz="1400" b="0" i="0" u="none" strike="noStrike" cap="none">
                <a:solidFill>
                  <a:schemeClr val="dk1"/>
                </a:solidFill>
                <a:latin typeface="Arial"/>
                <a:ea typeface="Arial"/>
                <a:cs typeface="Arial"/>
                <a:sym typeface="Arial"/>
              </a:rPr>
              <a:t>or </a:t>
            </a:r>
            <a:r>
              <a:rPr lang="en-US" sz="1400" b="0" i="1" u="none" strike="noStrike" cap="none">
                <a:solidFill>
                  <a:schemeClr val="dk1"/>
                </a:solidFill>
                <a:latin typeface="Arial"/>
                <a:ea typeface="Arial"/>
                <a:cs typeface="Arial"/>
                <a:sym typeface="Arial"/>
              </a:rPr>
              <a:t>“Yes” </a:t>
            </a:r>
            <a:r>
              <a:rPr lang="en-US" sz="1400" b="0" i="0" u="none" strike="noStrike" cap="none">
                <a:solidFill>
                  <a:schemeClr val="dk1"/>
                </a:solidFill>
                <a:latin typeface="Arial"/>
                <a:ea typeface="Arial"/>
                <a:cs typeface="Arial"/>
                <a:sym typeface="Arial"/>
              </a:rPr>
              <a:t>depending on if the cloud’s appearance matches the one being described for rain clouds.</a:t>
            </a:r>
            <a:endParaRPr sz="1400" b="0" i="0" u="none" strike="noStrike" cap="none">
              <a:solidFill>
                <a:schemeClr val="dk1"/>
              </a:solidFill>
              <a:latin typeface="Calibri"/>
              <a:ea typeface="Calibri"/>
              <a:cs typeface="Calibri"/>
              <a:sym typeface="Calibri"/>
            </a:endParaRPr>
          </a:p>
        </p:txBody>
      </p:sp>
      <p:pic>
        <p:nvPicPr>
          <p:cNvPr id="474" name="Google Shape;474;p71"/>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75" name="Google Shape;475;p71" descr="A large cloud is shown, and the question being asked is &quot;Is there thunder, lightning, and/or heavy rain?&quot;. There is a &quot;No&quot; and &quot;Yes&quot; button."/>
          <p:cNvPicPr preferRelativeResize="0"/>
          <p:nvPr/>
        </p:nvPicPr>
        <p:blipFill rotWithShape="1">
          <a:blip r:embed="rId4">
            <a:alphaModFix/>
          </a:blip>
          <a:srcRect t="10223" b="26778"/>
          <a:stretch/>
        </p:blipFill>
        <p:spPr>
          <a:xfrm>
            <a:off x="1737360" y="1884084"/>
            <a:ext cx="2979419" cy="4069295"/>
          </a:xfrm>
          <a:prstGeom prst="rect">
            <a:avLst/>
          </a:prstGeom>
          <a:noFill/>
          <a:ln>
            <a:noFill/>
          </a:ln>
        </p:spPr>
      </p:pic>
      <p:pic>
        <p:nvPicPr>
          <p:cNvPr id="476" name="Google Shape;476;p71" descr="A gray mass of clouds is shown, and the question being asked is &quot;Is it only drizzly with small raindrops?&quot;. There is a &quot;No&quot; and &quot;Yes&quot; button."/>
          <p:cNvPicPr preferRelativeResize="0"/>
          <p:nvPr/>
        </p:nvPicPr>
        <p:blipFill rotWithShape="1">
          <a:blip r:embed="rId5">
            <a:alphaModFix/>
          </a:blip>
          <a:srcRect t="10556" b="26999"/>
          <a:stretch/>
        </p:blipFill>
        <p:spPr>
          <a:xfrm>
            <a:off x="5518626" y="1902025"/>
            <a:ext cx="2979419" cy="403341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2"/>
          <p:cNvSpPr txBox="1"/>
          <p:nvPr/>
        </p:nvSpPr>
        <p:spPr>
          <a:xfrm>
            <a:off x="1584328" y="1395271"/>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Please select either </a:t>
            </a:r>
            <a:r>
              <a:rPr lang="en-US" sz="1400" b="0" i="1" u="none" strike="noStrike" cap="none">
                <a:solidFill>
                  <a:schemeClr val="dk1"/>
                </a:solidFill>
                <a:latin typeface="Arial"/>
                <a:ea typeface="Arial"/>
                <a:cs typeface="Arial"/>
                <a:sym typeface="Arial"/>
              </a:rPr>
              <a:t>“No” </a:t>
            </a:r>
            <a:r>
              <a:rPr lang="en-US" sz="1400" b="0" i="0" u="none" strike="noStrike" cap="none">
                <a:solidFill>
                  <a:schemeClr val="dk1"/>
                </a:solidFill>
                <a:latin typeface="Arial"/>
                <a:ea typeface="Arial"/>
                <a:cs typeface="Arial"/>
                <a:sym typeface="Arial"/>
              </a:rPr>
              <a:t>or </a:t>
            </a:r>
            <a:r>
              <a:rPr lang="en-US" sz="1400" b="0" i="1" u="none" strike="noStrike" cap="none">
                <a:solidFill>
                  <a:schemeClr val="dk1"/>
                </a:solidFill>
                <a:latin typeface="Arial"/>
                <a:ea typeface="Arial"/>
                <a:cs typeface="Arial"/>
                <a:sym typeface="Arial"/>
              </a:rPr>
              <a:t>“Yes” </a:t>
            </a:r>
            <a:r>
              <a:rPr lang="en-US" sz="1400" b="0" i="0" u="none" strike="noStrike" cap="none">
                <a:solidFill>
                  <a:schemeClr val="dk1"/>
                </a:solidFill>
                <a:latin typeface="Arial"/>
                <a:ea typeface="Arial"/>
                <a:cs typeface="Arial"/>
                <a:sym typeface="Arial"/>
              </a:rPr>
              <a:t>depending on if the cloud’s appearance matches the one being described for puffy clouds.</a:t>
            </a:r>
            <a:endParaRPr sz="1400" b="0" i="0" u="none" strike="noStrike" cap="none">
              <a:solidFill>
                <a:schemeClr val="dk1"/>
              </a:solidFill>
              <a:latin typeface="Calibri"/>
              <a:ea typeface="Calibri"/>
              <a:cs typeface="Calibri"/>
              <a:sym typeface="Calibri"/>
            </a:endParaRPr>
          </a:p>
        </p:txBody>
      </p:sp>
      <p:pic>
        <p:nvPicPr>
          <p:cNvPr id="482" name="Google Shape;482;p72"/>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83" name="Google Shape;483;p72" descr="A person is standing and holding their fist up to the sky against a white cloud. The question asked is &quot;Holding your hand out to the sky, are there puffy clouds about fist size?&quot;. Underneath are a No and Yes button."/>
          <p:cNvPicPr preferRelativeResize="0"/>
          <p:nvPr/>
        </p:nvPicPr>
        <p:blipFill rotWithShape="1">
          <a:blip r:embed="rId4">
            <a:alphaModFix/>
          </a:blip>
          <a:srcRect t="10778" b="26999"/>
          <a:stretch/>
        </p:blipFill>
        <p:spPr>
          <a:xfrm>
            <a:off x="1385912" y="2253580"/>
            <a:ext cx="2347161" cy="3166179"/>
          </a:xfrm>
          <a:prstGeom prst="rect">
            <a:avLst/>
          </a:prstGeom>
          <a:noFill/>
          <a:ln>
            <a:noFill/>
          </a:ln>
        </p:spPr>
      </p:pic>
      <p:pic>
        <p:nvPicPr>
          <p:cNvPr id="484" name="Google Shape;484;p72" descr="A person is standing and holding their thumb up to the sky against a white cloud. The question asked is &quot;Holding your hand out to the sky, are there puffy clouds about thumb size?&quot;. Underneath are a No and Yes button."/>
          <p:cNvPicPr preferRelativeResize="0"/>
          <p:nvPr/>
        </p:nvPicPr>
        <p:blipFill rotWithShape="1">
          <a:blip r:embed="rId5">
            <a:alphaModFix/>
          </a:blip>
          <a:srcRect t="10444" b="26111"/>
          <a:stretch/>
        </p:blipFill>
        <p:spPr>
          <a:xfrm>
            <a:off x="4015387" y="2253580"/>
            <a:ext cx="2301944" cy="3166179"/>
          </a:xfrm>
          <a:prstGeom prst="rect">
            <a:avLst/>
          </a:prstGeom>
          <a:noFill/>
          <a:ln>
            <a:noFill/>
          </a:ln>
        </p:spPr>
      </p:pic>
      <p:pic>
        <p:nvPicPr>
          <p:cNvPr id="485" name="Google Shape;485;p72" descr="A person is standing and holding their pinky up to the sky against a white cloud. The question asked is &quot;Holding your hand out to the sky, are there puffy clouds about pinky size?&quot;. Underneath are a No and Yes button."/>
          <p:cNvPicPr preferRelativeResize="0"/>
          <p:nvPr/>
        </p:nvPicPr>
        <p:blipFill rotWithShape="1">
          <a:blip r:embed="rId6">
            <a:alphaModFix/>
          </a:blip>
          <a:srcRect t="10333" b="26222"/>
          <a:stretch/>
        </p:blipFill>
        <p:spPr>
          <a:xfrm>
            <a:off x="6613621" y="2253580"/>
            <a:ext cx="2333185" cy="32091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3"/>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Please select either </a:t>
            </a:r>
            <a:r>
              <a:rPr lang="en-US" sz="1400" b="0" i="1" u="none" strike="noStrike" cap="none">
                <a:solidFill>
                  <a:schemeClr val="dk1"/>
                </a:solidFill>
                <a:latin typeface="Arial"/>
                <a:ea typeface="Arial"/>
                <a:cs typeface="Arial"/>
                <a:sym typeface="Arial"/>
              </a:rPr>
              <a:t>“No” </a:t>
            </a:r>
            <a:r>
              <a:rPr lang="en-US" sz="1400" b="0" i="0" u="none" strike="noStrike" cap="none">
                <a:solidFill>
                  <a:schemeClr val="dk1"/>
                </a:solidFill>
                <a:latin typeface="Arial"/>
                <a:ea typeface="Arial"/>
                <a:cs typeface="Arial"/>
                <a:sym typeface="Arial"/>
              </a:rPr>
              <a:t>or </a:t>
            </a:r>
            <a:r>
              <a:rPr lang="en-US" sz="1400" b="0" i="1" u="none" strike="noStrike" cap="none">
                <a:solidFill>
                  <a:schemeClr val="dk1"/>
                </a:solidFill>
                <a:latin typeface="Arial"/>
                <a:ea typeface="Arial"/>
                <a:cs typeface="Arial"/>
                <a:sym typeface="Arial"/>
              </a:rPr>
              <a:t>“Yes” </a:t>
            </a:r>
            <a:r>
              <a:rPr lang="en-US" sz="1400" b="0" i="0" u="none" strike="noStrike" cap="none">
                <a:solidFill>
                  <a:schemeClr val="dk1"/>
                </a:solidFill>
                <a:latin typeface="Arial"/>
                <a:ea typeface="Arial"/>
                <a:cs typeface="Arial"/>
                <a:sym typeface="Arial"/>
              </a:rPr>
              <a:t>depending on if the cloud’s appearance matches the one being described for layered clouds.</a:t>
            </a:r>
            <a:endParaRPr sz="1400" b="0" i="0" u="none" strike="noStrike" cap="none">
              <a:solidFill>
                <a:schemeClr val="dk1"/>
              </a:solidFill>
              <a:latin typeface="Calibri"/>
              <a:ea typeface="Calibri"/>
              <a:cs typeface="Calibri"/>
              <a:sym typeface="Calibri"/>
            </a:endParaRPr>
          </a:p>
        </p:txBody>
      </p:sp>
      <p:pic>
        <p:nvPicPr>
          <p:cNvPr id="491" name="Google Shape;491;p73"/>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492" name="Google Shape;492;p73" descr="A large gray sky is shown. The question asked is &quot;Is the Sun dim in a gray sky?&quot;. Underneath are a No and Yes button."/>
          <p:cNvPicPr preferRelativeResize="0"/>
          <p:nvPr/>
        </p:nvPicPr>
        <p:blipFill rotWithShape="1">
          <a:blip r:embed="rId4">
            <a:alphaModFix/>
          </a:blip>
          <a:srcRect t="10222" b="27556"/>
          <a:stretch/>
        </p:blipFill>
        <p:spPr>
          <a:xfrm>
            <a:off x="3953983" y="2127260"/>
            <a:ext cx="2404259" cy="3243201"/>
          </a:xfrm>
          <a:prstGeom prst="rect">
            <a:avLst/>
          </a:prstGeom>
          <a:noFill/>
          <a:ln>
            <a:noFill/>
          </a:ln>
        </p:spPr>
      </p:pic>
      <p:pic>
        <p:nvPicPr>
          <p:cNvPr id="493" name="Google Shape;493;p73" descr="A shining sun behind clouds is shown. The question asked is &quot;Is the sky light with a halo around the sun?&quot;. Underneath are a No and Yes button."/>
          <p:cNvPicPr preferRelativeResize="0"/>
          <p:nvPr/>
        </p:nvPicPr>
        <p:blipFill rotWithShape="1">
          <a:blip r:embed="rId5">
            <a:alphaModFix/>
          </a:blip>
          <a:srcRect t="10222" b="27221"/>
          <a:stretch/>
        </p:blipFill>
        <p:spPr>
          <a:xfrm>
            <a:off x="6525860" y="2127260"/>
            <a:ext cx="2404258" cy="3260574"/>
          </a:xfrm>
          <a:prstGeom prst="rect">
            <a:avLst/>
          </a:prstGeom>
          <a:noFill/>
          <a:ln>
            <a:noFill/>
          </a:ln>
        </p:spPr>
      </p:pic>
      <p:pic>
        <p:nvPicPr>
          <p:cNvPr id="494" name="Google Shape;494;p73" descr="A large mass of white-gray clouds is shown. The question asked is &quot;Do you see uniform clouds that often cover the entire sky with no Sun?&quot;. Underneath are a No and Yes button."/>
          <p:cNvPicPr preferRelativeResize="0"/>
          <p:nvPr/>
        </p:nvPicPr>
        <p:blipFill rotWithShape="1">
          <a:blip r:embed="rId6">
            <a:alphaModFix/>
          </a:blip>
          <a:srcRect t="10221" b="26667"/>
          <a:stretch/>
        </p:blipFill>
        <p:spPr>
          <a:xfrm>
            <a:off x="1388821" y="2127260"/>
            <a:ext cx="2336451" cy="31967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a:spLocks noGrp="1"/>
          </p:cNvSpPr>
          <p:nvPr>
            <p:ph type="title"/>
          </p:nvPr>
        </p:nvSpPr>
        <p:spPr>
          <a:xfrm>
            <a:off x="2030501" y="914400"/>
            <a:ext cx="6253619"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Meet Aero-SOL</a:t>
            </a:r>
            <a:endParaRPr/>
          </a:p>
        </p:txBody>
      </p:sp>
      <p:sp>
        <p:nvSpPr>
          <p:cNvPr id="108" name="Google Shape;108;p5"/>
          <p:cNvSpPr txBox="1">
            <a:spLocks noGrp="1"/>
          </p:cNvSpPr>
          <p:nvPr>
            <p:ph type="body" idx="1"/>
          </p:nvPr>
        </p:nvSpPr>
        <p:spPr>
          <a:xfrm>
            <a:off x="2000295" y="4584457"/>
            <a:ext cx="6215178" cy="210559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2800"/>
              <a:buFont typeface="Arial"/>
              <a:buNone/>
            </a:pPr>
            <a:r>
              <a:rPr lang="en-US" sz="1800" b="0" i="0" u="none" strike="noStrike" cap="none">
                <a:solidFill>
                  <a:schemeClr val="dk1"/>
                </a:solidFill>
                <a:latin typeface="Arial"/>
                <a:ea typeface="Arial"/>
                <a:cs typeface="Arial"/>
                <a:sym typeface="Arial"/>
              </a:rPr>
              <a:t>This video, produced by the French Space Agency CNES, explains the role of aerosols in Earth’s climate and how scientists make measurements of aerosols from orbiting satellites. </a:t>
            </a:r>
            <a:r>
              <a:rPr lang="en-US" sz="1800" b="0" i="0" u="sng" strike="noStrike" cap="none">
                <a:solidFill>
                  <a:schemeClr val="hlink"/>
                </a:solidFill>
                <a:latin typeface="Arial"/>
                <a:ea typeface="Arial"/>
                <a:cs typeface="Arial"/>
                <a:sym typeface="Arial"/>
                <a:hlinkClick r:id="rId3"/>
              </a:rPr>
              <a:t>Climate Mission: Secrets of Aerosols and Clouds</a:t>
            </a:r>
            <a:endParaRPr/>
          </a:p>
          <a:p>
            <a:pPr marL="0" marR="0" lvl="0" indent="0" algn="just" rtl="0">
              <a:lnSpc>
                <a:spcPct val="100000"/>
              </a:lnSpc>
              <a:spcBef>
                <a:spcPts val="0"/>
              </a:spcBef>
              <a:spcAft>
                <a:spcPts val="0"/>
              </a:spcAft>
              <a:buClr>
                <a:schemeClr val="dk1"/>
              </a:buClr>
              <a:buSzPts val="2800"/>
              <a:buFont typeface="Arial"/>
              <a:buNone/>
            </a:pPr>
            <a:r>
              <a:rPr lang="en-US" sz="1800"/>
              <a:t>Click </a:t>
            </a:r>
            <a:r>
              <a:rPr lang="en-US" sz="1800" b="0" i="0" u="sng" strike="noStrike" cap="none">
                <a:solidFill>
                  <a:schemeClr val="hlink"/>
                </a:solidFill>
                <a:latin typeface="Arial"/>
                <a:ea typeface="Arial"/>
                <a:cs typeface="Arial"/>
                <a:sym typeface="Arial"/>
                <a:hlinkClick r:id="rId4"/>
              </a:rPr>
              <a:t>here</a:t>
            </a:r>
            <a:r>
              <a:rPr lang="en-US" sz="1800"/>
              <a:t> for a YouTube version of this video that can be closed-captioned.</a:t>
            </a:r>
            <a:endParaRPr/>
          </a:p>
          <a:p>
            <a:pPr marL="0" marR="0" lvl="0" indent="0" algn="just" rtl="0">
              <a:lnSpc>
                <a:spcPct val="100000"/>
              </a:lnSpc>
              <a:spcBef>
                <a:spcPts val="0"/>
              </a:spcBef>
              <a:spcAft>
                <a:spcPts val="0"/>
              </a:spcAft>
              <a:buClr>
                <a:schemeClr val="dk1"/>
              </a:buClr>
              <a:buSzPts val="2800"/>
              <a:buFont typeface="Arial"/>
              <a:buNone/>
            </a:pPr>
            <a:r>
              <a:rPr lang="en-US" sz="1800"/>
              <a:t>Click </a:t>
            </a:r>
            <a:r>
              <a:rPr lang="en-US" sz="1800" u="sng">
                <a:solidFill>
                  <a:schemeClr val="hlink"/>
                </a:solidFill>
                <a:hlinkClick r:id="rId5"/>
              </a:rPr>
              <a:t>here</a:t>
            </a:r>
            <a:r>
              <a:rPr lang="en-US" sz="1800"/>
              <a:t> for a described version of this video. </a:t>
            </a:r>
            <a:endParaRPr sz="1800" u="sng">
              <a:solidFill>
                <a:schemeClr val="hlink"/>
              </a:solidFill>
              <a:hlinkClick r:id="rId3"/>
            </a:endParaRPr>
          </a:p>
        </p:txBody>
      </p:sp>
      <p:pic>
        <p:nvPicPr>
          <p:cNvPr id="109" name="Google Shape;109;p5" descr="Movie link to an educational video on aerosols. The image shows an anthropomorphised aerosol particle. " title="Aero-SOL"/>
          <p:cNvPicPr preferRelativeResize="0"/>
          <p:nvPr/>
        </p:nvPicPr>
        <p:blipFill rotWithShape="1">
          <a:blip r:embed="rId6">
            <a:alphaModFix/>
          </a:blip>
          <a:srcRect/>
          <a:stretch/>
        </p:blipFill>
        <p:spPr>
          <a:xfrm>
            <a:off x="2230016" y="1551993"/>
            <a:ext cx="5668216" cy="2889380"/>
          </a:xfrm>
          <a:prstGeom prst="rect">
            <a:avLst/>
          </a:prstGeom>
          <a:noFill/>
          <a:ln>
            <a:noFill/>
          </a:ln>
        </p:spPr>
      </p:pic>
      <p:pic>
        <p:nvPicPr>
          <p:cNvPr id="110" name="Google Shape;110;p5"/>
          <p:cNvPicPr preferRelativeResize="0"/>
          <p:nvPr/>
        </p:nvPicPr>
        <p:blipFill rotWithShape="1">
          <a:blip r:embed="rId7">
            <a:alphaModFix/>
          </a:blip>
          <a:srcRect/>
          <a:stretch/>
        </p:blipFill>
        <p:spPr>
          <a:xfrm>
            <a:off x="-94538" y="798630"/>
            <a:ext cx="1283880" cy="605937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4"/>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Please select either </a:t>
            </a:r>
            <a:r>
              <a:rPr lang="en-US" sz="1400" b="0" i="1" u="none" strike="noStrike" cap="none">
                <a:solidFill>
                  <a:schemeClr val="dk1"/>
                </a:solidFill>
                <a:latin typeface="Arial"/>
                <a:ea typeface="Arial"/>
                <a:cs typeface="Arial"/>
                <a:sym typeface="Arial"/>
              </a:rPr>
              <a:t>“No” </a:t>
            </a:r>
            <a:r>
              <a:rPr lang="en-US" sz="1400" b="0" i="0" u="none" strike="noStrike" cap="none">
                <a:solidFill>
                  <a:schemeClr val="dk1"/>
                </a:solidFill>
                <a:latin typeface="Arial"/>
                <a:ea typeface="Arial"/>
                <a:cs typeface="Arial"/>
                <a:sym typeface="Arial"/>
              </a:rPr>
              <a:t>or </a:t>
            </a:r>
            <a:r>
              <a:rPr lang="en-US" sz="1400" b="0" i="1" u="none" strike="noStrike" cap="none">
                <a:solidFill>
                  <a:schemeClr val="dk1"/>
                </a:solidFill>
                <a:latin typeface="Arial"/>
                <a:ea typeface="Arial"/>
                <a:cs typeface="Arial"/>
                <a:sym typeface="Arial"/>
              </a:rPr>
              <a:t>“Yes” </a:t>
            </a:r>
            <a:r>
              <a:rPr lang="en-US" sz="1400" b="0" i="0" u="none" strike="noStrike" cap="none">
                <a:solidFill>
                  <a:schemeClr val="dk1"/>
                </a:solidFill>
                <a:latin typeface="Arial"/>
                <a:ea typeface="Arial"/>
                <a:cs typeface="Arial"/>
                <a:sym typeface="Arial"/>
              </a:rPr>
              <a:t>depending on if the cloud’s appearance matches the one being described for wispy clouds. After this, you will have completed the cloud identification and will be taken to a review of your identified clouds.</a:t>
            </a:r>
            <a:endParaRPr sz="1400" b="0" i="0" u="none" strike="noStrike" cap="none">
              <a:solidFill>
                <a:schemeClr val="dk1"/>
              </a:solidFill>
              <a:latin typeface="Calibri"/>
              <a:ea typeface="Calibri"/>
              <a:cs typeface="Calibri"/>
              <a:sym typeface="Calibri"/>
            </a:endParaRPr>
          </a:p>
        </p:txBody>
      </p:sp>
      <p:pic>
        <p:nvPicPr>
          <p:cNvPr id="500" name="Google Shape;500;p74"/>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501" name="Google Shape;501;p74" descr="White streaks of clouds are shown. The question being asked is &quot;Are there white wispy (Cirrus) clouds that look like white delicate feathers?&quot;. Underneath are a No and Yes button."/>
          <p:cNvPicPr preferRelativeResize="0"/>
          <p:nvPr/>
        </p:nvPicPr>
        <p:blipFill rotWithShape="1">
          <a:blip r:embed="rId4">
            <a:alphaModFix/>
          </a:blip>
          <a:srcRect t="10111" b="27221"/>
          <a:stretch/>
        </p:blipFill>
        <p:spPr>
          <a:xfrm>
            <a:off x="1675775" y="2221961"/>
            <a:ext cx="3163373" cy="4297680"/>
          </a:xfrm>
          <a:prstGeom prst="rect">
            <a:avLst/>
          </a:prstGeom>
          <a:noFill/>
          <a:ln>
            <a:noFill/>
          </a:ln>
        </p:spPr>
      </p:pic>
      <p:pic>
        <p:nvPicPr>
          <p:cNvPr id="502" name="Google Shape;502;p74" descr="A screenshot showing the wizard is completed."/>
          <p:cNvPicPr preferRelativeResize="0"/>
          <p:nvPr/>
        </p:nvPicPr>
        <p:blipFill rotWithShape="1">
          <a:blip r:embed="rId5">
            <a:alphaModFix/>
          </a:blip>
          <a:srcRect t="10778" b="25555"/>
          <a:stretch/>
        </p:blipFill>
        <p:spPr>
          <a:xfrm>
            <a:off x="5423734" y="2221961"/>
            <a:ext cx="3163373" cy="43662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5"/>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7a.ii</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a:t>
            </a:r>
            <a:r>
              <a:rPr lang="en-US" sz="1400" b="1" i="1" u="none" strike="noStrike" cap="none">
                <a:solidFill>
                  <a:schemeClr val="dk1"/>
                </a:solidFill>
                <a:latin typeface="Arial"/>
                <a:ea typeface="Arial"/>
                <a:cs typeface="Arial"/>
                <a:sym typeface="Arial"/>
              </a:rPr>
              <a:t>Clouds or Contrails</a:t>
            </a:r>
            <a:r>
              <a:rPr lang="en-US" sz="1400" b="1" i="0" u="none" strike="noStrike" cap="none">
                <a:solidFill>
                  <a:schemeClr val="dk1"/>
                </a:solidFill>
                <a:latin typeface="Arial"/>
                <a:ea typeface="Arial"/>
                <a:cs typeface="Arial"/>
                <a:sym typeface="Arial"/>
              </a:rPr>
              <a:t>” continued</a:t>
            </a:r>
            <a:r>
              <a:rPr lang="en-US" sz="1400" b="0" i="0" u="none" strike="noStrike" cap="none">
                <a:solidFill>
                  <a:schemeClr val="dk1"/>
                </a:solidFill>
                <a:latin typeface="Arial"/>
                <a:ea typeface="Arial"/>
                <a:cs typeface="Arial"/>
                <a:sym typeface="Arial"/>
              </a:rPr>
              <a:t>: After completing the visual identification, you will be asked to observe </a:t>
            </a:r>
            <a:r>
              <a:rPr lang="en-US" sz="1400" b="0" i="1" u="none" strike="noStrike" cap="none">
                <a:solidFill>
                  <a:schemeClr val="dk1"/>
                </a:solidFill>
                <a:latin typeface="Arial"/>
                <a:ea typeface="Arial"/>
                <a:cs typeface="Arial"/>
                <a:sym typeface="Arial"/>
              </a:rPr>
              <a:t>Cloud Cover </a:t>
            </a:r>
            <a:r>
              <a:rPr lang="en-US" sz="1400" b="0" i="0" u="none" strike="noStrike" cap="none">
                <a:solidFill>
                  <a:schemeClr val="dk1"/>
                </a:solidFill>
                <a:latin typeface="Arial"/>
                <a:ea typeface="Arial"/>
                <a:cs typeface="Arial"/>
                <a:sym typeface="Arial"/>
              </a:rPr>
              <a:t>and </a:t>
            </a:r>
            <a:r>
              <a:rPr lang="en-US" sz="1400" b="0" i="1" u="none" strike="noStrike" cap="none">
                <a:solidFill>
                  <a:schemeClr val="dk1"/>
                </a:solidFill>
                <a:latin typeface="Arial"/>
                <a:ea typeface="Arial"/>
                <a:cs typeface="Arial"/>
                <a:sym typeface="Arial"/>
              </a:rPr>
              <a:t>Visual Opacity.</a:t>
            </a:r>
            <a:r>
              <a:rPr lang="en-US" sz="1400" b="0" i="0" u="none" strike="noStrike" cap="none">
                <a:solidFill>
                  <a:schemeClr val="dk1"/>
                </a:solidFill>
                <a:latin typeface="Arial"/>
                <a:ea typeface="Arial"/>
                <a:cs typeface="Arial"/>
                <a:sym typeface="Arial"/>
              </a:rPr>
              <a:t> After learning how to observe both, you will be instructed to make observations for the clouds that you identified previously.</a:t>
            </a:r>
            <a:endParaRPr sz="1400" b="0" i="0" u="none" strike="noStrike" cap="none">
              <a:solidFill>
                <a:schemeClr val="dk1"/>
              </a:solidFill>
              <a:latin typeface="Calibri"/>
              <a:ea typeface="Calibri"/>
              <a:cs typeface="Calibri"/>
              <a:sym typeface="Calibri"/>
            </a:endParaRPr>
          </a:p>
        </p:txBody>
      </p:sp>
      <p:pic>
        <p:nvPicPr>
          <p:cNvPr id="508" name="Google Shape;508;p75"/>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509" name="Google Shape;509;p75" descr="Screenshot of &quot;Cover and Opacity&quot; Summary screen. It shows &quot;How to Observe Cloud Cover&quot; and &quot;How to Observe Visual Opacity&quot;."/>
          <p:cNvPicPr preferRelativeResize="0"/>
          <p:nvPr/>
        </p:nvPicPr>
        <p:blipFill rotWithShape="1">
          <a:blip r:embed="rId4">
            <a:alphaModFix/>
          </a:blip>
          <a:srcRect t="5944" b="5944"/>
          <a:stretch/>
        </p:blipFill>
        <p:spPr>
          <a:xfrm>
            <a:off x="1622839" y="2069562"/>
            <a:ext cx="2146316" cy="4099882"/>
          </a:xfrm>
          <a:prstGeom prst="rect">
            <a:avLst/>
          </a:prstGeom>
          <a:noFill/>
          <a:ln>
            <a:noFill/>
          </a:ln>
        </p:spPr>
      </p:pic>
      <p:pic>
        <p:nvPicPr>
          <p:cNvPr id="510" name="Google Shape;510;p75" descr="A screenshot showing the Cloud Triangle separated in sections, with an option to observe cloud cover and opacity for the identified clouds in those sections."/>
          <p:cNvPicPr preferRelativeResize="0"/>
          <p:nvPr/>
        </p:nvPicPr>
        <p:blipFill rotWithShape="1">
          <a:blip r:embed="rId5">
            <a:alphaModFix/>
          </a:blip>
          <a:srcRect l="-241" t="5944" r="241" b="5944"/>
          <a:stretch/>
        </p:blipFill>
        <p:spPr>
          <a:xfrm>
            <a:off x="6409045" y="2069561"/>
            <a:ext cx="2146316" cy="4099883"/>
          </a:xfrm>
          <a:prstGeom prst="rect">
            <a:avLst/>
          </a:prstGeom>
          <a:noFill/>
          <a:ln>
            <a:noFill/>
          </a:ln>
        </p:spPr>
      </p:pic>
      <p:pic>
        <p:nvPicPr>
          <p:cNvPr id="511" name="Google Shape;511;p75" descr="Instructions for observing cloud cover:&#10;&#10;When estimating cloud cover, we should not consider clouds far away or at the horizon. Estimate the cloud cover by observing the sky above 14 degrees. Hold your fist out at arm's length, even with the horizon. Observe the sky above the height of three fists."/>
          <p:cNvPicPr preferRelativeResize="0"/>
          <p:nvPr/>
        </p:nvPicPr>
        <p:blipFill rotWithShape="1">
          <a:blip r:embed="rId6">
            <a:alphaModFix/>
          </a:blip>
          <a:srcRect t="5738" b="50000"/>
          <a:stretch/>
        </p:blipFill>
        <p:spPr>
          <a:xfrm>
            <a:off x="4071771" y="1903866"/>
            <a:ext cx="1973675" cy="1893854"/>
          </a:xfrm>
          <a:prstGeom prst="rect">
            <a:avLst/>
          </a:prstGeom>
          <a:noFill/>
          <a:ln>
            <a:noFill/>
          </a:ln>
        </p:spPr>
      </p:pic>
      <p:cxnSp>
        <p:nvCxnSpPr>
          <p:cNvPr id="512" name="Google Shape;512;p75" descr="arrow pointing to Live Data Entry on GLOBE website screenshot"/>
          <p:cNvCxnSpPr/>
          <p:nvPr/>
        </p:nvCxnSpPr>
        <p:spPr>
          <a:xfrm rot="10800000" flipH="1">
            <a:off x="3547391" y="2482775"/>
            <a:ext cx="577864" cy="88068"/>
          </a:xfrm>
          <a:prstGeom prst="straightConnector1">
            <a:avLst/>
          </a:prstGeom>
          <a:noFill/>
          <a:ln w="38100" cap="flat" cmpd="sng">
            <a:solidFill>
              <a:srgbClr val="0070C0"/>
            </a:solidFill>
            <a:prstDash val="solid"/>
            <a:round/>
            <a:headEnd type="none" w="sm" len="sm"/>
            <a:tailEnd type="stealth" w="med" len="med"/>
          </a:ln>
        </p:spPr>
      </p:cxnSp>
      <p:pic>
        <p:nvPicPr>
          <p:cNvPr id="513" name="Google Shape;513;p75" descr="Instructions for measuring visual opacity:&#10;&#10;Transparent - Thin clouds through which light passes easily, and through which you can even see blue sky. Note the milky bluish-whitish appearance.&#10;&#10;Translucent - Medium-thickness clouds that let some sunlight through. There may be some milky bluish-white near the edges, and a very little bit of gray; but these clouds are mostly a bright white.&#10;&#10;Opaque - Thick clouds which do not allow light to pass directly, although light can diffuse through them. Clouds look gray. When these clouds are in front of the Sun, it is impossible to tell where the Sun is."/>
          <p:cNvPicPr preferRelativeResize="0"/>
          <p:nvPr/>
        </p:nvPicPr>
        <p:blipFill rotWithShape="1">
          <a:blip r:embed="rId7">
            <a:alphaModFix/>
          </a:blip>
          <a:srcRect t="6111" b="23110"/>
          <a:stretch/>
        </p:blipFill>
        <p:spPr>
          <a:xfrm>
            <a:off x="4125255" y="3858680"/>
            <a:ext cx="1866706" cy="2864309"/>
          </a:xfrm>
          <a:prstGeom prst="rect">
            <a:avLst/>
          </a:prstGeom>
          <a:noFill/>
          <a:ln>
            <a:noFill/>
          </a:ln>
        </p:spPr>
      </p:pic>
      <p:cxnSp>
        <p:nvCxnSpPr>
          <p:cNvPr id="514" name="Google Shape;514;p75" descr="arrow pointing to Live Data Entry on GLOBE website screenshot"/>
          <p:cNvCxnSpPr/>
          <p:nvPr/>
        </p:nvCxnSpPr>
        <p:spPr>
          <a:xfrm>
            <a:off x="3547391" y="2933700"/>
            <a:ext cx="524380" cy="1211580"/>
          </a:xfrm>
          <a:prstGeom prst="straightConnector1">
            <a:avLst/>
          </a:prstGeom>
          <a:noFill/>
          <a:ln w="38100" cap="flat" cmpd="sng">
            <a:solidFill>
              <a:srgbClr val="0070C0"/>
            </a:solidFill>
            <a:prstDash val="solid"/>
            <a:round/>
            <a:headEnd type="none" w="sm" len="sm"/>
            <a:tailEnd type="stealth"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6"/>
          <p:cNvSpPr txBox="1"/>
          <p:nvPr/>
        </p:nvSpPr>
        <p:spPr>
          <a:xfrm>
            <a:off x="1774768" y="1216171"/>
            <a:ext cx="702633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7b. Click on the “</a:t>
            </a:r>
            <a:r>
              <a:rPr lang="en-US" sz="1400" b="0" i="1" u="none" strike="noStrike" cap="none">
                <a:solidFill>
                  <a:schemeClr val="dk1"/>
                </a:solidFill>
                <a:latin typeface="Arial"/>
                <a:ea typeface="Arial"/>
                <a:cs typeface="Arial"/>
                <a:sym typeface="Arial"/>
              </a:rPr>
              <a:t>Overall Sky Conditions</a:t>
            </a:r>
            <a:r>
              <a:rPr lang="en-US" sz="1400" b="0" i="0" u="none" strike="noStrike" cap="none">
                <a:solidFill>
                  <a:schemeClr val="dk1"/>
                </a:solidFill>
                <a:latin typeface="Arial"/>
                <a:ea typeface="Arial"/>
                <a:cs typeface="Arial"/>
                <a:sym typeface="Arial"/>
              </a:rPr>
              <a:t>” options that best describe your current “</a:t>
            </a:r>
            <a:r>
              <a:rPr lang="en-US" sz="1400" b="0" i="1" u="none" strike="noStrike" cap="none">
                <a:solidFill>
                  <a:schemeClr val="dk1"/>
                </a:solidFill>
                <a:latin typeface="Arial"/>
                <a:ea typeface="Arial"/>
                <a:cs typeface="Arial"/>
                <a:sym typeface="Arial"/>
              </a:rPr>
              <a:t>Cloud Coverage”. </a:t>
            </a:r>
            <a:r>
              <a:rPr lang="en-US" sz="1400" b="0" i="0" u="none" strike="noStrike" cap="none">
                <a:solidFill>
                  <a:schemeClr val="dk1"/>
                </a:solidFill>
                <a:latin typeface="Arial"/>
                <a:ea typeface="Arial"/>
                <a:cs typeface="Arial"/>
                <a:sym typeface="Arial"/>
              </a:rPr>
              <a:t>There will be multiple sections to scroll through and select choices in. Below are the options that appear if you selected “</a:t>
            </a:r>
            <a:r>
              <a:rPr lang="en-US" sz="1400" b="1" i="1" u="none" strike="noStrike" cap="none">
                <a:solidFill>
                  <a:schemeClr val="dk1"/>
                </a:solidFill>
                <a:latin typeface="Arial"/>
                <a:ea typeface="Arial"/>
                <a:cs typeface="Arial"/>
                <a:sym typeface="Arial"/>
              </a:rPr>
              <a:t>Clear Sky</a:t>
            </a:r>
            <a:r>
              <a:rPr lang="en-US" sz="1400" b="0" i="0" u="none" strike="noStrike" cap="none">
                <a:solidFill>
                  <a:schemeClr val="dk1"/>
                </a:solidFill>
                <a:latin typeface="Arial"/>
                <a:ea typeface="Arial"/>
                <a:cs typeface="Arial"/>
                <a:sym typeface="Arial"/>
              </a:rPr>
              <a:t>” before</a:t>
            </a:r>
            <a:endParaRPr sz="1400" b="0" i="0" u="none" strike="noStrike" cap="none">
              <a:solidFill>
                <a:schemeClr val="dk1"/>
              </a:solidFill>
              <a:latin typeface="Calibri"/>
              <a:ea typeface="Calibri"/>
              <a:cs typeface="Calibri"/>
              <a:sym typeface="Calibri"/>
            </a:endParaRPr>
          </a:p>
        </p:txBody>
      </p:sp>
      <p:pic>
        <p:nvPicPr>
          <p:cNvPr id="520" name="Google Shape;520;p76"/>
          <p:cNvPicPr preferRelativeResize="0"/>
          <p:nvPr/>
        </p:nvPicPr>
        <p:blipFill rotWithShape="1">
          <a:blip r:embed="rId3">
            <a:alphaModFix/>
          </a:blip>
          <a:srcRect/>
          <a:stretch/>
        </p:blipFill>
        <p:spPr>
          <a:xfrm>
            <a:off x="-22860" y="815340"/>
            <a:ext cx="1213109" cy="6042660"/>
          </a:xfrm>
          <a:prstGeom prst="rect">
            <a:avLst/>
          </a:prstGeom>
          <a:noFill/>
          <a:ln>
            <a:noFill/>
          </a:ln>
        </p:spPr>
      </p:pic>
      <p:grpSp>
        <p:nvGrpSpPr>
          <p:cNvPr id="521" name="Google Shape;521;p76" descr="1st screenshot in a set of two connected by arrows between them. &#10;&#10;It asks &quot;What color is the deepest shade of blue in the sky?&quot;.&#10;&#10;Option 1: Deep Blue&#10;Option 2: Blue&#10;Option 3: Light Blue&#10;Option 4: Pale Blue&#10;Option 5: Milky&#10;&#10;The depth of the blue color decreases with each option, with the first being a true blue, and the last being almost white."/>
          <p:cNvGrpSpPr/>
          <p:nvPr/>
        </p:nvGrpSpPr>
        <p:grpSpPr>
          <a:xfrm>
            <a:off x="2223772" y="2065623"/>
            <a:ext cx="1936084" cy="4548835"/>
            <a:chOff x="3259048" y="2331721"/>
            <a:chExt cx="1739659" cy="4339586"/>
          </a:xfrm>
        </p:grpSpPr>
        <p:pic>
          <p:nvPicPr>
            <p:cNvPr id="522" name="Google Shape;522;p76" descr="A screenshot of a color palette&#10;&#10;AI-generated content may be incorrect."/>
            <p:cNvPicPr preferRelativeResize="0"/>
            <p:nvPr/>
          </p:nvPicPr>
          <p:blipFill rotWithShape="1">
            <a:blip r:embed="rId4">
              <a:alphaModFix/>
            </a:blip>
            <a:srcRect t="17166" r="1713" b="10610"/>
            <a:stretch/>
          </p:blipFill>
          <p:spPr>
            <a:xfrm>
              <a:off x="3259048" y="2331721"/>
              <a:ext cx="1706480" cy="2718475"/>
            </a:xfrm>
            <a:prstGeom prst="rect">
              <a:avLst/>
            </a:prstGeom>
            <a:noFill/>
            <a:ln>
              <a:noFill/>
            </a:ln>
          </p:spPr>
        </p:pic>
        <p:pic>
          <p:nvPicPr>
            <p:cNvPr id="523" name="Google Shape;523;p76" descr="Screens screenshot of a cell phone&#10;&#10;AI-generated content may be incorrect."/>
            <p:cNvPicPr preferRelativeResize="0"/>
            <p:nvPr/>
          </p:nvPicPr>
          <p:blipFill rotWithShape="1">
            <a:blip r:embed="rId5">
              <a:alphaModFix/>
            </a:blip>
            <a:srcRect t="11111" b="47000"/>
            <a:stretch/>
          </p:blipFill>
          <p:spPr>
            <a:xfrm>
              <a:off x="3274288" y="5105318"/>
              <a:ext cx="1724419" cy="1565989"/>
            </a:xfrm>
            <a:prstGeom prst="rect">
              <a:avLst/>
            </a:prstGeom>
            <a:noFill/>
            <a:ln>
              <a:noFill/>
            </a:ln>
          </p:spPr>
        </p:pic>
      </p:grpSp>
      <p:grpSp>
        <p:nvGrpSpPr>
          <p:cNvPr id="524" name="Google Shape;524;p76" descr="2nd screenshot in a set of two connected by arrows between them. &#10;&#10;It asks &quot;What is the sky visibility across the horizon?&quot;.&#10;&#10;Option 1 Unusually Clear&#10;Option 2: Clear&#10;Option 3: Somewhat Hazy&#10;Option 4: Very Hazy&#10;Option 5: Extremely Hazy&#10;&#10;The visibility on the landscape in the background of the options decreases with each option, with the first being very easy to see the landscape, and the last being mostly obscured by fog."/>
          <p:cNvGrpSpPr/>
          <p:nvPr/>
        </p:nvGrpSpPr>
        <p:grpSpPr>
          <a:xfrm>
            <a:off x="5592024" y="2072943"/>
            <a:ext cx="1980077" cy="4541516"/>
            <a:chOff x="6618710" y="2101255"/>
            <a:chExt cx="1696004" cy="4221479"/>
          </a:xfrm>
        </p:grpSpPr>
        <p:pic>
          <p:nvPicPr>
            <p:cNvPr id="525" name="Google Shape;525;p76" descr="A screenshot of a phone&#10;&#10;AI-generated content may be incorrect."/>
            <p:cNvPicPr preferRelativeResize="0"/>
            <p:nvPr/>
          </p:nvPicPr>
          <p:blipFill rotWithShape="1">
            <a:blip r:embed="rId6">
              <a:alphaModFix/>
            </a:blip>
            <a:srcRect t="11889" b="15888"/>
            <a:stretch/>
          </p:blipFill>
          <p:spPr>
            <a:xfrm>
              <a:off x="6618710" y="2101255"/>
              <a:ext cx="1696004" cy="2655490"/>
            </a:xfrm>
            <a:prstGeom prst="rect">
              <a:avLst/>
            </a:prstGeom>
            <a:noFill/>
            <a:ln>
              <a:noFill/>
            </a:ln>
          </p:spPr>
        </p:pic>
        <p:pic>
          <p:nvPicPr>
            <p:cNvPr id="526" name="Google Shape;526;p76" descr="Screens screenshot of a screenshot of a field&#10;&#10;AI-generated content may be incorrect."/>
            <p:cNvPicPr preferRelativeResize="0"/>
            <p:nvPr/>
          </p:nvPicPr>
          <p:blipFill rotWithShape="1">
            <a:blip r:embed="rId7">
              <a:alphaModFix/>
            </a:blip>
            <a:srcRect t="20833" b="36575"/>
            <a:stretch/>
          </p:blipFill>
          <p:spPr>
            <a:xfrm>
              <a:off x="6618710" y="4756745"/>
              <a:ext cx="1696004" cy="1565989"/>
            </a:xfrm>
            <a:prstGeom prst="rect">
              <a:avLst/>
            </a:prstGeom>
            <a:noFill/>
            <a:ln>
              <a:noFill/>
            </a:ln>
          </p:spPr>
        </p:pic>
      </p:grpSp>
      <p:cxnSp>
        <p:nvCxnSpPr>
          <p:cNvPr id="527" name="Google Shape;527;p76" descr="arrow pointing to Live Data Entry on GLOBE website screenshot"/>
          <p:cNvCxnSpPr/>
          <p:nvPr/>
        </p:nvCxnSpPr>
        <p:spPr>
          <a:xfrm>
            <a:off x="4426556" y="4163020"/>
            <a:ext cx="861843" cy="0"/>
          </a:xfrm>
          <a:prstGeom prst="straightConnector1">
            <a:avLst/>
          </a:prstGeom>
          <a:noFill/>
          <a:ln w="38100" cap="flat" cmpd="sng">
            <a:solidFill>
              <a:srgbClr val="0070C0"/>
            </a:solidFill>
            <a:prstDash val="solid"/>
            <a:round/>
            <a:headEnd type="none" w="sm" len="sm"/>
            <a:tailEnd type="stealth" w="med" len="med"/>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77"/>
          <p:cNvPicPr preferRelativeResize="0"/>
          <p:nvPr/>
        </p:nvPicPr>
        <p:blipFill rotWithShape="1">
          <a:blip r:embed="rId3">
            <a:alphaModFix/>
          </a:blip>
          <a:srcRect/>
          <a:stretch/>
        </p:blipFill>
        <p:spPr>
          <a:xfrm>
            <a:off x="-22860" y="815340"/>
            <a:ext cx="1213109" cy="6042660"/>
          </a:xfrm>
          <a:prstGeom prst="rect">
            <a:avLst/>
          </a:prstGeom>
          <a:noFill/>
          <a:ln>
            <a:noFill/>
          </a:ln>
        </p:spPr>
      </p:pic>
      <p:sp>
        <p:nvSpPr>
          <p:cNvPr id="533" name="Google Shape;533;p77"/>
          <p:cNvSpPr txBox="1"/>
          <p:nvPr/>
        </p:nvSpPr>
        <p:spPr>
          <a:xfrm>
            <a:off x="1751908" y="1120140"/>
            <a:ext cx="7026332"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7c. Click on the “</a:t>
            </a:r>
            <a:r>
              <a:rPr lang="en-US" sz="1400" b="0" i="1" u="none" strike="noStrike" cap="none">
                <a:solidFill>
                  <a:schemeClr val="dk1"/>
                </a:solidFill>
                <a:latin typeface="Arial"/>
                <a:ea typeface="Arial"/>
                <a:cs typeface="Arial"/>
                <a:sym typeface="Arial"/>
              </a:rPr>
              <a:t>Overall Sky Conditions</a:t>
            </a:r>
            <a:r>
              <a:rPr lang="en-US" sz="1400" b="0" i="0" u="none" strike="noStrike" cap="none">
                <a:solidFill>
                  <a:schemeClr val="dk1"/>
                </a:solidFill>
                <a:latin typeface="Arial"/>
                <a:ea typeface="Arial"/>
                <a:cs typeface="Arial"/>
                <a:sym typeface="Arial"/>
              </a:rPr>
              <a:t>” options that best describe your current “</a:t>
            </a:r>
            <a:r>
              <a:rPr lang="en-US" sz="1400" b="0" i="1" u="none" strike="noStrike" cap="none">
                <a:solidFill>
                  <a:schemeClr val="dk1"/>
                </a:solidFill>
                <a:latin typeface="Arial"/>
                <a:ea typeface="Arial"/>
                <a:cs typeface="Arial"/>
                <a:sym typeface="Arial"/>
              </a:rPr>
              <a:t>Cloud Coverage”. </a:t>
            </a:r>
            <a:r>
              <a:rPr lang="en-US" sz="1400" b="0" i="0" u="none" strike="noStrike" cap="none">
                <a:solidFill>
                  <a:schemeClr val="dk1"/>
                </a:solidFill>
                <a:latin typeface="Arial"/>
                <a:ea typeface="Arial"/>
                <a:cs typeface="Arial"/>
                <a:sym typeface="Arial"/>
              </a:rPr>
              <a:t>There will one section with multiple sections. Below are the options that appear if you selected “</a:t>
            </a:r>
            <a:r>
              <a:rPr lang="en-US" sz="1400" b="1" i="1" u="none" strike="noStrike" cap="none">
                <a:solidFill>
                  <a:schemeClr val="dk1"/>
                </a:solidFill>
                <a:latin typeface="Arial"/>
                <a:ea typeface="Arial"/>
                <a:cs typeface="Arial"/>
                <a:sym typeface="Arial"/>
              </a:rPr>
              <a:t>Obscured</a:t>
            </a:r>
            <a:r>
              <a:rPr lang="en-US" sz="1400" b="0" i="0" u="none" strike="noStrike" cap="none">
                <a:solidFill>
                  <a:schemeClr val="dk1"/>
                </a:solidFill>
                <a:latin typeface="Arial"/>
                <a:ea typeface="Arial"/>
                <a:cs typeface="Arial"/>
                <a:sym typeface="Arial"/>
              </a:rPr>
              <a:t>” before</a:t>
            </a:r>
            <a:endParaRPr sz="1400" b="0" i="0" u="none" strike="noStrike" cap="none">
              <a:solidFill>
                <a:schemeClr val="dk1"/>
              </a:solidFill>
              <a:latin typeface="Calibri"/>
              <a:ea typeface="Calibri"/>
              <a:cs typeface="Calibri"/>
              <a:sym typeface="Calibri"/>
            </a:endParaRPr>
          </a:p>
        </p:txBody>
      </p:sp>
      <p:grpSp>
        <p:nvGrpSpPr>
          <p:cNvPr id="534" name="Google Shape;534;p77" descr="1st screenshot in a set of two.&#10;&#10;It says &quot;Click on the types of obscurations&quot;&#10;&#10;Option 1: Haze&#10;Option 2: Dust&#10;Option 3: Smoke&#10;Option 4: Volcanic ash&#10;Option 5: Spray&#10;&#10;"/>
          <p:cNvGrpSpPr/>
          <p:nvPr/>
        </p:nvGrpSpPr>
        <p:grpSpPr>
          <a:xfrm>
            <a:off x="2764926" y="2080618"/>
            <a:ext cx="1715634" cy="4046220"/>
            <a:chOff x="2033406" y="2286000"/>
            <a:chExt cx="1845623" cy="4663440"/>
          </a:xfrm>
        </p:grpSpPr>
        <p:pic>
          <p:nvPicPr>
            <p:cNvPr id="535" name="Google Shape;535;p77" descr="A screenshot of a cell phone&#10;&#10;AI-generated content may be incorrect."/>
            <p:cNvPicPr preferRelativeResize="0"/>
            <p:nvPr/>
          </p:nvPicPr>
          <p:blipFill rotWithShape="1">
            <a:blip r:embed="rId4">
              <a:alphaModFix/>
            </a:blip>
            <a:srcRect l="-1494" t="11222" r="1494" b="46000"/>
            <a:stretch/>
          </p:blipFill>
          <p:spPr>
            <a:xfrm>
              <a:off x="2033406" y="5257800"/>
              <a:ext cx="1824110" cy="1691640"/>
            </a:xfrm>
            <a:prstGeom prst="rect">
              <a:avLst/>
            </a:prstGeom>
            <a:noFill/>
            <a:ln>
              <a:noFill/>
            </a:ln>
          </p:spPr>
        </p:pic>
        <p:pic>
          <p:nvPicPr>
            <p:cNvPr id="536" name="Google Shape;536;p77" descr="A screenshot of a screenshot of a cloud of smoke&#10;&#10;AI-generated content may be incorrect."/>
            <p:cNvPicPr preferRelativeResize="0"/>
            <p:nvPr/>
          </p:nvPicPr>
          <p:blipFill rotWithShape="1">
            <a:blip r:embed="rId5">
              <a:alphaModFix/>
            </a:blip>
            <a:srcRect t="6334" b="19667"/>
            <a:stretch/>
          </p:blipFill>
          <p:spPr>
            <a:xfrm>
              <a:off x="2060660" y="2286000"/>
              <a:ext cx="1818369" cy="2917165"/>
            </a:xfrm>
            <a:prstGeom prst="rect">
              <a:avLst/>
            </a:prstGeom>
            <a:noFill/>
            <a:ln>
              <a:noFill/>
            </a:ln>
          </p:spPr>
        </p:pic>
      </p:grpSp>
      <p:grpSp>
        <p:nvGrpSpPr>
          <p:cNvPr id="537" name="Google Shape;537;p77" descr="2nd screenshot in a set of two, continuing from the first.&#10;&#10;Option 6: Sand&#10;Option 2: Fog/Stratus&#10;Option 3: Heavy Rain&#10;Option 4: Heavy Snow&#10;Option 5: Blowing Snow&#10;&#10;"/>
          <p:cNvGrpSpPr/>
          <p:nvPr/>
        </p:nvGrpSpPr>
        <p:grpSpPr>
          <a:xfrm>
            <a:off x="5631032" y="1937147"/>
            <a:ext cx="1840181" cy="4417933"/>
            <a:chOff x="3990174" y="2423635"/>
            <a:chExt cx="1840181" cy="4417933"/>
          </a:xfrm>
        </p:grpSpPr>
        <p:pic>
          <p:nvPicPr>
            <p:cNvPr id="538" name="Google Shape;538;p77" descr="Screens screenshot of a weather forecast&#10;&#10;AI-generated content may be incorrect."/>
            <p:cNvPicPr preferRelativeResize="0"/>
            <p:nvPr/>
          </p:nvPicPr>
          <p:blipFill rotWithShape="1">
            <a:blip r:embed="rId6">
              <a:alphaModFix/>
            </a:blip>
            <a:srcRect t="11555" b="24110"/>
            <a:stretch/>
          </p:blipFill>
          <p:spPr>
            <a:xfrm>
              <a:off x="3990174" y="3306959"/>
              <a:ext cx="1840181" cy="2566514"/>
            </a:xfrm>
            <a:prstGeom prst="rect">
              <a:avLst/>
            </a:prstGeom>
            <a:noFill/>
            <a:ln>
              <a:noFill/>
            </a:ln>
          </p:spPr>
        </p:pic>
        <p:pic>
          <p:nvPicPr>
            <p:cNvPr id="539" name="Google Shape;539;p77" descr="Screens screenshot of a snow storm&#10;&#10;AI-generated content may be incorrect."/>
            <p:cNvPicPr preferRelativeResize="0"/>
            <p:nvPr/>
          </p:nvPicPr>
          <p:blipFill rotWithShape="1">
            <a:blip r:embed="rId7">
              <a:alphaModFix/>
            </a:blip>
            <a:srcRect t="41007" r="2878" b="35618"/>
            <a:stretch/>
          </p:blipFill>
          <p:spPr>
            <a:xfrm>
              <a:off x="3990175" y="5921787"/>
              <a:ext cx="1762926" cy="919781"/>
            </a:xfrm>
            <a:prstGeom prst="rect">
              <a:avLst/>
            </a:prstGeom>
            <a:noFill/>
            <a:ln>
              <a:noFill/>
            </a:ln>
          </p:spPr>
        </p:pic>
        <p:pic>
          <p:nvPicPr>
            <p:cNvPr id="540" name="Google Shape;540;p77" descr="A screenshot of a cell phone&#10;&#10;AI-generated content may be incorrect."/>
            <p:cNvPicPr preferRelativeResize="0"/>
            <p:nvPr/>
          </p:nvPicPr>
          <p:blipFill rotWithShape="1">
            <a:blip r:embed="rId4">
              <a:alphaModFix/>
            </a:blip>
            <a:srcRect t="53589" r="3353" b="24443"/>
            <a:stretch/>
          </p:blipFill>
          <p:spPr>
            <a:xfrm>
              <a:off x="3990174" y="2423635"/>
              <a:ext cx="1762926" cy="86868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8"/>
          <p:cNvSpPr txBox="1"/>
          <p:nvPr/>
        </p:nvSpPr>
        <p:spPr>
          <a:xfrm>
            <a:off x="1553848" y="1098091"/>
            <a:ext cx="7147559"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8. </a:t>
            </a:r>
            <a:r>
              <a:rPr lang="en-US" sz="1400" b="0" i="0" u="none" strike="noStrike" cap="none">
                <a:solidFill>
                  <a:schemeClr val="dk1"/>
                </a:solidFill>
                <a:latin typeface="Arial"/>
                <a:ea typeface="Arial"/>
                <a:cs typeface="Arial"/>
                <a:sym typeface="Arial"/>
              </a:rPr>
              <a:t>After completing your observations of clouds, select “</a:t>
            </a:r>
            <a:r>
              <a:rPr lang="en-US" sz="1400" b="0" i="1" u="none" strike="noStrike" cap="none">
                <a:solidFill>
                  <a:schemeClr val="dk1"/>
                </a:solidFill>
                <a:latin typeface="Arial"/>
                <a:ea typeface="Arial"/>
                <a:cs typeface="Arial"/>
                <a:sym typeface="Arial"/>
              </a:rPr>
              <a:t>Yes” </a:t>
            </a:r>
            <a:r>
              <a:rPr lang="en-US" sz="1400" b="0" i="0" u="none" strike="noStrike" cap="none">
                <a:solidFill>
                  <a:schemeClr val="dk1"/>
                </a:solidFill>
                <a:latin typeface="Arial"/>
                <a:ea typeface="Arial"/>
                <a:cs typeface="Arial"/>
                <a:sym typeface="Arial"/>
              </a:rPr>
              <a:t>or “</a:t>
            </a:r>
            <a:r>
              <a:rPr lang="en-US" sz="1400" b="0" i="1" u="none" strike="noStrike" cap="none">
                <a:solidFill>
                  <a:schemeClr val="dk1"/>
                </a:solidFill>
                <a:latin typeface="Arial"/>
                <a:ea typeface="Arial"/>
                <a:cs typeface="Arial"/>
                <a:sym typeface="Arial"/>
              </a:rPr>
              <a:t>No” </a:t>
            </a:r>
            <a:r>
              <a:rPr lang="en-US" sz="1400" b="0" i="0" u="none" strike="noStrike" cap="none">
                <a:solidFill>
                  <a:schemeClr val="dk1"/>
                </a:solidFill>
                <a:latin typeface="Arial"/>
                <a:ea typeface="Arial"/>
                <a:cs typeface="Arial"/>
                <a:sym typeface="Arial"/>
              </a:rPr>
              <a:t>on the various available surface conditions that appear during your observation. At the bottom, click the “</a:t>
            </a:r>
            <a:r>
              <a:rPr lang="en-US" sz="1400" b="0" i="1" u="none" strike="noStrike" cap="none">
                <a:solidFill>
                  <a:schemeClr val="dk1"/>
                </a:solidFill>
                <a:latin typeface="Arial"/>
                <a:ea typeface="Arial"/>
                <a:cs typeface="Arial"/>
                <a:sym typeface="Arial"/>
              </a:rPr>
              <a:t>Next” </a:t>
            </a:r>
            <a:r>
              <a:rPr lang="en-US" sz="1400" b="0" i="0" u="none" strike="noStrike" cap="none">
                <a:solidFill>
                  <a:schemeClr val="dk1"/>
                </a:solidFill>
                <a:latin typeface="Arial"/>
                <a:ea typeface="Arial"/>
                <a:cs typeface="Arial"/>
                <a:sym typeface="Arial"/>
              </a:rPr>
              <a:t>button</a:t>
            </a:r>
            <a:r>
              <a:rPr lang="en-US" sz="1400" b="0" i="1"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to move on</a:t>
            </a:r>
            <a:endParaRPr sz="1400" b="0" i="0" u="none" strike="noStrike" cap="none">
              <a:solidFill>
                <a:srgbClr val="000000"/>
              </a:solidFill>
              <a:latin typeface="Arial"/>
              <a:ea typeface="Arial"/>
              <a:cs typeface="Arial"/>
              <a:sym typeface="Arial"/>
            </a:endParaRPr>
          </a:p>
          <a:p>
            <a:pPr marL="228600" marR="0" lvl="0" indent="-5080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chemeClr val="dk1"/>
              </a:solidFill>
              <a:latin typeface="Calibri"/>
              <a:ea typeface="Calibri"/>
              <a:cs typeface="Calibri"/>
              <a:sym typeface="Calibri"/>
            </a:endParaRPr>
          </a:p>
        </p:txBody>
      </p:sp>
      <p:pic>
        <p:nvPicPr>
          <p:cNvPr id="546" name="Google Shape;546;p78"/>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547" name="Google Shape;547;p78" descr="A list of surface conditions, with Yes and No buttons next to each option. The options are: Snow/Ice, Standing Water, Muddy, Dry Ground, Leaves on Trees, and Raining/Snowing."/>
          <p:cNvPicPr preferRelativeResize="0"/>
          <p:nvPr/>
        </p:nvPicPr>
        <p:blipFill rotWithShape="1">
          <a:blip r:embed="rId4">
            <a:alphaModFix/>
          </a:blip>
          <a:srcRect t="5925" b="9874"/>
          <a:stretch/>
        </p:blipFill>
        <p:spPr>
          <a:xfrm>
            <a:off x="2335808" y="2088611"/>
            <a:ext cx="2335251" cy="4262834"/>
          </a:xfrm>
          <a:prstGeom prst="rect">
            <a:avLst/>
          </a:prstGeom>
          <a:noFill/>
          <a:ln>
            <a:noFill/>
          </a:ln>
        </p:spPr>
      </p:pic>
      <p:pic>
        <p:nvPicPr>
          <p:cNvPr id="548" name="Google Shape;548;p78"/>
          <p:cNvPicPr preferRelativeResize="0"/>
          <p:nvPr/>
        </p:nvPicPr>
        <p:blipFill rotWithShape="1">
          <a:blip r:embed="rId5">
            <a:alphaModFix/>
          </a:blip>
          <a:srcRect t="5924" r="3116" b="17054"/>
          <a:stretch/>
        </p:blipFill>
        <p:spPr>
          <a:xfrm>
            <a:off x="5068558" y="2088611"/>
            <a:ext cx="2521594" cy="434586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9"/>
          <p:cNvSpPr txBox="1"/>
          <p:nvPr/>
        </p:nvSpPr>
        <p:spPr>
          <a:xfrm>
            <a:off x="2133600" y="1166745"/>
            <a:ext cx="612868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11. If your photometer measures AOT directly, click “</a:t>
            </a:r>
            <a:r>
              <a:rPr lang="en-US" sz="1400" b="0" i="1" u="none" strike="noStrike" cap="none">
                <a:solidFill>
                  <a:schemeClr val="dk1"/>
                </a:solidFill>
                <a:latin typeface="Arial"/>
                <a:ea typeface="Arial"/>
                <a:cs typeface="Arial"/>
                <a:sym typeface="Arial"/>
              </a:rPr>
              <a:t>Yes</a:t>
            </a:r>
            <a:r>
              <a:rPr lang="en-US" sz="1400" b="0" i="0" u="none" strike="noStrike" cap="none">
                <a:solidFill>
                  <a:schemeClr val="dk1"/>
                </a:solidFill>
                <a:latin typeface="Arial"/>
                <a:ea typeface="Arial"/>
                <a:cs typeface="Arial"/>
                <a:sym typeface="Arial"/>
              </a:rPr>
              <a:t>” and select your photometer model (Either Shade, Calitoo, or Other). If it doesn’t, click “</a:t>
            </a:r>
            <a:r>
              <a:rPr lang="en-US" sz="1400" b="0" i="1" u="none" strike="noStrike" cap="none">
                <a:solidFill>
                  <a:schemeClr val="dk1"/>
                </a:solidFill>
                <a:latin typeface="Arial"/>
                <a:ea typeface="Arial"/>
                <a:cs typeface="Arial"/>
                <a:sym typeface="Arial"/>
              </a:rPr>
              <a:t>No</a:t>
            </a:r>
            <a:r>
              <a:rPr lang="en-US" sz="1400" b="0" i="0" u="none" strike="noStrike" cap="none">
                <a:solidFill>
                  <a:schemeClr val="dk1"/>
                </a:solidFill>
                <a:latin typeface="Arial"/>
                <a:ea typeface="Arial"/>
                <a:cs typeface="Arial"/>
                <a:sym typeface="Arial"/>
              </a:rPr>
              <a:t>” and enter your photometer serial number. After, click “</a:t>
            </a:r>
            <a:r>
              <a:rPr lang="en-US" sz="1400" b="0" i="1" u="none" strike="noStrike" cap="none">
                <a:solidFill>
                  <a:schemeClr val="dk1"/>
                </a:solidFill>
                <a:latin typeface="Arial"/>
                <a:ea typeface="Arial"/>
                <a:cs typeface="Arial"/>
                <a:sym typeface="Arial"/>
              </a:rPr>
              <a:t>Check Photometer</a:t>
            </a:r>
            <a:r>
              <a:rPr lang="en-US" sz="1400" b="0" i="0" u="none" strike="noStrike" cap="none">
                <a:solidFill>
                  <a:schemeClr val="dk1"/>
                </a:solidFill>
                <a:latin typeface="Arial"/>
                <a:ea typeface="Arial"/>
                <a:cs typeface="Arial"/>
                <a:sym typeface="Arial"/>
              </a:rPr>
              <a:t>” at the bottom</a:t>
            </a:r>
            <a:endParaRPr sz="1400" b="0" i="0" u="none" strike="noStrike" cap="none">
              <a:solidFill>
                <a:schemeClr val="dk1"/>
              </a:solidFill>
              <a:latin typeface="Calibri"/>
              <a:ea typeface="Calibri"/>
              <a:cs typeface="Calibri"/>
              <a:sym typeface="Calibri"/>
            </a:endParaRPr>
          </a:p>
        </p:txBody>
      </p:sp>
      <p:pic>
        <p:nvPicPr>
          <p:cNvPr id="554" name="Google Shape;554;p79"/>
          <p:cNvPicPr preferRelativeResize="0"/>
          <p:nvPr/>
        </p:nvPicPr>
        <p:blipFill rotWithShape="1">
          <a:blip r:embed="rId3">
            <a:alphaModFix/>
          </a:blip>
          <a:srcRect/>
          <a:stretch/>
        </p:blipFill>
        <p:spPr>
          <a:xfrm>
            <a:off x="-22860" y="815340"/>
            <a:ext cx="1213109" cy="6042660"/>
          </a:xfrm>
          <a:prstGeom prst="rect">
            <a:avLst/>
          </a:prstGeom>
          <a:noFill/>
          <a:ln>
            <a:noFill/>
          </a:ln>
        </p:spPr>
      </p:pic>
      <p:pic>
        <p:nvPicPr>
          <p:cNvPr id="555" name="Google Shape;555;p79" descr="Screenshot of a page asking &quot;Does your photometer measure AOT directly?&quot;. The options are Yes and No, and below that is a space to enter the Photometer Serial Number. The options that appear when you select Yes are &quot;Shade, Calitoo, and Other&quot;."/>
          <p:cNvPicPr preferRelativeResize="0"/>
          <p:nvPr/>
        </p:nvPicPr>
        <p:blipFill rotWithShape="1">
          <a:blip r:embed="rId4">
            <a:alphaModFix/>
          </a:blip>
          <a:srcRect t="5727" b="4829"/>
          <a:stretch/>
        </p:blipFill>
        <p:spPr>
          <a:xfrm>
            <a:off x="2435291" y="2246966"/>
            <a:ext cx="2256135" cy="4374814"/>
          </a:xfrm>
          <a:prstGeom prst="rect">
            <a:avLst/>
          </a:prstGeom>
          <a:noFill/>
          <a:ln>
            <a:noFill/>
          </a:ln>
        </p:spPr>
      </p:pic>
      <p:pic>
        <p:nvPicPr>
          <p:cNvPr id="556" name="Google Shape;556;p79"/>
          <p:cNvPicPr preferRelativeResize="0"/>
          <p:nvPr/>
        </p:nvPicPr>
        <p:blipFill rotWithShape="1">
          <a:blip r:embed="rId5">
            <a:alphaModFix/>
          </a:blip>
          <a:srcRect t="6095" b="28316"/>
          <a:stretch/>
        </p:blipFill>
        <p:spPr>
          <a:xfrm>
            <a:off x="5492388" y="2773679"/>
            <a:ext cx="2256135" cy="3208021"/>
          </a:xfrm>
          <a:prstGeom prst="rect">
            <a:avLst/>
          </a:prstGeom>
          <a:noFill/>
          <a:ln>
            <a:noFill/>
          </a:ln>
        </p:spPr>
      </p:pic>
      <p:cxnSp>
        <p:nvCxnSpPr>
          <p:cNvPr id="557" name="Google Shape;557;p79" descr="arrow pointing to Live Data Entry on GLOBE website screenshot"/>
          <p:cNvCxnSpPr/>
          <p:nvPr/>
        </p:nvCxnSpPr>
        <p:spPr>
          <a:xfrm>
            <a:off x="1566299" y="5221928"/>
            <a:ext cx="868992" cy="559423"/>
          </a:xfrm>
          <a:prstGeom prst="straightConnector1">
            <a:avLst/>
          </a:prstGeom>
          <a:noFill/>
          <a:ln w="38100" cap="flat" cmpd="sng">
            <a:solidFill>
              <a:srgbClr val="FF0000"/>
            </a:solidFill>
            <a:prstDash val="solid"/>
            <a:round/>
            <a:headEnd type="none" w="sm" len="sm"/>
            <a:tailEnd type="stealth" w="med" len="med"/>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0"/>
          <p:cNvSpPr txBox="1"/>
          <p:nvPr/>
        </p:nvSpPr>
        <p:spPr>
          <a:xfrm>
            <a:off x="1275590" y="1257300"/>
            <a:ext cx="3858271"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12. If you have information on a satellite overflight occurring during your observation date, click “</a:t>
            </a:r>
            <a:r>
              <a:rPr lang="en-US" sz="1400" b="0" i="1" u="none" strike="noStrike" cap="none">
                <a:solidFill>
                  <a:schemeClr val="dk1"/>
                </a:solidFill>
                <a:latin typeface="Arial"/>
                <a:ea typeface="Arial"/>
                <a:cs typeface="Arial"/>
                <a:sym typeface="Arial"/>
              </a:rPr>
              <a:t>Yes</a:t>
            </a:r>
            <a:r>
              <a:rPr lang="en-US" sz="1400" b="0" i="0" u="none" strike="noStrike" cap="none">
                <a:solidFill>
                  <a:schemeClr val="dk1"/>
                </a:solidFill>
                <a:latin typeface="Arial"/>
                <a:ea typeface="Arial"/>
                <a:cs typeface="Arial"/>
                <a:sym typeface="Arial"/>
              </a:rPr>
              <a:t>” and enter satellite/instrument name, the overflight time, and the maximum elevation angle. Otherwise, click “</a:t>
            </a:r>
            <a:r>
              <a:rPr lang="en-US" sz="1400" b="0" i="1" u="none" strike="noStrike" cap="none">
                <a:solidFill>
                  <a:schemeClr val="dk1"/>
                </a:solidFill>
                <a:latin typeface="Arial"/>
                <a:ea typeface="Arial"/>
                <a:cs typeface="Arial"/>
                <a:sym typeface="Arial"/>
              </a:rPr>
              <a:t>No</a:t>
            </a:r>
            <a:r>
              <a:rPr lang="en-US" sz="1400" b="0" i="0" u="none" strike="noStrike" cap="none">
                <a:solidFill>
                  <a:schemeClr val="dk1"/>
                </a:solidFill>
                <a:latin typeface="Arial"/>
                <a:ea typeface="Arial"/>
                <a:cs typeface="Arial"/>
                <a:sym typeface="Arial"/>
              </a:rPr>
              <a:t>” and proceed to enter the wavelength and AOT readings for your trials/samples. At the bottom, click the “</a:t>
            </a:r>
            <a:r>
              <a:rPr lang="en-US" sz="1400" b="0" i="1" u="none" strike="noStrike" cap="none">
                <a:solidFill>
                  <a:schemeClr val="dk1"/>
                </a:solidFill>
                <a:latin typeface="Arial"/>
                <a:ea typeface="Arial"/>
                <a:cs typeface="Arial"/>
                <a:sym typeface="Arial"/>
              </a:rPr>
              <a:t>Barometric Pressure</a:t>
            </a:r>
            <a:r>
              <a:rPr lang="en-US" sz="1400" b="0" i="0" u="none" strike="noStrike" cap="none">
                <a:solidFill>
                  <a:schemeClr val="dk1"/>
                </a:solidFill>
                <a:latin typeface="Arial"/>
                <a:ea typeface="Arial"/>
                <a:cs typeface="Arial"/>
                <a:sym typeface="Arial"/>
              </a:rPr>
              <a:t>” button when finished</a:t>
            </a:r>
            <a:endParaRPr sz="1400" b="0" i="0" u="none" strike="noStrike" cap="none">
              <a:solidFill>
                <a:schemeClr val="dk1"/>
              </a:solidFill>
              <a:latin typeface="Calibri"/>
              <a:ea typeface="Calibri"/>
              <a:cs typeface="Calibri"/>
              <a:sym typeface="Calibri"/>
            </a:endParaRPr>
          </a:p>
        </p:txBody>
      </p:sp>
      <p:pic>
        <p:nvPicPr>
          <p:cNvPr id="563" name="Google Shape;563;p80" descr="A screenshot asking &quot;Do you know when there was a satellite overflight on date of measurement?&quot;. The response options are Yes and No. Beneath that are spaces for wavelength and AOT readings."/>
          <p:cNvPicPr preferRelativeResize="0"/>
          <p:nvPr/>
        </p:nvPicPr>
        <p:blipFill rotWithShape="1">
          <a:blip r:embed="rId3">
            <a:alphaModFix/>
          </a:blip>
          <a:srcRect/>
          <a:stretch/>
        </p:blipFill>
        <p:spPr>
          <a:xfrm>
            <a:off x="2012512" y="3306388"/>
            <a:ext cx="2140588" cy="3341716"/>
          </a:xfrm>
          <a:prstGeom prst="rect">
            <a:avLst/>
          </a:prstGeom>
          <a:noFill/>
          <a:ln>
            <a:noFill/>
          </a:ln>
        </p:spPr>
      </p:pic>
      <p:pic>
        <p:nvPicPr>
          <p:cNvPr id="564" name="Google Shape;564;p80" descr="Screenshot of a menu labeled &quot;Barometric pressure&quot;. It says to select type and enter measurement. The options are &quot;Sea level&quot; and &quot;Station pressure&quot;, with spaces below it to report pressure reading and comments."/>
          <p:cNvPicPr preferRelativeResize="0"/>
          <p:nvPr/>
        </p:nvPicPr>
        <p:blipFill rotWithShape="1">
          <a:blip r:embed="rId4">
            <a:alphaModFix/>
          </a:blip>
          <a:srcRect/>
          <a:stretch/>
        </p:blipFill>
        <p:spPr>
          <a:xfrm>
            <a:off x="5933928" y="3284935"/>
            <a:ext cx="2154330" cy="3363169"/>
          </a:xfrm>
          <a:prstGeom prst="rect">
            <a:avLst/>
          </a:prstGeom>
          <a:noFill/>
          <a:ln>
            <a:noFill/>
          </a:ln>
        </p:spPr>
      </p:pic>
      <p:sp>
        <p:nvSpPr>
          <p:cNvPr id="565" name="Google Shape;565;p80"/>
          <p:cNvSpPr txBox="1"/>
          <p:nvPr/>
        </p:nvSpPr>
        <p:spPr>
          <a:xfrm>
            <a:off x="5292512" y="1677316"/>
            <a:ext cx="3699747" cy="112387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chemeClr val="dk1"/>
                </a:solidFill>
                <a:latin typeface="Arial"/>
                <a:ea typeface="Arial"/>
                <a:cs typeface="Arial"/>
                <a:sym typeface="Arial"/>
              </a:rPr>
              <a:t>13. Enter Barometric Pressure type and measurement details. Then click “</a:t>
            </a:r>
            <a:r>
              <a:rPr lang="en-US" sz="1400" b="0" i="1" u="none" strike="noStrike" cap="none">
                <a:solidFill>
                  <a:schemeClr val="dk1"/>
                </a:solidFill>
                <a:latin typeface="Arial"/>
                <a:ea typeface="Arial"/>
                <a:cs typeface="Arial"/>
                <a:sym typeface="Arial"/>
              </a:rPr>
              <a:t>Review</a:t>
            </a:r>
            <a:r>
              <a:rPr lang="en-US" sz="1400" b="0" i="0" u="none" strike="noStrike" cap="none">
                <a:solidFill>
                  <a:schemeClr val="dk1"/>
                </a:solidFill>
                <a:latin typeface="Arial"/>
                <a:ea typeface="Arial"/>
                <a:cs typeface="Arial"/>
                <a:sym typeface="Arial"/>
              </a:rPr>
              <a:t>” to view your observation summary, and then click “</a:t>
            </a:r>
            <a:r>
              <a:rPr lang="en-US" sz="1400" b="0" i="1" u="none" strike="noStrike" cap="none">
                <a:solidFill>
                  <a:schemeClr val="dk1"/>
                </a:solidFill>
                <a:latin typeface="Arial"/>
                <a:ea typeface="Arial"/>
                <a:cs typeface="Arial"/>
                <a:sym typeface="Arial"/>
              </a:rPr>
              <a:t>Finish</a:t>
            </a:r>
            <a:r>
              <a:rPr lang="en-US" sz="1400" b="0" i="0" u="none" strike="noStrike" cap="none">
                <a:solidFill>
                  <a:schemeClr val="dk1"/>
                </a:solidFill>
                <a:latin typeface="Arial"/>
                <a:ea typeface="Arial"/>
                <a:cs typeface="Arial"/>
                <a:sym typeface="Arial"/>
              </a:rPr>
              <a:t>” to submit the observation</a:t>
            </a:r>
            <a:endParaRPr sz="1400" b="0" i="0" u="none" strike="noStrike" cap="none">
              <a:solidFill>
                <a:schemeClr val="dk1"/>
              </a:solidFill>
              <a:latin typeface="Calibri"/>
              <a:ea typeface="Calibri"/>
              <a:cs typeface="Calibri"/>
              <a:sym typeface="Calibri"/>
            </a:endParaRPr>
          </a:p>
        </p:txBody>
      </p:sp>
      <p:pic>
        <p:nvPicPr>
          <p:cNvPr id="566" name="Google Shape;566;p80"/>
          <p:cNvPicPr preferRelativeResize="0"/>
          <p:nvPr/>
        </p:nvPicPr>
        <p:blipFill rotWithShape="1">
          <a:blip r:embed="rId5">
            <a:alphaModFix/>
          </a:blip>
          <a:srcRect/>
          <a:stretch/>
        </p:blipFill>
        <p:spPr>
          <a:xfrm>
            <a:off x="-22860" y="815340"/>
            <a:ext cx="1213109" cy="604266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37"/>
          <p:cNvSpPr txBox="1">
            <a:spLocks noGrp="1"/>
          </p:cNvSpPr>
          <p:nvPr>
            <p:ph type="title"/>
          </p:nvPr>
        </p:nvSpPr>
        <p:spPr>
          <a:xfrm>
            <a:off x="1395299" y="914400"/>
            <a:ext cx="7734357"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Visualize and Retrieve Data</a:t>
            </a:r>
            <a:endParaRPr/>
          </a:p>
        </p:txBody>
      </p:sp>
      <p:sp>
        <p:nvSpPr>
          <p:cNvPr id="572" name="Google Shape;572;p37"/>
          <p:cNvSpPr txBox="1">
            <a:spLocks noGrp="1"/>
          </p:cNvSpPr>
          <p:nvPr>
            <p:ph type="body" idx="1"/>
          </p:nvPr>
        </p:nvSpPr>
        <p:spPr>
          <a:xfrm>
            <a:off x="1358778" y="1520334"/>
            <a:ext cx="7692902" cy="457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GLOBE provides the ability to view and interact with data measured across the world. Select our </a:t>
            </a:r>
            <a:r>
              <a:rPr lang="en-US" sz="1600" b="0" i="1" u="sng" strike="noStrike" cap="none">
                <a:solidFill>
                  <a:schemeClr val="hlink"/>
                </a:solidFill>
                <a:latin typeface="Arial"/>
                <a:ea typeface="Arial"/>
                <a:cs typeface="Arial"/>
                <a:sym typeface="Arial"/>
                <a:hlinkClick r:id="rId3"/>
              </a:rPr>
              <a:t>visualization tool</a:t>
            </a:r>
            <a:r>
              <a:rPr lang="en-US" sz="1600" b="0" i="0" u="none" strike="noStrike" cap="none">
                <a:solidFill>
                  <a:schemeClr val="dk1"/>
                </a:solidFill>
                <a:latin typeface="Arial"/>
                <a:ea typeface="Arial"/>
                <a:cs typeface="Arial"/>
                <a:sym typeface="Arial"/>
              </a:rPr>
              <a:t> to map, graph, filter and export data that have been measured across GLOBE protocols since 1995. </a:t>
            </a:r>
            <a:endParaRPr/>
          </a:p>
          <a:p>
            <a:pPr marL="0" marR="0" lvl="0" indent="0" algn="just" rtl="0">
              <a:lnSpc>
                <a:spcPct val="100000"/>
              </a:lnSpc>
              <a:spcBef>
                <a:spcPts val="0"/>
              </a:spcBef>
              <a:spcAft>
                <a:spcPts val="0"/>
              </a:spcAft>
              <a:buClr>
                <a:schemeClr val="dk1"/>
              </a:buClr>
              <a:buSzPts val="3200"/>
              <a:buFont typeface="Arial"/>
              <a:buNone/>
            </a:pPr>
            <a:endParaRPr sz="1600">
              <a:latin typeface="Arial"/>
              <a:ea typeface="Arial"/>
              <a:cs typeface="Arial"/>
              <a:sym typeface="Arial"/>
            </a:endParaRPr>
          </a:p>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These step-by-step tutorials on using the visualization system will assist you in finding and analyzing data:</a:t>
            </a:r>
            <a:r>
              <a:rPr lang="en-US" sz="1600" b="0" i="1" u="none" strike="noStrike" cap="none">
                <a:solidFill>
                  <a:schemeClr val="dk1"/>
                </a:solidFill>
                <a:latin typeface="Arial"/>
                <a:ea typeface="Arial"/>
                <a:cs typeface="Arial"/>
                <a:sym typeface="Arial"/>
              </a:rPr>
              <a:t>	</a:t>
            </a:r>
            <a:r>
              <a:rPr lang="en-US" sz="1600" b="0" i="1" u="sng" strike="noStrike" cap="none">
                <a:solidFill>
                  <a:schemeClr val="hlink"/>
                </a:solidFill>
                <a:latin typeface="Arial"/>
                <a:ea typeface="Arial"/>
                <a:cs typeface="Arial"/>
                <a:sym typeface="Arial"/>
                <a:hlinkClick r:id="rId4"/>
              </a:rPr>
              <a:t>PDF version</a:t>
            </a:r>
            <a:r>
              <a:rPr lang="en-US" sz="1600" b="0" i="0" u="none" strike="noStrike" cap="none">
                <a:solidFill>
                  <a:schemeClr val="dk1"/>
                </a:solidFill>
                <a:latin typeface="Arial"/>
                <a:ea typeface="Arial"/>
                <a:cs typeface="Arial"/>
                <a:sym typeface="Arial"/>
              </a:rPr>
              <a:t>	</a:t>
            </a:r>
            <a:r>
              <a:rPr lang="en-US" sz="1600" b="0" i="1" u="sng" strike="noStrike" cap="none">
                <a:solidFill>
                  <a:schemeClr val="hlink"/>
                </a:solidFill>
                <a:latin typeface="Arial"/>
                <a:ea typeface="Arial"/>
                <a:cs typeface="Arial"/>
                <a:sym typeface="Arial"/>
                <a:hlinkClick r:id="rId5"/>
              </a:rPr>
              <a:t>PowerPoint</a:t>
            </a:r>
            <a:r>
              <a:rPr lang="en-US" sz="1600" b="0" i="1" u="sng" strike="noStrike" cap="none">
                <a:solidFill>
                  <a:schemeClr val="hlink"/>
                </a:solidFill>
                <a:latin typeface="Arial"/>
                <a:ea typeface="Arial"/>
                <a:cs typeface="Arial"/>
                <a:sym typeface="Arial"/>
              </a:rPr>
              <a:t> version</a:t>
            </a:r>
            <a:endParaRPr sz="2800"/>
          </a:p>
        </p:txBody>
      </p:sp>
      <p:pic>
        <p:nvPicPr>
          <p:cNvPr id="573" name="Google Shape;573;p37" descr="A screenshot showing the GLOBE visualization system. There are dots on a map of the world showing where observations have been submitted from."/>
          <p:cNvPicPr preferRelativeResize="0"/>
          <p:nvPr/>
        </p:nvPicPr>
        <p:blipFill rotWithShape="1">
          <a:blip r:embed="rId6">
            <a:alphaModFix/>
          </a:blip>
          <a:srcRect/>
          <a:stretch/>
        </p:blipFill>
        <p:spPr>
          <a:xfrm>
            <a:off x="1477495" y="3178349"/>
            <a:ext cx="7225553" cy="3234954"/>
          </a:xfrm>
          <a:prstGeom prst="rect">
            <a:avLst/>
          </a:prstGeom>
          <a:noFill/>
          <a:ln>
            <a:noFill/>
          </a:ln>
        </p:spPr>
      </p:pic>
      <p:pic>
        <p:nvPicPr>
          <p:cNvPr id="574" name="Google Shape;574;p37" descr="Sidebar showing the different sections of the slideshow. You are in the &quot;Understand the Data&quot; section."/>
          <p:cNvPicPr preferRelativeResize="0"/>
          <p:nvPr/>
        </p:nvPicPr>
        <p:blipFill rotWithShape="1">
          <a:blip r:embed="rId7">
            <a:alphaModFix/>
          </a:blip>
          <a:srcRect/>
          <a:stretch/>
        </p:blipFill>
        <p:spPr>
          <a:xfrm>
            <a:off x="-77838" y="830580"/>
            <a:ext cx="1246672" cy="6316980"/>
          </a:xfrm>
          <a:prstGeom prst="rect">
            <a:avLst/>
          </a:prstGeom>
          <a:noFill/>
          <a:ln>
            <a:noFill/>
          </a:ln>
        </p:spPr>
      </p:pic>
      <p:sp>
        <p:nvSpPr>
          <p:cNvPr id="575" name="Google Shape;575;p37"/>
          <p:cNvSpPr txBox="1"/>
          <p:nvPr/>
        </p:nvSpPr>
        <p:spPr>
          <a:xfrm>
            <a:off x="1397860" y="6413303"/>
            <a:ext cx="498633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http://vis.globe.gov/GLOBE/</a:t>
            </a:r>
            <a:endParaRPr sz="1400" b="1" i="0" u="none" strike="noStrike" cap="none">
              <a:solidFill>
                <a:srgbClr val="000000"/>
              </a:solidFill>
              <a:latin typeface="Arial"/>
              <a:ea typeface="Arial"/>
              <a:cs typeface="Arial"/>
              <a:sym typeface="Arial"/>
            </a:endParaRPr>
          </a:p>
        </p:txBody>
      </p:sp>
      <p:pic>
        <p:nvPicPr>
          <p:cNvPr id="576" name="Google Shape;576;p37" descr="Header: Atmosphere-Surface Temperature"/>
          <p:cNvPicPr preferRelativeResize="0"/>
          <p:nvPr/>
        </p:nvPicPr>
        <p:blipFill rotWithShape="1">
          <a:blip r:embed="rId8">
            <a:alphaModFix/>
          </a:blip>
          <a:srcRect/>
          <a:stretch/>
        </p:blipFill>
        <p:spPr>
          <a:xfrm>
            <a:off x="0" y="0"/>
            <a:ext cx="9194351" cy="84182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81"/>
          <p:cNvSpPr txBox="1">
            <a:spLocks noGrp="1"/>
          </p:cNvSpPr>
          <p:nvPr>
            <p:ph type="title"/>
          </p:nvPr>
        </p:nvSpPr>
        <p:spPr>
          <a:xfrm>
            <a:off x="1395299" y="914400"/>
            <a:ext cx="7734357"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Visualize and Retrieve Data</a:t>
            </a:r>
            <a:endParaRPr/>
          </a:p>
        </p:txBody>
      </p:sp>
      <p:sp>
        <p:nvSpPr>
          <p:cNvPr id="582" name="Google Shape;582;p81"/>
          <p:cNvSpPr txBox="1">
            <a:spLocks noGrp="1"/>
          </p:cNvSpPr>
          <p:nvPr>
            <p:ph type="body" idx="1"/>
          </p:nvPr>
        </p:nvSpPr>
        <p:spPr>
          <a:xfrm>
            <a:off x="1358777" y="1600200"/>
            <a:ext cx="7692902" cy="45720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3200"/>
              <a:buNone/>
            </a:pPr>
            <a:r>
              <a:rPr lang="en-US" sz="2000"/>
              <a:t>Select the date for which you need data, add the protocol layers, and you can see where data is available. </a:t>
            </a:r>
            <a:endParaRPr sz="1800"/>
          </a:p>
        </p:txBody>
      </p:sp>
      <p:pic>
        <p:nvPicPr>
          <p:cNvPr id="583" name="Google Shape;583;p81" descr="Sidebar showing the different sections of the slideshow. You are in the &quot;Understand the Data&quot; section."/>
          <p:cNvPicPr preferRelativeResize="0"/>
          <p:nvPr/>
        </p:nvPicPr>
        <p:blipFill rotWithShape="1">
          <a:blip r:embed="rId3">
            <a:alphaModFix/>
          </a:blip>
          <a:srcRect/>
          <a:stretch/>
        </p:blipFill>
        <p:spPr>
          <a:xfrm>
            <a:off x="-77838" y="830580"/>
            <a:ext cx="1246672" cy="6316980"/>
          </a:xfrm>
          <a:prstGeom prst="rect">
            <a:avLst/>
          </a:prstGeom>
          <a:noFill/>
          <a:ln>
            <a:noFill/>
          </a:ln>
        </p:spPr>
      </p:pic>
      <p:pic>
        <p:nvPicPr>
          <p:cNvPr id="584" name="Google Shape;584;p81" descr="A screenshot showing the GLOBE visualization system. There are dots on a map of the world showing where observations have been submitted from. The menu for protocol selection is expanded."/>
          <p:cNvPicPr preferRelativeResize="0"/>
          <p:nvPr/>
        </p:nvPicPr>
        <p:blipFill rotWithShape="1">
          <a:blip r:embed="rId4">
            <a:alphaModFix/>
          </a:blip>
          <a:srcRect/>
          <a:stretch/>
        </p:blipFill>
        <p:spPr>
          <a:xfrm>
            <a:off x="1491765" y="2574506"/>
            <a:ext cx="7426927" cy="3445949"/>
          </a:xfrm>
          <a:prstGeom prst="rect">
            <a:avLst/>
          </a:prstGeom>
          <a:noFill/>
          <a:ln>
            <a:noFill/>
          </a:ln>
        </p:spPr>
      </p:pic>
      <p:cxnSp>
        <p:nvCxnSpPr>
          <p:cNvPr id="585" name="Google Shape;585;p81" descr="arrow pointing to Live Data Entry on GLOBE website screenshot"/>
          <p:cNvCxnSpPr/>
          <p:nvPr/>
        </p:nvCxnSpPr>
        <p:spPr>
          <a:xfrm>
            <a:off x="6023999" y="2502627"/>
            <a:ext cx="881626" cy="507273"/>
          </a:xfrm>
          <a:prstGeom prst="straightConnector1">
            <a:avLst/>
          </a:prstGeom>
          <a:noFill/>
          <a:ln w="38100" cap="flat" cmpd="sng">
            <a:solidFill>
              <a:srgbClr val="FF0000"/>
            </a:solidFill>
            <a:prstDash val="solid"/>
            <a:round/>
            <a:headEnd type="none" w="sm" len="sm"/>
            <a:tailEnd type="stealth" w="med" len="med"/>
          </a:ln>
        </p:spPr>
      </p:cxnSp>
      <p:cxnSp>
        <p:nvCxnSpPr>
          <p:cNvPr id="586" name="Google Shape;586;p81" descr="arrow pointing to Live Data Entry on GLOBE website screenshot"/>
          <p:cNvCxnSpPr/>
          <p:nvPr/>
        </p:nvCxnSpPr>
        <p:spPr>
          <a:xfrm>
            <a:off x="1545276" y="2362200"/>
            <a:ext cx="153026" cy="771729"/>
          </a:xfrm>
          <a:prstGeom prst="straightConnector1">
            <a:avLst/>
          </a:prstGeom>
          <a:noFill/>
          <a:ln w="38100" cap="flat" cmpd="sng">
            <a:solidFill>
              <a:srgbClr val="FF0000"/>
            </a:solidFill>
            <a:prstDash val="solid"/>
            <a:round/>
            <a:headEnd type="none" w="sm" len="sm"/>
            <a:tailEnd type="stealth" w="med" len="med"/>
          </a:ln>
        </p:spPr>
      </p:cxnSp>
      <p:cxnSp>
        <p:nvCxnSpPr>
          <p:cNvPr id="587" name="Google Shape;587;p81" descr="arrow pointing to Live Data Entry on GLOBE website screenshot"/>
          <p:cNvCxnSpPr/>
          <p:nvPr/>
        </p:nvCxnSpPr>
        <p:spPr>
          <a:xfrm>
            <a:off x="1433202" y="5050478"/>
            <a:ext cx="528948" cy="616897"/>
          </a:xfrm>
          <a:prstGeom prst="straightConnector1">
            <a:avLst/>
          </a:prstGeom>
          <a:noFill/>
          <a:ln w="38100" cap="flat" cmpd="sng">
            <a:solidFill>
              <a:srgbClr val="FF0000"/>
            </a:solidFill>
            <a:prstDash val="solid"/>
            <a:round/>
            <a:headEnd type="none" w="sm" len="sm"/>
            <a:tailEnd type="stealth"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38"/>
          <p:cNvSpPr txBox="1">
            <a:spLocks noGrp="1"/>
          </p:cNvSpPr>
          <p:nvPr>
            <p:ph type="title"/>
          </p:nvPr>
        </p:nvSpPr>
        <p:spPr>
          <a:xfrm>
            <a:off x="1219200" y="922355"/>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Measurement Tips</a:t>
            </a:r>
            <a:endParaRPr/>
          </a:p>
        </p:txBody>
      </p:sp>
      <p:sp>
        <p:nvSpPr>
          <p:cNvPr id="593" name="Google Shape;593;p38"/>
          <p:cNvSpPr txBox="1">
            <a:spLocks noGrp="1"/>
          </p:cNvSpPr>
          <p:nvPr>
            <p:ph type="body" idx="2"/>
          </p:nvPr>
        </p:nvSpPr>
        <p:spPr>
          <a:xfrm>
            <a:off x="1240971" y="1608155"/>
            <a:ext cx="3940629" cy="326864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You will be able to tell when a cloud moves across the Sun, interrupting your measurement. There will be a sudden, sometimes dramatic change in your raw signal, even if the cloud is a very thin cirrus cloud that is difficult to see with your eyes.</a:t>
            </a:r>
            <a:endParaRPr/>
          </a:p>
          <a:p>
            <a:pPr marL="742950" marR="0" lvl="1" indent="-285750" algn="just" rtl="0">
              <a:lnSpc>
                <a:spcPct val="100000"/>
              </a:lnSpc>
              <a:spcBef>
                <a:spcPts val="32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When using a GLOBE Sun photometer, the voltage will decrease (AOT calculated on the GLOBE site would go up).</a:t>
            </a:r>
            <a:endParaRPr/>
          </a:p>
          <a:p>
            <a:pPr marL="457200" marR="0" lvl="1" indent="0" algn="just" rtl="0">
              <a:lnSpc>
                <a:spcPct val="100000"/>
              </a:lnSpc>
              <a:spcBef>
                <a:spcPts val="320"/>
              </a:spcBef>
              <a:spcAft>
                <a:spcPts val="0"/>
              </a:spcAft>
              <a:buClr>
                <a:schemeClr val="dk1"/>
              </a:buClr>
              <a:buSzPts val="2800"/>
              <a:buFont typeface="Calibri"/>
              <a:buNone/>
            </a:pPr>
            <a:endParaRPr sz="1600" b="0" i="0" u="none" strike="noStrike" cap="none">
              <a:solidFill>
                <a:schemeClr val="dk1"/>
              </a:solidFill>
              <a:latin typeface="Arial"/>
              <a:ea typeface="Arial"/>
              <a:cs typeface="Arial"/>
              <a:sym typeface="Arial"/>
            </a:endParaRPr>
          </a:p>
          <a:p>
            <a:pPr marL="742950" marR="0" lvl="1" indent="-285750" algn="just" rtl="0">
              <a:lnSpc>
                <a:spcPct val="100000"/>
              </a:lnSpc>
              <a:spcBef>
                <a:spcPts val="32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When using a Calitoo, the raw signal displayed during measurement will decrease, which will be translated by the instrument as a higher AOT value once the measurement is finalized.</a:t>
            </a:r>
            <a:endParaRPr/>
          </a:p>
        </p:txBody>
      </p:sp>
      <p:pic>
        <p:nvPicPr>
          <p:cNvPr id="594" name="Google Shape;594;p38" descr="This graph plots AOT on the y axis and time (UTC) on the x axis. AOT values are mostly low, below 0.15, except for a cluster of measurements near 0.25 around 14:00 which were most likely a cloud." title="Sun Photometer Measurements - 1"/>
          <p:cNvPicPr preferRelativeResize="0"/>
          <p:nvPr/>
        </p:nvPicPr>
        <p:blipFill rotWithShape="1">
          <a:blip r:embed="rId3">
            <a:alphaModFix/>
          </a:blip>
          <a:srcRect/>
          <a:stretch/>
        </p:blipFill>
        <p:spPr>
          <a:xfrm>
            <a:off x="5203371" y="2158223"/>
            <a:ext cx="3581400" cy="2718577"/>
          </a:xfrm>
          <a:prstGeom prst="rect">
            <a:avLst/>
          </a:prstGeom>
          <a:noFill/>
          <a:ln>
            <a:noFill/>
          </a:ln>
        </p:spPr>
      </p:pic>
      <p:pic>
        <p:nvPicPr>
          <p:cNvPr id="595" name="Google Shape;595;p38"/>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1295400" y="1066800"/>
            <a:ext cx="7696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There Are Many Ways to Measure Aerosols And Many Names for Aerosol Data</a:t>
            </a:r>
            <a:endParaRPr/>
          </a:p>
        </p:txBody>
      </p:sp>
      <p:sp>
        <p:nvSpPr>
          <p:cNvPr id="116" name="Google Shape;116;p6"/>
          <p:cNvSpPr txBox="1">
            <a:spLocks noGrp="1"/>
          </p:cNvSpPr>
          <p:nvPr>
            <p:ph type="body" idx="1"/>
          </p:nvPr>
        </p:nvSpPr>
        <p:spPr>
          <a:xfrm>
            <a:off x="1295400" y="1817254"/>
            <a:ext cx="7543800" cy="12954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There are many methods available to determine how much aerosol is present during an observation. Different measurement types use different terminology for aerosols, some of which you may see in other places. Below is a short summary of some common terms.</a:t>
            </a:r>
            <a:endParaRPr/>
          </a:p>
        </p:txBody>
      </p:sp>
      <p:graphicFrame>
        <p:nvGraphicFramePr>
          <p:cNvPr id="117" name="Google Shape;117;p6" descr="An aerosol is a mixture of solid and liquid particles suspended in air.  Aerosol optical thickness, or AOT, is the measurement terminology used by GLOBE, explained further in this eTraining.  Particulate matter, or PM, is a term most commonly used for particles collected from air, often in order to study their chemical composition.  Parts per million, or PPM, is an expression of concentration, or amount of substance X in a fixed amount of total sample. " title="Terms and Explanations "/>
          <p:cNvGraphicFramePr/>
          <p:nvPr/>
        </p:nvGraphicFramePr>
        <p:xfrm>
          <a:off x="1371600" y="3048000"/>
          <a:ext cx="7543800" cy="3689970"/>
        </p:xfrm>
        <a:graphic>
          <a:graphicData uri="http://schemas.openxmlformats.org/drawingml/2006/table">
            <a:tbl>
              <a:tblPr firstRow="1" bandRow="1">
                <a:noFill/>
                <a:tableStyleId>{DBF2CA61-063B-4B0E-96A3-D7160DEDA10B}</a:tableStyleId>
              </a:tblPr>
              <a:tblGrid>
                <a:gridCol w="2679900">
                  <a:extLst>
                    <a:ext uri="{9D8B030D-6E8A-4147-A177-3AD203B41FA5}">
                      <a16:colId xmlns:a16="http://schemas.microsoft.com/office/drawing/2014/main" val="20000"/>
                    </a:ext>
                  </a:extLst>
                </a:gridCol>
                <a:gridCol w="4863900">
                  <a:extLst>
                    <a:ext uri="{9D8B030D-6E8A-4147-A177-3AD203B41FA5}">
                      <a16:colId xmlns:a16="http://schemas.microsoft.com/office/drawing/2014/main" val="20001"/>
                    </a:ext>
                  </a:extLst>
                </a:gridCol>
              </a:tblGrid>
              <a:tr h="480300">
                <a:tc>
                  <a:txBody>
                    <a:bodyPr/>
                    <a:lstStyle/>
                    <a:p>
                      <a:pPr marL="0" marR="0" lvl="0" indent="0" algn="l" rtl="0">
                        <a:lnSpc>
                          <a:spcPct val="100000"/>
                        </a:lnSpc>
                        <a:spcBef>
                          <a:spcPts val="0"/>
                        </a:spcBef>
                        <a:spcAft>
                          <a:spcPts val="0"/>
                        </a:spcAft>
                        <a:buClr>
                          <a:schemeClr val="dk1"/>
                        </a:buClr>
                        <a:buSzPts val="1800"/>
                        <a:buFont typeface="Arial"/>
                        <a:buNone/>
                      </a:pPr>
                      <a:r>
                        <a:rPr lang="en-US" sz="1800" u="none" strike="noStrike" cap="none">
                          <a:solidFill>
                            <a:schemeClr val="dk1"/>
                          </a:solidFill>
                        </a:rPr>
                        <a:t>Term</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Arial"/>
                        <a:buNone/>
                      </a:pPr>
                      <a:r>
                        <a:rPr lang="en-US" sz="1800" b="1" u="none" strike="noStrike" cap="none">
                          <a:solidFill>
                            <a:schemeClr val="dk1"/>
                          </a:solidFill>
                        </a:rPr>
                        <a:t>Explanation</a:t>
                      </a:r>
                      <a:endParaRPr sz="1400" u="none" strike="noStrike" cap="none"/>
                    </a:p>
                  </a:txBody>
                  <a:tcPr marL="91450" marR="91450" marT="45725" marB="45725"/>
                </a:tc>
                <a:extLst>
                  <a:ext uri="{0D108BD9-81ED-4DB2-BD59-A6C34878D82A}">
                    <a16:rowId xmlns:a16="http://schemas.microsoft.com/office/drawing/2014/main" val="10000"/>
                  </a:ext>
                </a:extLst>
              </a:tr>
              <a:tr h="6904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Aerosol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 mixture of solid and liquid particles suspended in air</a:t>
                      </a:r>
                      <a:endParaRPr sz="1400" u="none" strike="noStrike" cap="none"/>
                    </a:p>
                  </a:txBody>
                  <a:tcPr marL="91450" marR="91450" marT="45725" marB="45725"/>
                </a:tc>
                <a:extLst>
                  <a:ext uri="{0D108BD9-81ED-4DB2-BD59-A6C34878D82A}">
                    <a16:rowId xmlns:a16="http://schemas.microsoft.com/office/drawing/2014/main" val="10001"/>
                  </a:ext>
                </a:extLst>
              </a:tr>
              <a:tr h="690425">
                <a:tc>
                  <a:txBody>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t>Aerosol optical depth/thickness (AOT)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t>The measurement terminology used by GLOBE, explained further in this eTraining</a:t>
                      </a:r>
                      <a:endParaRPr sz="1400" u="none" strike="noStrike" cap="none"/>
                    </a:p>
                  </a:txBody>
                  <a:tcPr marL="91450" marR="91450" marT="45725" marB="45725"/>
                </a:tc>
                <a:extLst>
                  <a:ext uri="{0D108BD9-81ED-4DB2-BD59-A6C34878D82A}">
                    <a16:rowId xmlns:a16="http://schemas.microsoft.com/office/drawing/2014/main" val="10002"/>
                  </a:ext>
                </a:extLst>
              </a:tr>
              <a:tr h="6904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Particulate matter or PM</a:t>
                      </a:r>
                      <a:endParaRPr sz="1800" u="none" strike="noStrike" cap="none"/>
                    </a:p>
                    <a:p>
                      <a:pPr marL="0" marR="0" lvl="0" indent="0" algn="l" rtl="0">
                        <a:lnSpc>
                          <a:spcPct val="100000"/>
                        </a:lnSpc>
                        <a:spcBef>
                          <a:spcPts val="0"/>
                        </a:spcBef>
                        <a:spcAft>
                          <a:spcPts val="0"/>
                        </a:spcAft>
                        <a:buClr>
                          <a:srgbClr val="000000"/>
                        </a:buClr>
                        <a:buSzPts val="1800"/>
                        <a:buFont typeface="Arial"/>
                        <a:buNone/>
                      </a:pPr>
                      <a:r>
                        <a:rPr lang="en-US" sz="1800" u="none" strike="noStrike" cap="none"/>
                        <a:t>(PM</a:t>
                      </a:r>
                      <a:r>
                        <a:rPr lang="en-US" sz="1200" u="none" strike="noStrike" cap="none"/>
                        <a:t>2.5</a:t>
                      </a:r>
                      <a:r>
                        <a:rPr lang="en-US" sz="1300" u="none" strike="noStrike" cap="none"/>
                        <a:t> </a:t>
                      </a:r>
                      <a:r>
                        <a:rPr lang="en-US" sz="1800" u="none" strike="noStrike" cap="none"/>
                        <a:t>or PM</a:t>
                      </a:r>
                      <a:r>
                        <a:rPr lang="en-US" sz="1200" u="none" strike="noStrike" cap="none"/>
                        <a:t>10</a:t>
                      </a:r>
                      <a:r>
                        <a:rPr lang="en-US" sz="1800" u="none" strike="noStrike" cap="none"/>
                        <a:t>)</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A term most commonly used for particles collected from air, often in order to study their chemical composition</a:t>
                      </a:r>
                      <a:endParaRPr sz="1400" u="none" strike="noStrike" cap="none"/>
                    </a:p>
                  </a:txBody>
                  <a:tcPr marL="91450" marR="91450" marT="45725" marB="45725"/>
                </a:tc>
                <a:extLst>
                  <a:ext uri="{0D108BD9-81ED-4DB2-BD59-A6C34878D82A}">
                    <a16:rowId xmlns:a16="http://schemas.microsoft.com/office/drawing/2014/main" val="10003"/>
                  </a:ext>
                </a:extLst>
              </a:tr>
              <a:tr h="6904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micrograms per meter cubed (μg/m</a:t>
                      </a:r>
                      <a:r>
                        <a:rPr lang="en-US" sz="1800" u="none" strike="noStrike" cap="none" baseline="30000"/>
                        <a:t>3</a:t>
                      </a:r>
                      <a:r>
                        <a:rPr lang="en-US" sz="1800" u="none" strike="noStrike" cap="none"/>
                        <a:t>)</a:t>
                      </a:r>
                      <a:endParaRPr sz="1800" u="none" strike="noStrike" cap="none" baseline="30000"/>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PM is expressed as concentration, or amount of substance X in a fixed amount of total sample</a:t>
                      </a: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118" name="Google Shape;118;p6"/>
          <p:cNvSpPr txBox="1"/>
          <p:nvPr/>
        </p:nvSpPr>
        <p:spPr>
          <a:xfrm>
            <a:off x="3495875" y="5279500"/>
            <a:ext cx="56718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p:txBody>
      </p:sp>
      <p:pic>
        <p:nvPicPr>
          <p:cNvPr id="119" name="Google Shape;119;p6"/>
          <p:cNvPicPr preferRelativeResize="0"/>
          <p:nvPr/>
        </p:nvPicPr>
        <p:blipFill rotWithShape="1">
          <a:blip r:embed="rId3">
            <a:alphaModFix/>
          </a:blip>
          <a:srcRect/>
          <a:stretch/>
        </p:blipFill>
        <p:spPr>
          <a:xfrm>
            <a:off x="-94538" y="798630"/>
            <a:ext cx="1283880" cy="605937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pic>
        <p:nvPicPr>
          <p:cNvPr id="600" name="Google Shape;600;p39" descr="This set of plots show AOT measurements for both red and green wavelengths during a clean day with low AOT for both wavelengths, top figure; a hazy day with moderate AOT between 0.1 and 0.3 for both wavelengths, bottom left; and a bad air quality day with AOT levels of greater than 0.3 for much of the day on both wavelengths, bottom right. " title="Sun Photometer Measurements - 2-4"/>
          <p:cNvPicPr preferRelativeResize="0"/>
          <p:nvPr/>
        </p:nvPicPr>
        <p:blipFill rotWithShape="1">
          <a:blip r:embed="rId3">
            <a:alphaModFix/>
          </a:blip>
          <a:srcRect/>
          <a:stretch/>
        </p:blipFill>
        <p:spPr>
          <a:xfrm>
            <a:off x="1527270" y="1524000"/>
            <a:ext cx="7003860" cy="5257800"/>
          </a:xfrm>
          <a:prstGeom prst="rect">
            <a:avLst/>
          </a:prstGeom>
          <a:noFill/>
          <a:ln>
            <a:noFill/>
          </a:ln>
        </p:spPr>
      </p:pic>
      <p:sp>
        <p:nvSpPr>
          <p:cNvPr id="601" name="Google Shape;601;p39"/>
          <p:cNvSpPr txBox="1">
            <a:spLocks noGrp="1"/>
          </p:cNvSpPr>
          <p:nvPr>
            <p:ph type="title"/>
          </p:nvPr>
        </p:nvSpPr>
        <p:spPr>
          <a:xfrm>
            <a:off x="1219200" y="9144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Graphing Your Measurements</a:t>
            </a:r>
            <a:endParaRPr/>
          </a:p>
        </p:txBody>
      </p:sp>
      <p:sp>
        <p:nvSpPr>
          <p:cNvPr id="602" name="Google Shape;602;p39"/>
          <p:cNvSpPr txBox="1">
            <a:spLocks noGrp="1"/>
          </p:cNvSpPr>
          <p:nvPr>
            <p:ph type="body" idx="2"/>
          </p:nvPr>
        </p:nvSpPr>
        <p:spPr>
          <a:xfrm>
            <a:off x="5029200" y="1600200"/>
            <a:ext cx="3733800" cy="2362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If you make measurements throughout the day, you can observe how aerosol concentrations change.</a:t>
            </a:r>
            <a:endParaRPr/>
          </a:p>
          <a:p>
            <a:pPr marL="0" marR="0" lvl="0" indent="0" algn="just" rtl="0">
              <a:lnSpc>
                <a:spcPct val="100000"/>
              </a:lnSpc>
              <a:spcBef>
                <a:spcPts val="320"/>
              </a:spcBef>
              <a:spcAft>
                <a:spcPts val="0"/>
              </a:spcAft>
              <a:buClr>
                <a:schemeClr val="dk1"/>
              </a:buClr>
              <a:buSzPts val="3200"/>
              <a:buFont typeface="Calibri"/>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32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These measurements were made with a GLOBE Sun photometer. The green and red markers correspond to the two measurement wavelengths available on a GLOBE Sun photometer.</a:t>
            </a:r>
            <a:endParaRPr/>
          </a:p>
        </p:txBody>
      </p:sp>
      <p:pic>
        <p:nvPicPr>
          <p:cNvPr id="603" name="Google Shape;603;p39"/>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0"/>
          <p:cNvSpPr txBox="1">
            <a:spLocks noGrp="1"/>
          </p:cNvSpPr>
          <p:nvPr>
            <p:ph type="title"/>
          </p:nvPr>
        </p:nvSpPr>
        <p:spPr>
          <a:xfrm>
            <a:off x="1219200" y="984288"/>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a:t>
            </a:r>
            <a:endParaRPr/>
          </a:p>
        </p:txBody>
      </p:sp>
      <p:sp>
        <p:nvSpPr>
          <p:cNvPr id="609" name="Google Shape;609;p40"/>
          <p:cNvSpPr txBox="1">
            <a:spLocks noGrp="1"/>
          </p:cNvSpPr>
          <p:nvPr>
            <p:ph type="body" idx="2"/>
          </p:nvPr>
        </p:nvSpPr>
        <p:spPr>
          <a:xfrm>
            <a:off x="1295400" y="1752600"/>
            <a:ext cx="7772400" cy="144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In June of 2015, a series of wildfires in the plains of Canada sent huge plumes of smoke east over the Midwest and East coastal regions of the United States. These fires burned for weeks, sending “rivers of smoke” across the continent. Scientists could even see the smoke from space!</a:t>
            </a:r>
            <a:endParaRPr/>
          </a:p>
        </p:txBody>
      </p:sp>
      <p:pic>
        <p:nvPicPr>
          <p:cNvPr id="610" name="Google Shape;610;p40" descr="Left image shows a grass fire with plumes of smoke coming off the fields; the right image is a satellite image of a 'river of smoke' from a massive Canadian forest fire traveling across the central United States." title="Aerosol Plumes"/>
          <p:cNvPicPr preferRelativeResize="0"/>
          <p:nvPr/>
        </p:nvPicPr>
        <p:blipFill rotWithShape="1">
          <a:blip r:embed="rId3">
            <a:alphaModFix/>
          </a:blip>
          <a:srcRect/>
          <a:stretch/>
        </p:blipFill>
        <p:spPr>
          <a:xfrm>
            <a:off x="2057400" y="2971800"/>
            <a:ext cx="6324600" cy="3773582"/>
          </a:xfrm>
          <a:prstGeom prst="rect">
            <a:avLst/>
          </a:prstGeom>
          <a:noFill/>
          <a:ln>
            <a:noFill/>
          </a:ln>
        </p:spPr>
      </p:pic>
      <p:pic>
        <p:nvPicPr>
          <p:cNvPr id="611" name="Google Shape;611;p40"/>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1"/>
          <p:cNvSpPr txBox="1">
            <a:spLocks noGrp="1"/>
          </p:cNvSpPr>
          <p:nvPr>
            <p:ph type="title"/>
          </p:nvPr>
        </p:nvSpPr>
        <p:spPr>
          <a:xfrm>
            <a:off x="1226127" y="1007113"/>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 (1)</a:t>
            </a:r>
            <a:endParaRPr/>
          </a:p>
        </p:txBody>
      </p:sp>
      <p:sp>
        <p:nvSpPr>
          <p:cNvPr id="617" name="Google Shape;617;p41"/>
          <p:cNvSpPr txBox="1">
            <a:spLocks noGrp="1"/>
          </p:cNvSpPr>
          <p:nvPr>
            <p:ph type="body" idx="2"/>
          </p:nvPr>
        </p:nvSpPr>
        <p:spPr>
          <a:xfrm>
            <a:off x="1219200" y="2029154"/>
            <a:ext cx="7853218" cy="14478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Thousands of kilometers away at NASA Langley, GLOBE scientists measuring aerosols using a Sun photometer saw substantially  increased AOT values. They also observed that the sky was extremely hazy and milky in color– air pollution in action!</a:t>
            </a:r>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p:txBody>
      </p:sp>
      <p:pic>
        <p:nvPicPr>
          <p:cNvPr id="618" name="Google Shape;618;p41" descr="The left image shows another satellite image of the smoke from the Canadian forest fire from the previous slide, now over the United States capitol and the NASA Langley Research Center. The right image is a plot of AOT over time showing measurements taken at Langley as the smoke reached them; AOT increased from 0.3 to 0.6 on the red wavelength and from 0.4 to 0.8 on the green wavelength. " title="River of Smoke Across the U.S."/>
          <p:cNvPicPr preferRelativeResize="0"/>
          <p:nvPr/>
        </p:nvPicPr>
        <p:blipFill rotWithShape="1">
          <a:blip r:embed="rId3">
            <a:alphaModFix/>
          </a:blip>
          <a:srcRect/>
          <a:stretch/>
        </p:blipFill>
        <p:spPr>
          <a:xfrm>
            <a:off x="1219200" y="3640042"/>
            <a:ext cx="7839364" cy="2751565"/>
          </a:xfrm>
          <a:prstGeom prst="rect">
            <a:avLst/>
          </a:prstGeom>
          <a:noFill/>
          <a:ln>
            <a:noFill/>
          </a:ln>
        </p:spPr>
      </p:pic>
      <p:pic>
        <p:nvPicPr>
          <p:cNvPr id="619" name="Google Shape;619;p41"/>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42"/>
          <p:cNvSpPr txBox="1">
            <a:spLocks noGrp="1"/>
          </p:cNvSpPr>
          <p:nvPr>
            <p:ph type="title"/>
          </p:nvPr>
        </p:nvSpPr>
        <p:spPr>
          <a:xfrm>
            <a:off x="1219200" y="993524"/>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By Graphing Your Measurements </a:t>
            </a:r>
            <a:br>
              <a:rPr lang="en-US" sz="2800" b="1" i="0" u="none" strike="noStrike" cap="none">
                <a:solidFill>
                  <a:schemeClr val="dk2"/>
                </a:solidFill>
                <a:latin typeface="Arial"/>
                <a:ea typeface="Arial"/>
                <a:cs typeface="Arial"/>
                <a:sym typeface="Arial"/>
              </a:rPr>
            </a:br>
            <a:r>
              <a:rPr lang="en-US" sz="2800" b="1" i="0" u="none" strike="noStrike" cap="none">
                <a:solidFill>
                  <a:schemeClr val="dk2"/>
                </a:solidFill>
                <a:latin typeface="Arial"/>
                <a:ea typeface="Arial"/>
                <a:cs typeface="Arial"/>
                <a:sym typeface="Arial"/>
              </a:rPr>
              <a:t>You Might Observe Major Aerosol Plumes (2)</a:t>
            </a:r>
            <a:endParaRPr/>
          </a:p>
        </p:txBody>
      </p:sp>
      <p:sp>
        <p:nvSpPr>
          <p:cNvPr id="625" name="Google Shape;625;p42"/>
          <p:cNvSpPr txBox="1">
            <a:spLocks noGrp="1"/>
          </p:cNvSpPr>
          <p:nvPr>
            <p:ph type="body" idx="2"/>
          </p:nvPr>
        </p:nvSpPr>
        <p:spPr>
          <a:xfrm>
            <a:off x="1371600" y="1905000"/>
            <a:ext cx="2185901" cy="4267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When scientists compared their Sun photometer AOT measurements with AOT taken from satellites, they saw that the smoke plume was in fact the cause of the elevated readings!</a:t>
            </a:r>
            <a:endParaRPr/>
          </a:p>
        </p:txBody>
      </p:sp>
      <p:pic>
        <p:nvPicPr>
          <p:cNvPr id="626" name="Google Shape;626;p42" descr="The image shows four satellite images of the forest fire smoke plume traveling across the U.S. from June 9th, 2015 to June 12, 2015. The smoke traveled from West to East and was drawn South across the central U.S. on June 9th to reach NASA Langley on the 10th. The smoke continued to blow over Langley for two days before blowing out over the ocean on June 12th." title="River of Smoke Travels Across the U.S. - Observations from Space"/>
          <p:cNvPicPr preferRelativeResize="0"/>
          <p:nvPr/>
        </p:nvPicPr>
        <p:blipFill rotWithShape="1">
          <a:blip r:embed="rId3">
            <a:alphaModFix/>
          </a:blip>
          <a:srcRect/>
          <a:stretch/>
        </p:blipFill>
        <p:spPr>
          <a:xfrm>
            <a:off x="3709901" y="1795462"/>
            <a:ext cx="5391150" cy="4943475"/>
          </a:xfrm>
          <a:prstGeom prst="rect">
            <a:avLst/>
          </a:prstGeom>
          <a:noFill/>
          <a:ln>
            <a:noFill/>
          </a:ln>
        </p:spPr>
      </p:pic>
      <p:pic>
        <p:nvPicPr>
          <p:cNvPr id="627" name="Google Shape;627;p42"/>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3"/>
          <p:cNvSpPr txBox="1">
            <a:spLocks noGrp="1"/>
          </p:cNvSpPr>
          <p:nvPr>
            <p:ph type="title"/>
          </p:nvPr>
        </p:nvSpPr>
        <p:spPr>
          <a:xfrm>
            <a:off x="1295400" y="838200"/>
            <a:ext cx="78486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Aerosols: Local Phenomena, Global Impact</a:t>
            </a:r>
            <a:endParaRPr/>
          </a:p>
        </p:txBody>
      </p:sp>
      <p:sp>
        <p:nvSpPr>
          <p:cNvPr id="633" name="Google Shape;633;p43"/>
          <p:cNvSpPr txBox="1">
            <a:spLocks noGrp="1"/>
          </p:cNvSpPr>
          <p:nvPr>
            <p:ph type="body" idx="2"/>
          </p:nvPr>
        </p:nvSpPr>
        <p:spPr>
          <a:xfrm>
            <a:off x="1295400" y="1524000"/>
            <a:ext cx="7620000" cy="243101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Aerosols come from many sources, both natural and man-made, and have an important role to play in global climate, air quality, and environmental health. GLOBE aerosol measurements help scientists learn more about the origins of particles in our atmosphere as well as determine where these global travelers go before falling back to the Earth’s surface. </a:t>
            </a:r>
            <a:endParaRPr/>
          </a:p>
          <a:p>
            <a:pPr marL="0" marR="0" lvl="0" indent="0" algn="just" rtl="0">
              <a:lnSpc>
                <a:spcPct val="100000"/>
              </a:lnSpc>
              <a:spcBef>
                <a:spcPts val="9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9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By participating in GLOBE aerosol measurement studies, you are helping to tell the stories of local atmospheric phenomena that can have global impacts. You are helping scientists find answers to the question: what </a:t>
            </a:r>
            <a:r>
              <a:rPr lang="en-US" sz="1800" b="1" i="1" u="none" strike="noStrike" cap="none">
                <a:solidFill>
                  <a:schemeClr val="dk1"/>
                </a:solidFill>
                <a:latin typeface="Arial"/>
                <a:ea typeface="Arial"/>
                <a:cs typeface="Arial"/>
                <a:sym typeface="Arial"/>
              </a:rPr>
              <a:t>is</a:t>
            </a:r>
            <a:r>
              <a:rPr lang="en-US" sz="1800" b="0" i="0" u="none" strike="noStrike" cap="none">
                <a:solidFill>
                  <a:schemeClr val="dk1"/>
                </a:solidFill>
                <a:latin typeface="Arial"/>
                <a:ea typeface="Arial"/>
                <a:cs typeface="Arial"/>
                <a:sym typeface="Arial"/>
              </a:rPr>
              <a:t> up in the atmosphere? </a:t>
            </a:r>
            <a:endParaRPr/>
          </a:p>
        </p:txBody>
      </p:sp>
      <p:pic>
        <p:nvPicPr>
          <p:cNvPr id="634" name="Google Shape;634;p43" descr="GLOBE sponsor image"/>
          <p:cNvPicPr preferRelativeResize="0"/>
          <p:nvPr/>
        </p:nvPicPr>
        <p:blipFill rotWithShape="1">
          <a:blip r:embed="rId3">
            <a:alphaModFix/>
          </a:blip>
          <a:srcRect/>
          <a:stretch/>
        </p:blipFill>
        <p:spPr>
          <a:xfrm>
            <a:off x="1219201" y="5945676"/>
            <a:ext cx="7905509" cy="865666"/>
          </a:xfrm>
          <a:prstGeom prst="rect">
            <a:avLst/>
          </a:prstGeom>
          <a:noFill/>
          <a:ln>
            <a:noFill/>
          </a:ln>
        </p:spPr>
      </p:pic>
      <p:pic>
        <p:nvPicPr>
          <p:cNvPr id="635" name="Google Shape;635;p43"/>
          <p:cNvPicPr preferRelativeResize="0"/>
          <p:nvPr/>
        </p:nvPicPr>
        <p:blipFill rotWithShape="1">
          <a:blip r:embed="rId4">
            <a:alphaModFix/>
          </a:blip>
          <a:srcRect/>
          <a:stretch/>
        </p:blipFill>
        <p:spPr>
          <a:xfrm>
            <a:off x="-77838" y="830580"/>
            <a:ext cx="1246672" cy="631698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4"/>
          <p:cNvSpPr txBox="1">
            <a:spLocks noGrp="1"/>
          </p:cNvSpPr>
          <p:nvPr>
            <p:ph type="title"/>
          </p:nvPr>
        </p:nvSpPr>
        <p:spPr>
          <a:xfrm>
            <a:off x="1295400" y="953962"/>
            <a:ext cx="77724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Quiz Questions</a:t>
            </a:r>
            <a:endParaRPr/>
          </a:p>
        </p:txBody>
      </p:sp>
      <p:sp>
        <p:nvSpPr>
          <p:cNvPr id="641" name="Google Shape;641;p44"/>
          <p:cNvSpPr txBox="1">
            <a:spLocks noGrp="1"/>
          </p:cNvSpPr>
          <p:nvPr>
            <p:ph type="body" idx="1"/>
          </p:nvPr>
        </p:nvSpPr>
        <p:spPr>
          <a:xfrm>
            <a:off x="1295400" y="1600200"/>
            <a:ext cx="7696200" cy="48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Challenge yourself to answer these questions and check whether you have achieved the learning objectives of this module.</a:t>
            </a:r>
            <a:endParaRPr/>
          </a:p>
          <a:p>
            <a:pPr marL="0" marR="0" lvl="0" indent="0" algn="l" rtl="0">
              <a:lnSpc>
                <a:spcPct val="100000"/>
              </a:lnSpc>
              <a:spcBef>
                <a:spcPts val="320"/>
              </a:spcBef>
              <a:spcAft>
                <a:spcPts val="0"/>
              </a:spcAft>
              <a:buClr>
                <a:schemeClr val="dk1"/>
              </a:buClr>
              <a:buSzPts val="3200"/>
              <a:buFont typeface="Calibri"/>
              <a:buNone/>
            </a:pPr>
            <a:endParaRPr sz="1600" b="0" i="0" u="none" strike="noStrike" cap="none">
              <a:solidFill>
                <a:schemeClr val="dk1"/>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are aerosols?</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processes contribute to the formation of aerosols?</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is aerosol optical thickness (AOT) and how does it relate to the quantity of aerosols in the atmosphere?</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parameters measured in other GLOBE protocols are important to consider when making aerosol measurements?</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kinds of effects do aerosols have on global climate?</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What kinds of effects do aerosols have on local atmospheric phenomena?</a:t>
            </a:r>
            <a:endParaRPr sz="1600">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Arial"/>
              <a:buAutoNum type="arabicPeriod"/>
            </a:pPr>
            <a:r>
              <a:rPr lang="en-US" sz="1600">
                <a:latin typeface="Arial"/>
                <a:ea typeface="Arial"/>
                <a:cs typeface="Arial"/>
                <a:sym typeface="Arial"/>
              </a:rPr>
              <a:t>How do different aerosols affect cloud formation?</a:t>
            </a:r>
            <a:endParaRPr sz="1600">
              <a:latin typeface="Arial"/>
              <a:ea typeface="Arial"/>
              <a:cs typeface="Arial"/>
              <a:sym typeface="Arial"/>
            </a:endParaRPr>
          </a:p>
          <a:p>
            <a:pPr marL="342900" marR="0" lvl="0" indent="-342900" algn="l" rtl="0">
              <a:lnSpc>
                <a:spcPct val="100000"/>
              </a:lnSpc>
              <a:spcBef>
                <a:spcPts val="640"/>
              </a:spcBef>
              <a:spcAft>
                <a:spcPts val="0"/>
              </a:spcAft>
              <a:buClr>
                <a:schemeClr val="dk1"/>
              </a:buClr>
              <a:buSzPts val="3200"/>
              <a:buFont typeface="Calibri"/>
              <a:buNone/>
            </a:pPr>
            <a:endParaRPr sz="3200" b="0" i="0" u="none" strike="noStrike" cap="none">
              <a:solidFill>
                <a:schemeClr val="dk1"/>
              </a:solidFill>
              <a:latin typeface="Calibri"/>
              <a:ea typeface="Calibri"/>
              <a:cs typeface="Calibri"/>
              <a:sym typeface="Calibri"/>
            </a:endParaRPr>
          </a:p>
        </p:txBody>
      </p:sp>
      <p:pic>
        <p:nvPicPr>
          <p:cNvPr id="642" name="Google Shape;642;p44" descr="Sidebar showing the different sections of the slideshow. You are in the &quot;Quiz Yourself!&quot; section."/>
          <p:cNvPicPr preferRelativeResize="0"/>
          <p:nvPr/>
        </p:nvPicPr>
        <p:blipFill rotWithShape="1">
          <a:blip r:embed="rId3">
            <a:alphaModFix/>
          </a:blip>
          <a:srcRect/>
          <a:stretch/>
        </p:blipFill>
        <p:spPr>
          <a:xfrm>
            <a:off x="-104953" y="827833"/>
            <a:ext cx="1276528" cy="603016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5"/>
          <p:cNvSpPr txBox="1">
            <a:spLocks noGrp="1"/>
          </p:cNvSpPr>
          <p:nvPr>
            <p:ph type="title"/>
          </p:nvPr>
        </p:nvSpPr>
        <p:spPr>
          <a:xfrm>
            <a:off x="1447800" y="914400"/>
            <a:ext cx="7315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2800" b="1" i="0" u="none" strike="noStrike" cap="none">
                <a:solidFill>
                  <a:schemeClr val="dk2"/>
                </a:solidFill>
                <a:latin typeface="Arial"/>
                <a:ea typeface="Arial"/>
                <a:cs typeface="Arial"/>
                <a:sym typeface="Arial"/>
              </a:rPr>
              <a:t>GLOBE Learning Activities &amp; Resources</a:t>
            </a:r>
            <a:endParaRPr/>
          </a:p>
        </p:txBody>
      </p:sp>
      <p:sp>
        <p:nvSpPr>
          <p:cNvPr id="649" name="Google Shape;649;p45"/>
          <p:cNvSpPr txBox="1">
            <a:spLocks noGrp="1"/>
          </p:cNvSpPr>
          <p:nvPr>
            <p:ph type="body" idx="1"/>
          </p:nvPr>
        </p:nvSpPr>
        <p:spPr>
          <a:xfrm>
            <a:off x="1325880" y="1752600"/>
            <a:ext cx="7665720" cy="3802987"/>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600" b="0" i="0" u="none" strike="noStrike" cap="none">
                <a:solidFill>
                  <a:schemeClr val="dk1"/>
                </a:solidFill>
                <a:latin typeface="Arial"/>
                <a:ea typeface="Arial"/>
                <a:cs typeface="Arial"/>
                <a:sym typeface="Arial"/>
              </a:rPr>
              <a:t>The following activities will help you become familiar with the GLOBE Atmosphere materials and the GLOBE data visualization platform. </a:t>
            </a:r>
            <a:endParaRPr/>
          </a:p>
          <a:p>
            <a:pPr marL="0" marR="0" lvl="0" indent="0" algn="just" rtl="0">
              <a:lnSpc>
                <a:spcPct val="100000"/>
              </a:lnSpc>
              <a:spcBef>
                <a:spcPts val="320"/>
              </a:spcBef>
              <a:spcAft>
                <a:spcPts val="0"/>
              </a:spcAft>
              <a:buClr>
                <a:schemeClr val="dk1"/>
              </a:buClr>
              <a:buSzPts val="3200"/>
              <a:buFont typeface="Arial"/>
              <a:buNone/>
            </a:pPr>
            <a:endParaRPr sz="1600" b="0" i="0" u="sng" strike="noStrike" cap="none">
              <a:solidFill>
                <a:schemeClr val="hlink"/>
              </a:solidFill>
              <a:latin typeface="Arial"/>
              <a:ea typeface="Arial"/>
              <a:cs typeface="Arial"/>
              <a:sym typeface="Arial"/>
              <a:hlinkClick r:id="rId3"/>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3"/>
              </a:rPr>
              <a:t>Atmosphere Learning Activities Introduction</a:t>
            </a:r>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4"/>
              </a:rPr>
              <a:t>Observing Visibility and Sky Color</a:t>
            </a:r>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5"/>
              </a:rPr>
              <a:t>Calculating Relative Air Mass</a:t>
            </a:r>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6"/>
              </a:rPr>
              <a:t>Making a Sundial</a:t>
            </a:r>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7"/>
              </a:rPr>
              <a:t>Draw Your Own Visualization</a:t>
            </a:r>
            <a:endParaRPr/>
          </a:p>
          <a:p>
            <a:pPr marL="342900" marR="0" lvl="0" indent="-342900" algn="just" rtl="0">
              <a:lnSpc>
                <a:spcPct val="100000"/>
              </a:lnSpc>
              <a:spcBef>
                <a:spcPts val="320"/>
              </a:spcBef>
              <a:spcAft>
                <a:spcPts val="0"/>
              </a:spcAft>
              <a:buClr>
                <a:schemeClr val="dk1"/>
              </a:buClr>
              <a:buSzPts val="1600"/>
              <a:buFont typeface="Arial"/>
              <a:buChar char="•"/>
            </a:pPr>
            <a:r>
              <a:rPr lang="en-US" sz="1600" b="0" i="0" u="sng" strike="noStrike" cap="none">
                <a:solidFill>
                  <a:schemeClr val="hlink"/>
                </a:solidFill>
                <a:latin typeface="Arial"/>
                <a:ea typeface="Arial"/>
                <a:cs typeface="Arial"/>
                <a:sym typeface="Arial"/>
                <a:hlinkClick r:id="rId8"/>
              </a:rPr>
              <a:t>Learning to Use Visualizations - An Example with Elevation and Temperature</a:t>
            </a:r>
            <a:endParaRPr/>
          </a:p>
          <a:p>
            <a:pPr marL="342900" marR="0" lvl="0" indent="-241300" algn="just" rtl="0">
              <a:lnSpc>
                <a:spcPct val="100000"/>
              </a:lnSpc>
              <a:spcBef>
                <a:spcPts val="320"/>
              </a:spcBef>
              <a:spcAft>
                <a:spcPts val="0"/>
              </a:spcAft>
              <a:buClr>
                <a:schemeClr val="dk1"/>
              </a:buClr>
              <a:buSzPts val="1600"/>
              <a:buFont typeface="Arial"/>
              <a:buNone/>
            </a:pPr>
            <a:endParaRPr sz="1600" u="sng">
              <a:solidFill>
                <a:schemeClr val="hlink"/>
              </a:solidFill>
              <a:hlinkClick r:id="rId8"/>
            </a:endParaRPr>
          </a:p>
          <a:p>
            <a:pPr marL="0" lvl="0" indent="0" algn="just" rtl="0">
              <a:lnSpc>
                <a:spcPct val="100000"/>
              </a:lnSpc>
              <a:spcBef>
                <a:spcPts val="320"/>
              </a:spcBef>
              <a:spcAft>
                <a:spcPts val="0"/>
              </a:spcAft>
              <a:buSzPts val="1600"/>
              <a:buNone/>
            </a:pPr>
            <a:r>
              <a:rPr lang="en-US" sz="1600"/>
              <a:t>Questions about this module? Contact GLOBE: </a:t>
            </a:r>
            <a:r>
              <a:rPr lang="en-US" sz="1600" u="sng">
                <a:solidFill>
                  <a:schemeClr val="hlink"/>
                </a:solidFill>
                <a:hlinkClick r:id="rId9"/>
              </a:rPr>
              <a:t>help@nasaglobe.gov</a:t>
            </a:r>
            <a:endParaRPr sz="1600"/>
          </a:p>
          <a:p>
            <a:pPr marL="0" lvl="0" indent="0" algn="just" rtl="0">
              <a:lnSpc>
                <a:spcPct val="100000"/>
              </a:lnSpc>
              <a:spcBef>
                <a:spcPts val="320"/>
              </a:spcBef>
              <a:spcAft>
                <a:spcPts val="0"/>
              </a:spcAft>
              <a:buSzPts val="1600"/>
              <a:buNone/>
            </a:pPr>
            <a:br>
              <a:rPr lang="en-US" sz="1600"/>
            </a:br>
            <a:br>
              <a:rPr lang="en-US" sz="1600"/>
            </a:br>
            <a:endParaRPr sz="1600" b="0" i="0" u="sng" strike="noStrike" cap="none">
              <a:solidFill>
                <a:schemeClr val="hlink"/>
              </a:solidFill>
              <a:latin typeface="Arial"/>
              <a:ea typeface="Arial"/>
              <a:cs typeface="Arial"/>
              <a:sym typeface="Arial"/>
              <a:hlinkClick r:id="rId8"/>
            </a:endParaRPr>
          </a:p>
        </p:txBody>
      </p:sp>
      <p:pic>
        <p:nvPicPr>
          <p:cNvPr id="650" name="Google Shape;650;p45" descr="Sidebar showing the different sections of the slideshow. You are in the &quot;Further resources.&quot; section."/>
          <p:cNvPicPr preferRelativeResize="0"/>
          <p:nvPr/>
        </p:nvPicPr>
        <p:blipFill rotWithShape="1">
          <a:blip r:embed="rId10">
            <a:alphaModFix/>
          </a:blip>
          <a:srcRect/>
          <a:stretch/>
        </p:blipFill>
        <p:spPr>
          <a:xfrm>
            <a:off x="-171543" y="856414"/>
            <a:ext cx="1333686" cy="599206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46"/>
          <p:cNvSpPr txBox="1">
            <a:spLocks noGrp="1"/>
          </p:cNvSpPr>
          <p:nvPr>
            <p:ph type="title"/>
          </p:nvPr>
        </p:nvSpPr>
        <p:spPr>
          <a:xfrm>
            <a:off x="1219200" y="859289"/>
            <a:ext cx="73152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Credits</a:t>
            </a:r>
            <a:endParaRPr/>
          </a:p>
        </p:txBody>
      </p:sp>
      <p:pic>
        <p:nvPicPr>
          <p:cNvPr id="656" name="Google Shape;656;p46" descr="GLOBE sponsor image"/>
          <p:cNvPicPr preferRelativeResize="0"/>
          <p:nvPr/>
        </p:nvPicPr>
        <p:blipFill rotWithShape="1">
          <a:blip r:embed="rId3">
            <a:alphaModFix/>
          </a:blip>
          <a:srcRect r="37146"/>
          <a:stretch>
            <a:fillRect/>
          </a:stretch>
        </p:blipFill>
        <p:spPr>
          <a:xfrm>
            <a:off x="4175051" y="5982809"/>
            <a:ext cx="4968949" cy="865666"/>
          </a:xfrm>
          <a:prstGeom prst="rect">
            <a:avLst/>
          </a:prstGeom>
          <a:noFill/>
          <a:ln>
            <a:noFill/>
          </a:ln>
        </p:spPr>
      </p:pic>
      <p:sp>
        <p:nvSpPr>
          <p:cNvPr id="657" name="Google Shape;657;p46"/>
          <p:cNvSpPr txBox="1">
            <a:spLocks noGrp="1"/>
          </p:cNvSpPr>
          <p:nvPr>
            <p:ph type="body" idx="1"/>
          </p:nvPr>
        </p:nvSpPr>
        <p:spPr>
          <a:xfrm>
            <a:off x="1295400" y="1524000"/>
            <a:ext cx="7477005" cy="472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r>
              <a:rPr lang="en-US" sz="1400" b="1" i="0" u="none" strike="noStrike" cap="none" dirty="0">
                <a:solidFill>
                  <a:schemeClr val="dk1"/>
                </a:solidFill>
                <a:latin typeface="Arial"/>
                <a:ea typeface="Arial"/>
                <a:cs typeface="Arial"/>
                <a:sym typeface="Arial"/>
              </a:rPr>
              <a:t>Slides:</a:t>
            </a:r>
            <a:endParaRPr sz="2800" dirty="0"/>
          </a:p>
          <a:p>
            <a:pPr marL="0" marR="0" lvl="0" indent="0" algn="l" rtl="0">
              <a:lnSpc>
                <a:spcPct val="100000"/>
              </a:lnSpc>
              <a:spcBef>
                <a:spcPts val="320"/>
              </a:spcBef>
              <a:spcAft>
                <a:spcPts val="0"/>
              </a:spcAft>
              <a:buClr>
                <a:schemeClr val="dk1"/>
              </a:buClr>
              <a:buSzPts val="3200"/>
              <a:buFont typeface="Arial"/>
              <a:buNone/>
            </a:pPr>
            <a:r>
              <a:rPr lang="en-US" sz="1400" b="0" i="0" u="none" strike="noStrike" cap="none" dirty="0">
                <a:solidFill>
                  <a:schemeClr val="dk1"/>
                </a:solidFill>
                <a:latin typeface="Arial"/>
                <a:ea typeface="Arial"/>
                <a:cs typeface="Arial"/>
                <a:sym typeface="Arial"/>
              </a:rPr>
              <a:t>Virginia (Jill) Teige, NASA Langley Research Center, USA.</a:t>
            </a:r>
            <a:endParaRPr sz="2800" dirty="0"/>
          </a:p>
          <a:p>
            <a:pPr marL="0" marR="0" lvl="0" indent="0" algn="l" rtl="0">
              <a:lnSpc>
                <a:spcPct val="100000"/>
              </a:lnSpc>
              <a:spcBef>
                <a:spcPts val="320"/>
              </a:spcBef>
              <a:spcAft>
                <a:spcPts val="0"/>
              </a:spcAft>
              <a:buClr>
                <a:schemeClr val="dk1"/>
              </a:buClr>
              <a:buSzPts val="3200"/>
              <a:buFont typeface="Arial"/>
              <a:buNone/>
            </a:pPr>
            <a:r>
              <a:rPr lang="en-US" sz="1400" b="0" i="0" u="none" strike="noStrike" cap="none" dirty="0">
                <a:solidFill>
                  <a:schemeClr val="dk1"/>
                </a:solidFill>
                <a:latin typeface="Arial"/>
                <a:ea typeface="Arial"/>
                <a:cs typeface="Arial"/>
                <a:sym typeface="Arial"/>
              </a:rPr>
              <a:t>Dr. Margaret Pippin, NASA Langley Research Center, USA.</a:t>
            </a:r>
            <a:endParaRPr sz="2800" dirty="0"/>
          </a:p>
          <a:p>
            <a:pPr marL="0" marR="0" lvl="0" indent="0" algn="l" rtl="0">
              <a:lnSpc>
                <a:spcPct val="100000"/>
              </a:lnSpc>
              <a:spcBef>
                <a:spcPts val="320"/>
              </a:spcBef>
              <a:spcAft>
                <a:spcPts val="0"/>
              </a:spcAft>
              <a:buClr>
                <a:schemeClr val="dk1"/>
              </a:buClr>
              <a:buSzPts val="3200"/>
              <a:buFont typeface="Arial"/>
              <a:buNone/>
            </a:pPr>
            <a:r>
              <a:rPr lang="en-US" sz="1400" b="0" i="0" u="none" strike="noStrike" cap="none" dirty="0">
                <a:solidFill>
                  <a:schemeClr val="dk1"/>
                </a:solidFill>
                <a:latin typeface="Arial"/>
                <a:ea typeface="Arial"/>
                <a:cs typeface="Arial"/>
                <a:sym typeface="Arial"/>
              </a:rPr>
              <a:t>Jessica Taylor, NASA Langley Research Center, USA.</a:t>
            </a:r>
            <a:endParaRPr sz="2800" dirty="0"/>
          </a:p>
          <a:p>
            <a:pPr marL="0" marR="0" lvl="0" indent="0" algn="l" rtl="0">
              <a:lnSpc>
                <a:spcPct val="100000"/>
              </a:lnSpc>
              <a:spcBef>
                <a:spcPts val="320"/>
              </a:spcBef>
              <a:spcAft>
                <a:spcPts val="0"/>
              </a:spcAft>
              <a:buClr>
                <a:schemeClr val="dk1"/>
              </a:buClr>
              <a:buSzPts val="32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3200"/>
              <a:buFont typeface="Arial"/>
              <a:buNone/>
            </a:pPr>
            <a:r>
              <a:rPr lang="en-US" sz="1400" b="1" i="0" u="none" strike="noStrike" cap="none" dirty="0">
                <a:solidFill>
                  <a:schemeClr val="dk1"/>
                </a:solidFill>
                <a:latin typeface="Arial"/>
                <a:ea typeface="Arial"/>
                <a:cs typeface="Arial"/>
                <a:sym typeface="Arial"/>
              </a:rPr>
              <a:t>Images:</a:t>
            </a:r>
            <a:endParaRPr sz="2800" dirty="0"/>
          </a:p>
          <a:p>
            <a:pPr marL="0" marR="0" lvl="0" indent="0" algn="l" rtl="0">
              <a:lnSpc>
                <a:spcPct val="100000"/>
              </a:lnSpc>
              <a:spcBef>
                <a:spcPts val="320"/>
              </a:spcBef>
              <a:spcAft>
                <a:spcPts val="0"/>
              </a:spcAft>
              <a:buClr>
                <a:schemeClr val="dk1"/>
              </a:buClr>
              <a:buSzPts val="3200"/>
              <a:buFont typeface="Arial"/>
              <a:buNone/>
            </a:pPr>
            <a:r>
              <a:rPr lang="en-US" sz="1400" b="0" i="0" u="none" strike="noStrike" cap="none" dirty="0">
                <a:solidFill>
                  <a:schemeClr val="dk1"/>
                </a:solidFill>
                <a:latin typeface="Arial"/>
                <a:ea typeface="Arial"/>
                <a:cs typeface="Arial"/>
                <a:sym typeface="Arial"/>
              </a:rPr>
              <a:t>NASA Langley Research Center, USA, unless otherwise noted.</a:t>
            </a:r>
            <a:endParaRPr sz="2800" dirty="0"/>
          </a:p>
          <a:p>
            <a:pPr marL="0" marR="0" lvl="0" indent="0" algn="l" rtl="0">
              <a:lnSpc>
                <a:spcPct val="100000"/>
              </a:lnSpc>
              <a:spcBef>
                <a:spcPts val="320"/>
              </a:spcBef>
              <a:spcAft>
                <a:spcPts val="0"/>
              </a:spcAft>
              <a:buClr>
                <a:schemeClr val="dk1"/>
              </a:buClr>
              <a:buSzPts val="32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3200"/>
              <a:buFont typeface="Arial"/>
              <a:buNone/>
            </a:pPr>
            <a:r>
              <a:rPr lang="en-US" sz="1400" b="1" i="0" u="none" strike="noStrike" cap="none" dirty="0">
                <a:solidFill>
                  <a:schemeClr val="dk1"/>
                </a:solidFill>
                <a:latin typeface="Arial"/>
                <a:ea typeface="Arial"/>
                <a:cs typeface="Arial"/>
                <a:sym typeface="Arial"/>
              </a:rPr>
              <a:t>More Information:</a:t>
            </a:r>
            <a:endParaRPr sz="2800" dirty="0"/>
          </a:p>
          <a:p>
            <a:pPr marL="0" marR="0" lvl="0" indent="0" algn="l" rtl="0">
              <a:lnSpc>
                <a:spcPct val="100000"/>
              </a:lnSpc>
              <a:spcBef>
                <a:spcPts val="320"/>
              </a:spcBef>
              <a:spcAft>
                <a:spcPts val="0"/>
              </a:spcAft>
              <a:buClr>
                <a:schemeClr val="dk1"/>
              </a:buClr>
              <a:buSzPts val="3200"/>
              <a:buFont typeface="Arial"/>
              <a:buNone/>
            </a:pPr>
            <a:r>
              <a:rPr lang="en-US" sz="1400" b="0" i="0" u="sng" strike="noStrike" cap="none" dirty="0">
                <a:solidFill>
                  <a:schemeClr val="hlink"/>
                </a:solidFill>
                <a:latin typeface="Arial"/>
                <a:ea typeface="Arial"/>
                <a:cs typeface="Arial"/>
                <a:sym typeface="Arial"/>
                <a:hlinkClick r:id="rId4"/>
              </a:rPr>
              <a:t>GLOBE Program</a:t>
            </a:r>
            <a:endParaRPr sz="2800" dirty="0"/>
          </a:p>
          <a:p>
            <a:pPr marL="0" marR="0" lvl="0" indent="0" algn="l" rtl="0">
              <a:lnSpc>
                <a:spcPct val="100000"/>
              </a:lnSpc>
              <a:spcBef>
                <a:spcPts val="320"/>
              </a:spcBef>
              <a:spcAft>
                <a:spcPts val="0"/>
              </a:spcAft>
              <a:buClr>
                <a:schemeClr val="dk1"/>
              </a:buClr>
              <a:buSzPts val="3200"/>
              <a:buFont typeface="Arial"/>
              <a:buNone/>
            </a:pP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320"/>
              </a:spcBef>
              <a:spcAft>
                <a:spcPts val="0"/>
              </a:spcAft>
              <a:buClr>
                <a:schemeClr val="dk1"/>
              </a:buClr>
              <a:buSzPts val="3200"/>
              <a:buFont typeface="Arial"/>
              <a:buNone/>
            </a:pPr>
            <a:r>
              <a:rPr lang="en-US" sz="1400" b="0" i="1" u="none" strike="noStrike" cap="none" dirty="0">
                <a:solidFill>
                  <a:schemeClr val="dk1"/>
                </a:solidFill>
                <a:latin typeface="Arial"/>
                <a:ea typeface="Arial"/>
                <a:cs typeface="Arial"/>
                <a:sym typeface="Arial"/>
              </a:rPr>
              <a:t>Version 11/12/2025. If you edit and modify this slides set for use for educational purposes, please note “modified by (and your name and date)” on this page. Thank you.</a:t>
            </a:r>
            <a:endParaRPr dirty="0"/>
          </a:p>
          <a:p>
            <a:pPr marL="0" marR="0" lvl="0" indent="0" algn="l" rtl="0">
              <a:lnSpc>
                <a:spcPct val="100000"/>
              </a:lnSpc>
              <a:spcBef>
                <a:spcPts val="320"/>
              </a:spcBef>
              <a:spcAft>
                <a:spcPts val="0"/>
              </a:spcAft>
              <a:buClr>
                <a:schemeClr val="dk1"/>
              </a:buClr>
              <a:buSzPts val="3200"/>
              <a:buFont typeface="Arial"/>
              <a:buNone/>
            </a:pPr>
            <a:r>
              <a:rPr lang="en-US" sz="1400" b="1" dirty="0"/>
              <a:t>Modified by GLOBE Implementation Office – Science, Training, Education and Public Engagement</a:t>
            </a:r>
            <a:endParaRPr b="1" dirty="0"/>
          </a:p>
          <a:p>
            <a:pPr marL="0" marR="0" lvl="0" indent="0" algn="l" rtl="0">
              <a:lnSpc>
                <a:spcPct val="100000"/>
              </a:lnSpc>
              <a:spcBef>
                <a:spcPts val="320"/>
              </a:spcBef>
              <a:spcAft>
                <a:spcPts val="0"/>
              </a:spcAft>
              <a:buClr>
                <a:schemeClr val="dk1"/>
              </a:buClr>
              <a:buSzPts val="3200"/>
              <a:buFont typeface="Arial"/>
              <a:buNone/>
            </a:pPr>
            <a:endParaRPr sz="1600" b="0" i="0" u="none" strike="noStrike" cap="none" dirty="0">
              <a:solidFill>
                <a:schemeClr val="dk1"/>
              </a:solidFill>
              <a:latin typeface="Arial"/>
              <a:ea typeface="Arial"/>
              <a:cs typeface="Arial"/>
              <a:sym typeface="Arial"/>
            </a:endParaRPr>
          </a:p>
        </p:txBody>
      </p:sp>
      <p:pic>
        <p:nvPicPr>
          <p:cNvPr id="658" name="Google Shape;658;p46"/>
          <p:cNvPicPr preferRelativeResize="0"/>
          <p:nvPr/>
        </p:nvPicPr>
        <p:blipFill rotWithShape="1">
          <a:blip r:embed="rId5">
            <a:alphaModFix/>
          </a:blip>
          <a:srcRect/>
          <a:stretch/>
        </p:blipFill>
        <p:spPr>
          <a:xfrm>
            <a:off x="-171543" y="856414"/>
            <a:ext cx="1333686" cy="599206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1295400" y="914400"/>
            <a:ext cx="7535155"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Aerosols: Particles in the Sky</a:t>
            </a:r>
            <a:endParaRPr/>
          </a:p>
        </p:txBody>
      </p:sp>
      <p:sp>
        <p:nvSpPr>
          <p:cNvPr id="126" name="Google Shape;126;p7"/>
          <p:cNvSpPr txBox="1"/>
          <p:nvPr/>
        </p:nvSpPr>
        <p:spPr>
          <a:xfrm>
            <a:off x="1306945" y="1524000"/>
            <a:ext cx="7760855" cy="92333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Aerosols come from many different sources. Some are </a:t>
            </a:r>
            <a:r>
              <a:rPr lang="en-US" sz="1800" b="1" i="1" u="none" strike="noStrike" cap="none">
                <a:solidFill>
                  <a:schemeClr val="dk1"/>
                </a:solidFill>
                <a:latin typeface="Arial"/>
                <a:ea typeface="Arial"/>
                <a:cs typeface="Arial"/>
                <a:sym typeface="Arial"/>
              </a:rPr>
              <a:t>anthropogenic</a:t>
            </a:r>
            <a:r>
              <a:rPr lang="en-US" sz="1800" b="0" i="0" u="none" strike="noStrike" cap="none">
                <a:solidFill>
                  <a:schemeClr val="dk1"/>
                </a:solidFill>
                <a:latin typeface="Arial"/>
                <a:ea typeface="Arial"/>
                <a:cs typeface="Arial"/>
                <a:sym typeface="Arial"/>
              </a:rPr>
              <a:t>, or human-caused, and some are natural. Various sources emit different sized particles which can alter the effects those aerosols have on planet Earth.</a:t>
            </a:r>
            <a:endParaRPr sz="1400" b="0" i="0" u="none" strike="noStrike" cap="none">
              <a:solidFill>
                <a:srgbClr val="000000"/>
              </a:solidFill>
              <a:latin typeface="Arial"/>
              <a:ea typeface="Arial"/>
              <a:cs typeface="Arial"/>
              <a:sym typeface="Arial"/>
            </a:endParaRPr>
          </a:p>
        </p:txBody>
      </p:sp>
      <p:pic>
        <p:nvPicPr>
          <p:cNvPr id="127" name="Google Shape;127;p7" descr="Image from &quot;What's Up In The Atmosphere?&quot; a resource of Elementary GLOBE. The image shows a female instructor in front of a whiteboard with the title &quot;Aerosols: Particles in the Sky&quot; written over a series of sketches depicting different sources of aerosols. The sources listed are in two categories: natural sources, including pollen, desert dust, sea salt, fire, and volcanoes, and human sources, including cars, factories, and changes to the land. " title="Particles in the Sky"/>
          <p:cNvPicPr preferRelativeResize="0"/>
          <p:nvPr/>
        </p:nvPicPr>
        <p:blipFill rotWithShape="1">
          <a:blip r:embed="rId3">
            <a:alphaModFix/>
          </a:blip>
          <a:srcRect/>
          <a:stretch/>
        </p:blipFill>
        <p:spPr>
          <a:xfrm>
            <a:off x="1981200" y="2418868"/>
            <a:ext cx="6248400" cy="4439132"/>
          </a:xfrm>
          <a:prstGeom prst="rect">
            <a:avLst/>
          </a:prstGeom>
          <a:noFill/>
          <a:ln>
            <a:noFill/>
          </a:ln>
        </p:spPr>
      </p:pic>
      <p:pic>
        <p:nvPicPr>
          <p:cNvPr id="128" name="Google Shape;128;p7"/>
          <p:cNvPicPr preferRelativeResize="0"/>
          <p:nvPr/>
        </p:nvPicPr>
        <p:blipFill rotWithShape="1">
          <a:blip r:embed="rId4">
            <a:alphaModFix/>
          </a:blip>
          <a:srcRect/>
          <a:stretch/>
        </p:blipFill>
        <p:spPr>
          <a:xfrm>
            <a:off x="-94538" y="798630"/>
            <a:ext cx="1283880" cy="60593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title"/>
          </p:nvPr>
        </p:nvSpPr>
        <p:spPr>
          <a:xfrm>
            <a:off x="1219200" y="914400"/>
            <a:ext cx="79248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A Closer Look at Particles</a:t>
            </a:r>
            <a:endParaRPr/>
          </a:p>
        </p:txBody>
      </p:sp>
      <p:sp>
        <p:nvSpPr>
          <p:cNvPr id="135" name="Google Shape;135;p8"/>
          <p:cNvSpPr txBox="1">
            <a:spLocks noGrp="1"/>
          </p:cNvSpPr>
          <p:nvPr>
            <p:ph type="body" idx="1"/>
          </p:nvPr>
        </p:nvSpPr>
        <p:spPr>
          <a:xfrm>
            <a:off x="1300511" y="1634836"/>
            <a:ext cx="3429001" cy="45720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The size of a particle gives scientists clues about its origin and composition. Larger particles tend to form when salt, sand, or ash is blown into the air by strong winds. Dust, pollen, and mold all form medium-sized aerosols, while the smallest particles come from combustion processes or chemical reactions.</a:t>
            </a:r>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Particles are sometimes labeled in terms of diameter. PM</a:t>
            </a:r>
            <a:r>
              <a:rPr lang="en-US" sz="1800" b="0" i="0" u="none" strike="noStrike" cap="none" baseline="-25000">
                <a:solidFill>
                  <a:schemeClr val="dk1"/>
                </a:solidFill>
                <a:latin typeface="Arial"/>
                <a:ea typeface="Arial"/>
                <a:cs typeface="Arial"/>
                <a:sym typeface="Arial"/>
              </a:rPr>
              <a:t>10</a:t>
            </a:r>
            <a:r>
              <a:rPr lang="en-US" sz="1800" b="0" i="0" u="none" strike="noStrike" cap="none">
                <a:solidFill>
                  <a:schemeClr val="dk1"/>
                </a:solidFill>
                <a:latin typeface="Arial"/>
                <a:ea typeface="Arial"/>
                <a:cs typeface="Arial"/>
                <a:sym typeface="Arial"/>
              </a:rPr>
              <a:t> and PM</a:t>
            </a:r>
            <a:r>
              <a:rPr lang="en-US" sz="1800" b="0" i="0" u="none" strike="noStrike" cap="none" baseline="-25000">
                <a:solidFill>
                  <a:schemeClr val="dk1"/>
                </a:solidFill>
                <a:latin typeface="Arial"/>
                <a:ea typeface="Arial"/>
                <a:cs typeface="Arial"/>
                <a:sym typeface="Arial"/>
              </a:rPr>
              <a:t>2.5</a:t>
            </a:r>
            <a:r>
              <a:rPr lang="en-US" sz="1800" b="0" i="0" u="none" strike="noStrike" cap="none">
                <a:solidFill>
                  <a:schemeClr val="dk1"/>
                </a:solidFill>
                <a:latin typeface="Arial"/>
                <a:ea typeface="Arial"/>
                <a:cs typeface="Arial"/>
                <a:sym typeface="Arial"/>
              </a:rPr>
              <a:t> are particles that are smaller than 10 and 2.5 µm across, respectively. </a:t>
            </a:r>
            <a:endParaRPr/>
          </a:p>
          <a:p>
            <a:pPr marL="342900" marR="0" lvl="0" indent="-342900" algn="just" rtl="0">
              <a:lnSpc>
                <a:spcPct val="100000"/>
              </a:lnSpc>
              <a:spcBef>
                <a:spcPts val="36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just" rtl="0">
              <a:lnSpc>
                <a:spcPct val="100000"/>
              </a:lnSpc>
              <a:spcBef>
                <a:spcPts val="360"/>
              </a:spcBef>
              <a:spcAft>
                <a:spcPts val="0"/>
              </a:spcAft>
              <a:buClr>
                <a:schemeClr val="dk1"/>
              </a:buClr>
              <a:buSzPts val="3200"/>
              <a:buFont typeface="Calibri"/>
              <a:buNone/>
            </a:pPr>
            <a:endParaRPr sz="1800" b="0" i="0" u="none" strike="noStrike" cap="none">
              <a:solidFill>
                <a:schemeClr val="dk1"/>
              </a:solidFill>
              <a:latin typeface="Arial"/>
              <a:ea typeface="Arial"/>
              <a:cs typeface="Arial"/>
              <a:sym typeface="Arial"/>
            </a:endParaRPr>
          </a:p>
        </p:txBody>
      </p:sp>
      <p:pic>
        <p:nvPicPr>
          <p:cNvPr id="136" name="Google Shape;136;p8" descr="A human hair is typicall 50 to 70 micrometers in diameter. Very fine sand is 90 micrometers across. This is in contrast to PM 10, which can be fit five times into the diameter of a human hair, or PM 2.5, which can be fit four times into the diameter of a PM 10 particle. " title="Size Comparisons of Particles"/>
          <p:cNvPicPr preferRelativeResize="0"/>
          <p:nvPr/>
        </p:nvPicPr>
        <p:blipFill rotWithShape="1">
          <a:blip r:embed="rId3">
            <a:alphaModFix/>
          </a:blip>
          <a:srcRect/>
          <a:stretch/>
        </p:blipFill>
        <p:spPr>
          <a:xfrm>
            <a:off x="4729512" y="1869901"/>
            <a:ext cx="4302697" cy="4373880"/>
          </a:xfrm>
          <a:prstGeom prst="rect">
            <a:avLst/>
          </a:prstGeom>
          <a:noFill/>
          <a:ln>
            <a:noFill/>
          </a:ln>
        </p:spPr>
      </p:pic>
      <p:pic>
        <p:nvPicPr>
          <p:cNvPr id="137" name="Google Shape;137;p8"/>
          <p:cNvPicPr preferRelativeResize="0"/>
          <p:nvPr/>
        </p:nvPicPr>
        <p:blipFill rotWithShape="1">
          <a:blip r:embed="rId4">
            <a:alphaModFix/>
          </a:blip>
          <a:srcRect/>
          <a:stretch/>
        </p:blipFill>
        <p:spPr>
          <a:xfrm>
            <a:off x="-94538" y="798630"/>
            <a:ext cx="1283880" cy="60593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1211580" y="914400"/>
            <a:ext cx="785622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3200" b="1" i="0" u="none" strike="noStrike" cap="none">
                <a:solidFill>
                  <a:schemeClr val="dk2"/>
                </a:solidFill>
                <a:latin typeface="Arial"/>
                <a:ea typeface="Arial"/>
                <a:cs typeface="Arial"/>
                <a:sym typeface="Arial"/>
              </a:rPr>
              <a:t>Aerosols Come In Different Sizes</a:t>
            </a:r>
            <a:endParaRPr/>
          </a:p>
        </p:txBody>
      </p:sp>
      <p:sp>
        <p:nvSpPr>
          <p:cNvPr id="143" name="Google Shape;143;p9"/>
          <p:cNvSpPr txBox="1">
            <a:spLocks noGrp="1"/>
          </p:cNvSpPr>
          <p:nvPr>
            <p:ph type="body" idx="1"/>
          </p:nvPr>
        </p:nvSpPr>
        <p:spPr>
          <a:xfrm>
            <a:off x="1295400" y="4038600"/>
            <a:ext cx="2667000" cy="253691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Aerosols come from many sources. Sea salt, dust, and volcanic ash (shown right) tend to form larger particles, while soot and particles formed from chemical reactions are usually much smaller. 	</a:t>
            </a:r>
            <a:endParaRPr/>
          </a:p>
        </p:txBody>
      </p:sp>
      <p:sp>
        <p:nvSpPr>
          <p:cNvPr id="144" name="Google Shape;144;p9"/>
          <p:cNvSpPr txBox="1">
            <a:spLocks noGrp="1"/>
          </p:cNvSpPr>
          <p:nvPr>
            <p:ph type="body" idx="2"/>
          </p:nvPr>
        </p:nvSpPr>
        <p:spPr>
          <a:xfrm>
            <a:off x="1356360" y="1447800"/>
            <a:ext cx="7552762" cy="1136762"/>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dk1"/>
              </a:buClr>
              <a:buSzPts val="3200"/>
              <a:buFont typeface="Arial"/>
              <a:buNone/>
            </a:pPr>
            <a:r>
              <a:rPr lang="en-US" sz="1800" b="0" i="0" u="none" strike="noStrike" cap="none">
                <a:solidFill>
                  <a:schemeClr val="dk1"/>
                </a:solidFill>
                <a:latin typeface="Arial"/>
                <a:ea typeface="Arial"/>
                <a:cs typeface="Arial"/>
                <a:sym typeface="Arial"/>
              </a:rPr>
              <a:t>The size of a particle defines how it will interact with different colors of light. Every particle type has a characteristic combination of light interactions that scientists use as “fingerprints” to identify aerosols of various sizes and compositions. </a:t>
            </a:r>
            <a:endParaRPr/>
          </a:p>
        </p:txBody>
      </p:sp>
      <p:pic>
        <p:nvPicPr>
          <p:cNvPr id="145" name="Google Shape;145;p9" descr="Four sources of aerosols: dust and sand from sand storms, organic aerosols formed from tree emissions, forest fires, and volcanic eruptions. " title="Different Aerosols Sources"/>
          <p:cNvPicPr preferRelativeResize="0"/>
          <p:nvPr/>
        </p:nvPicPr>
        <p:blipFill rotWithShape="1">
          <a:blip r:embed="rId3">
            <a:alphaModFix/>
          </a:blip>
          <a:srcRect/>
          <a:stretch/>
        </p:blipFill>
        <p:spPr>
          <a:xfrm>
            <a:off x="4060897" y="4114800"/>
            <a:ext cx="4848225" cy="2486025"/>
          </a:xfrm>
          <a:prstGeom prst="rect">
            <a:avLst/>
          </a:prstGeom>
          <a:noFill/>
          <a:ln>
            <a:noFill/>
          </a:ln>
        </p:spPr>
      </p:pic>
      <p:pic>
        <p:nvPicPr>
          <p:cNvPr id="146" name="Google Shape;146;p9" descr="Image shows three hands holding, from left to right: sea salt, dust, and soot." title="Hands Holding Aerosols"/>
          <p:cNvPicPr preferRelativeResize="0"/>
          <p:nvPr/>
        </p:nvPicPr>
        <p:blipFill rotWithShape="1">
          <a:blip r:embed="rId4">
            <a:alphaModFix/>
          </a:blip>
          <a:srcRect/>
          <a:stretch/>
        </p:blipFill>
        <p:spPr>
          <a:xfrm>
            <a:off x="1375641" y="2615142"/>
            <a:ext cx="7581900" cy="1474258"/>
          </a:xfrm>
          <a:prstGeom prst="rect">
            <a:avLst/>
          </a:prstGeom>
          <a:noFill/>
          <a:ln>
            <a:noFill/>
          </a:ln>
        </p:spPr>
      </p:pic>
      <p:pic>
        <p:nvPicPr>
          <p:cNvPr id="147" name="Google Shape;147;p9"/>
          <p:cNvPicPr preferRelativeResize="0"/>
          <p:nvPr/>
        </p:nvPicPr>
        <p:blipFill rotWithShape="1">
          <a:blip r:embed="rId5">
            <a:alphaModFix/>
          </a:blip>
          <a:srcRect/>
          <a:stretch/>
        </p:blipFill>
        <p:spPr>
          <a:xfrm>
            <a:off x="-94538" y="798630"/>
            <a:ext cx="1283880" cy="6059370"/>
          </a:xfrm>
          <a:prstGeom prst="rect">
            <a:avLst/>
          </a:prstGeom>
          <a:noFill/>
          <a:ln>
            <a:noFill/>
          </a:ln>
        </p:spPr>
      </p:pic>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4800</Words>
  <Application>Microsoft Macintosh PowerPoint</Application>
  <PresentationFormat>On-screen Show (4:3)</PresentationFormat>
  <Paragraphs>325</Paragraphs>
  <Slides>67</Slides>
  <Notes>67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Arial</vt:lpstr>
      <vt:lpstr>Calibri</vt:lpstr>
      <vt:lpstr>Times New Roman</vt:lpstr>
      <vt:lpstr>Default Design</vt:lpstr>
      <vt:lpstr>Protocol Training   Aerosols</vt:lpstr>
      <vt:lpstr>Overview and Learning Objectives</vt:lpstr>
      <vt:lpstr>PowerPoint Presentation</vt:lpstr>
      <vt:lpstr>What are Aerosols?</vt:lpstr>
      <vt:lpstr>Meet Aero-SOL</vt:lpstr>
      <vt:lpstr>There Are Many Ways to Measure Aerosols And Many Names for Aerosol Data</vt:lpstr>
      <vt:lpstr>Aerosols: Particles in the Sky</vt:lpstr>
      <vt:lpstr>A Closer Look at Particles</vt:lpstr>
      <vt:lpstr>Aerosols Come In Different Sizes</vt:lpstr>
      <vt:lpstr>Aerosols From Different Sources Have Different Sizes</vt:lpstr>
      <vt:lpstr>Aerosols Impact Air Quality Across the Globe</vt:lpstr>
      <vt:lpstr>Aerosols Can Affect Climate Directly</vt:lpstr>
      <vt:lpstr>Aerosols Influence Earth’s Climate Through Clouds</vt:lpstr>
      <vt:lpstr>Aerosols Influence Many Things On Earth, But We Still Have Lots of Questions</vt:lpstr>
      <vt:lpstr>GLOBE Measurements Help Scientists:</vt:lpstr>
      <vt:lpstr>Scientists Quantify Aerosols Using Measurements of Aerosol Optical Thickness</vt:lpstr>
      <vt:lpstr>What is Aerosol Optical Thickness?</vt:lpstr>
      <vt:lpstr>We Measure AOT from the Ground</vt:lpstr>
      <vt:lpstr>Before You Begin the Aerosols Protocol</vt:lpstr>
      <vt:lpstr>How to Collect: Overview</vt:lpstr>
      <vt:lpstr>What You Will Need</vt:lpstr>
      <vt:lpstr>Be Sure to Record Everything About Your Study Site to Make Your Data Count!</vt:lpstr>
      <vt:lpstr>Complete the Entire Protocol for the  Most Investigation Opportunities</vt:lpstr>
      <vt:lpstr>Instrument Options</vt:lpstr>
      <vt:lpstr>Using a GLOBE Sun Photometer (1)</vt:lpstr>
      <vt:lpstr>Using a GLOBE Sun Photometer (2)</vt:lpstr>
      <vt:lpstr>Using a GLOBE Sun Photometer (3)  Aligning with the Sun</vt:lpstr>
      <vt:lpstr>Using a Calitoo (1)</vt:lpstr>
      <vt:lpstr>Using a Calitoo (2)</vt:lpstr>
      <vt:lpstr>Using a Calitoo (3)   Aligning with the Sun</vt:lpstr>
      <vt:lpstr>Common AOT Measurement Mistakes</vt:lpstr>
      <vt:lpstr>Sky Color and Visibility Observations Give Your Data Context</vt:lpstr>
      <vt:lpstr>As AOT Increases, the Amount of Light Reaching Earth’s Surface Directly Decreases Rapidly, Going to Near Zero in Severe Pollution Events</vt:lpstr>
      <vt:lpstr>Sky Color and Visibility Observations Give Your Data Context </vt:lpstr>
      <vt:lpstr>How to Observe: Sky Conditions</vt:lpstr>
      <vt:lpstr>Entering Aerosol Data in the GLOBE Observer Data Entry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Visualize and Retrieve Data</vt:lpstr>
      <vt:lpstr>Visualize and Retrieve Data</vt:lpstr>
      <vt:lpstr>Measurement Tips</vt:lpstr>
      <vt:lpstr>Graphing Your Measurements</vt:lpstr>
      <vt:lpstr>By Graphing Your Measurements  You Might Observe Major Aerosol Plumes</vt:lpstr>
      <vt:lpstr>By Graphing Your Measurements  You Might Observe Major Aerosol Plumes (1)</vt:lpstr>
      <vt:lpstr>By Graphing Your Measurements  You Might Observe Major Aerosol Plumes (2)</vt:lpstr>
      <vt:lpstr>Aerosols: Local Phenomena, Global Impact</vt:lpstr>
      <vt:lpstr>Quiz Questions</vt:lpstr>
      <vt:lpstr>GLOBE Learning Activities &amp; Resources</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Rosalba</dc:creator>
  <cp:lastModifiedBy>Christina Buffington</cp:lastModifiedBy>
  <cp:revision>1</cp:revision>
  <dcterms:modified xsi:type="dcterms:W3CDTF">2025-11-16T00:18:23Z</dcterms:modified>
</cp:coreProperties>
</file>