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qeguI9RNqoJ4fr7Av8jEt1Ufp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7A31AF-764E-4C3E-A91A-6AB1B4CB429E}">
  <a:tblStyle styleId="{657A31AF-764E-4C3E-A91A-6AB1B4CB429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Aspects of the menus are sometimes capitalized, sometimes not.</a:t>
            </a:r>
            <a:endParaRPr/>
          </a:p>
        </p:txBody>
      </p:sp>
      <p:sp>
        <p:nvSpPr>
          <p:cNvPr id="312" name="Google Shape;312;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p:nvPr>
            <p:ph idx="2" type="pic"/>
          </p:nvPr>
        </p:nvSpPr>
        <p:spPr>
          <a:xfrm>
            <a:off x="3887391" y="987426"/>
            <a:ext cx="4629150" cy="4873625"/>
          </a:xfrm>
          <a:prstGeom prst="rect">
            <a:avLst/>
          </a:prstGeom>
          <a:noFill/>
          <a:ln>
            <a:noFill/>
          </a:ln>
        </p:spPr>
      </p:sp>
      <p:sp>
        <p:nvSpPr>
          <p:cNvPr id="68" name="Google Shape;68;p4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berkeleyearth.org/wp-content/uploads/2015/02/baseline-seasonaltemperature-range.png" TargetMode="External"/><Relationship Id="rId5" Type="http://schemas.openxmlformats.org/officeDocument/2006/relationships/image" Target="../media/image3.png"/><Relationship Id="rId6"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23.jpg"/><Relationship Id="rId6" Type="http://schemas.openxmlformats.org/officeDocument/2006/relationships/hyperlink" Target="http://www.globe.gov/documents/348614/ff1147e1-6ae3-4eb1-b38c-20021910c0a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hyperlink" Target="http://www.globe.gov/documents/348614/00bfb4e8-384c-4d63-a781-ae1624bc97c4" TargetMode="External"/><Relationship Id="rId6" Type="http://schemas.openxmlformats.org/officeDocument/2006/relationships/hyperlink" Target="http://www.fishersci.com.sg/upload/content_photo_1061_1208.jpg" TargetMode="External"/><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hyperlink" Target="http://www.globe.gov/documents/348614/81a42f5e-8f77-4d23-8fb0-9006b0b27063" TargetMode="External"/><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hyperlink" Target="http://www.esrl.noaa.gov/gmd/grad/solcalc/" TargetMode="External"/><Relationship Id="rId6" Type="http://schemas.openxmlformats.org/officeDocument/2006/relationships/hyperlink" Target="https://www.globe.gov/documents/348614/00bfb4e8-384c-4d63-a781-ae1624bc97c4" TargetMode="External"/><Relationship Id="rId7"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hyperlink" Target="http://1.bp.blogspot.com/-dTjf0uzbhhU/VCzaSD54wvI/AAAAAAAAAFA/Ag20n_O8n4c/s1600/IMG_1035.jpg" TargetMode="External"/><Relationship Id="rId6"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26.jpg"/><Relationship Id="rId9" Type="http://schemas.openxmlformats.org/officeDocument/2006/relationships/image" Target="../media/image29.png"/><Relationship Id="rId5" Type="http://schemas.openxmlformats.org/officeDocument/2006/relationships/hyperlink" Target="https://www.globe.gov/globe-data/data-entry/globe-observer" TargetMode="External"/><Relationship Id="rId6" Type="http://schemas.openxmlformats.org/officeDocument/2006/relationships/hyperlink" Target="https://data.globe.gov/" TargetMode="External"/><Relationship Id="rId7" Type="http://schemas.openxmlformats.org/officeDocument/2006/relationships/hyperlink" Target="https://www.globe.gov/" TargetMode="External"/><Relationship Id="rId8"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27.jpg"/><Relationship Id="rId5" Type="http://schemas.openxmlformats.org/officeDocument/2006/relationships/image" Target="../media/image21.jpg"/><Relationship Id="rId6"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jpg"/><Relationship Id="rId4" Type="http://schemas.openxmlformats.org/officeDocument/2006/relationships/image" Target="../media/image2.jpg"/><Relationship Id="rId5"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26.jpg"/><Relationship Id="rId5"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26.jpg"/><Relationship Id="rId5" Type="http://schemas.openxmlformats.org/officeDocument/2006/relationships/image" Target="../media/image36.jpg"/><Relationship Id="rId6"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26.jpg"/><Relationship Id="rId5"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35.jpg"/><Relationship Id="rId9" Type="http://schemas.openxmlformats.org/officeDocument/2006/relationships/hyperlink" Target="http://vis.globe.gov/GLOBE/" TargetMode="External"/><Relationship Id="rId5" Type="http://schemas.openxmlformats.org/officeDocument/2006/relationships/hyperlink" Target="http://vis.globe.gov/GLOBE/" TargetMode="External"/><Relationship Id="rId6" Type="http://schemas.openxmlformats.org/officeDocument/2006/relationships/hyperlink" Target="https://www.globe.gov/documents/10157/7349361/Viz+tutorial.pdf" TargetMode="External"/><Relationship Id="rId7" Type="http://schemas.openxmlformats.org/officeDocument/2006/relationships/hyperlink" Target="https://www.globe.gov/documents/10157/7349361/Viz+tutorial.pptx" TargetMode="External"/><Relationship Id="rId8"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35.jpg"/><Relationship Id="rId5"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10" Type="http://schemas.openxmlformats.org/officeDocument/2006/relationships/hyperlink" Target="http://www.globe.gov/"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39.jpg"/><Relationship Id="rId9" Type="http://schemas.openxmlformats.org/officeDocument/2006/relationships/hyperlink" Target="https://www.globe.gov/do-globe/resources/globe-equipment" TargetMode="External"/><Relationship Id="rId5" Type="http://schemas.openxmlformats.org/officeDocument/2006/relationships/hyperlink" Target="http://www.globe.gov/documents/348614/65d837c0-2487-47dc-a789-06f57de1c45e" TargetMode="External"/><Relationship Id="rId6" Type="http://schemas.openxmlformats.org/officeDocument/2006/relationships/hyperlink" Target="http://mynasadata.larc.nasa.gov/weather-and-climate/" TargetMode="External"/><Relationship Id="rId7" Type="http://schemas.openxmlformats.org/officeDocument/2006/relationships/hyperlink" Target="http://mynasadata.larc.nasa.gov/weather-and-climate/" TargetMode="External"/><Relationship Id="rId8" Type="http://schemas.openxmlformats.org/officeDocument/2006/relationships/hyperlink" Target="https://mynasadata.larc.nasa.gov/basic-page/about-atmosphere-background-inform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4.jpg"/><Relationship Id="rId5" Type="http://schemas.openxmlformats.org/officeDocument/2006/relationships/hyperlink" Target="https://www.grc.nasa.gov/WWW/K-12/airplane/atmosphere.html" TargetMode="External"/><Relationship Id="rId6" Type="http://schemas.openxmlformats.org/officeDocument/2006/relationships/image" Target="../media/image11.jpg"/><Relationship Id="rId7" Type="http://schemas.openxmlformats.org/officeDocument/2006/relationships/hyperlink" Target="http://www.globe.gov/do-globe/globe-teachers-guide/atmospher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39.jpg"/><Relationship Id="rId5" Type="http://schemas.openxmlformats.org/officeDocument/2006/relationships/hyperlink" Target="mailto:help@globe.gov" TargetMode="External"/><Relationship Id="rId6" Type="http://schemas.openxmlformats.org/officeDocument/2006/relationships/image" Target="../media/image42.jpg"/><Relationship Id="rId7"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4.jpg"/><Relationship Id="rId5" Type="http://schemas.openxmlformats.org/officeDocument/2006/relationships/hyperlink" Target="http://www.globe.gov/documents/348614/93d4bb3c-79e3-4255-9fc8-537fc4f870d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hyperlink" Target="http://www.sciencemuseum.org.uk/ClimateChanging/ClimateScienceInfoZone/Exploringwhatmighthappen/2point1/~/media/ClimateChanging/FindOutMore/Images/twoonetwotwo.ashx" TargetMode="External"/><Relationship Id="rId6" Type="http://schemas.openxmlformats.org/officeDocument/2006/relationships/image" Target="../media/image31.png"/><Relationship Id="rId7" Type="http://schemas.openxmlformats.org/officeDocument/2006/relationships/hyperlink" Target="http://www.sciencemuseum.org.uk/ClimateChanging/ClimateScienceInfoZone/Exploringwhatmighthappen/2point1/~/media/ClimateChanging/FindOutMore/Images/twoonetwoone_NOAAWeatherSatellite.ashx" TargetMode="External"/><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1" Type="http://schemas.openxmlformats.org/officeDocument/2006/relationships/hyperlink" Target="http://www.globe.gov/documents/348614/b24c8410-2ed7-4fd2-9cf7-2e68168f40ff" TargetMode="External"/><Relationship Id="rId10"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13" Type="http://schemas.openxmlformats.org/officeDocument/2006/relationships/image" Target="../media/image7.jpg"/><Relationship Id="rId12" Type="http://schemas.openxmlformats.org/officeDocument/2006/relationships/hyperlink" Target="http://www.labsource.com/ProdImg/26/26301.jp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23.jpg"/><Relationship Id="rId9" Type="http://schemas.openxmlformats.org/officeDocument/2006/relationships/hyperlink" Target="https://www.globe.gov/documents/348614/81a42f5e-8f77-4d23-8fb0-9006b0b27063" TargetMode="External"/><Relationship Id="rId5" Type="http://schemas.openxmlformats.org/officeDocument/2006/relationships/hyperlink" Target="https://www.globe.gov/documents/348614/00bfb4e8-384c-4d63-a781-ae1624bc97c4" TargetMode="External"/><Relationship Id="rId6" Type="http://schemas.openxmlformats.org/officeDocument/2006/relationships/hyperlink" Target="https://www.globe.gov/documents/348614/00bfb4e8-384c-4d63-a781-ae1624bc97c4" TargetMode="External"/><Relationship Id="rId7" Type="http://schemas.openxmlformats.org/officeDocument/2006/relationships/hyperlink" Target="https://www.globe.gov/documents/348614/81a42f5e-8f77-4d23-8fb0-9006b0b27063" TargetMode="External"/><Relationship Id="rId8" Type="http://schemas.openxmlformats.org/officeDocument/2006/relationships/hyperlink" Target="https://www.globe.gov/documents/348614/81a42f5e-8f77-4d23-8fb0-9006b0b2706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23.jp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The GLOBE Program-Atmosphere-AirT emperature" id="89" name="Google Shape;89;p1"/>
          <p:cNvPicPr preferRelativeResize="0"/>
          <p:nvPr/>
        </p:nvPicPr>
        <p:blipFill rotWithShape="1">
          <a:blip r:embed="rId3">
            <a:alphaModFix/>
          </a:blip>
          <a:srcRect b="0" l="0" r="0" t="0"/>
          <a:stretch/>
        </p:blipFill>
        <p:spPr>
          <a:xfrm>
            <a:off x="0" y="0"/>
            <a:ext cx="9144000" cy="805132"/>
          </a:xfrm>
          <a:prstGeom prst="rect">
            <a:avLst/>
          </a:prstGeom>
          <a:noFill/>
          <a:ln>
            <a:noFill/>
          </a:ln>
        </p:spPr>
      </p:pic>
      <p:sp>
        <p:nvSpPr>
          <p:cNvPr id="90" name="Google Shape;90;p1"/>
          <p:cNvSpPr txBox="1"/>
          <p:nvPr>
            <p:ph type="ctrTitle"/>
          </p:nvPr>
        </p:nvSpPr>
        <p:spPr>
          <a:xfrm>
            <a:off x="662213" y="630960"/>
            <a:ext cx="7819571" cy="16353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400"/>
              <a:t>Protocol Training Slides</a:t>
            </a:r>
            <a:br>
              <a:rPr b="1" lang="en-US" sz="4400"/>
            </a:br>
            <a:r>
              <a:rPr b="1" lang="en-US" sz="4400"/>
              <a:t>Air Temperature</a:t>
            </a:r>
            <a:endParaRPr/>
          </a:p>
        </p:txBody>
      </p:sp>
      <p:pic>
        <p:nvPicPr>
          <p:cNvPr descr="Shows seasonal differences in degrees C. Map shows how there is less seasonal temperature difference at the equator and more at the poles" id="91" name="Google Shape;91;p1" title="Map of Earth Seasonal Temperature Range">
            <a:hlinkClick r:id="rId4"/>
          </p:cNvPr>
          <p:cNvPicPr preferRelativeResize="0"/>
          <p:nvPr/>
        </p:nvPicPr>
        <p:blipFill rotWithShape="1">
          <a:blip r:embed="rId5">
            <a:alphaModFix/>
          </a:blip>
          <a:srcRect b="0" l="0" r="0" t="0"/>
          <a:stretch/>
        </p:blipFill>
        <p:spPr>
          <a:xfrm>
            <a:off x="662213" y="2440483"/>
            <a:ext cx="7819571" cy="3962001"/>
          </a:xfrm>
          <a:prstGeom prst="rect">
            <a:avLst/>
          </a:prstGeom>
          <a:noFill/>
          <a:ln>
            <a:noFill/>
          </a:ln>
        </p:spPr>
      </p:pic>
      <p:pic>
        <p:nvPicPr>
          <p:cNvPr descr="A blue background with white text&#10;&#10;AI-generated content may be incorrect." id="92" name="Google Shape;92;p1"/>
          <p:cNvPicPr preferRelativeResize="0"/>
          <p:nvPr/>
        </p:nvPicPr>
        <p:blipFill rotWithShape="1">
          <a:blip r:embed="rId6">
            <a:alphaModFix/>
          </a:blip>
          <a:srcRect b="0" l="0" r="0" t="0"/>
          <a:stretch/>
        </p:blipFill>
        <p:spPr>
          <a:xfrm>
            <a:off x="64770" y="0"/>
            <a:ext cx="3530005" cy="7819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0"/>
          <p:cNvPicPr preferRelativeResize="0"/>
          <p:nvPr/>
        </p:nvPicPr>
        <p:blipFill rotWithShape="1">
          <a:blip r:embed="rId3">
            <a:alphaModFix/>
          </a:blip>
          <a:srcRect b="0" l="0" r="0" t="0"/>
          <a:stretch/>
        </p:blipFill>
        <p:spPr>
          <a:xfrm>
            <a:off x="6004908" y="1655848"/>
            <a:ext cx="3139092" cy="3192599"/>
          </a:xfrm>
          <a:prstGeom prst="rect">
            <a:avLst/>
          </a:prstGeom>
          <a:noFill/>
          <a:ln>
            <a:noFill/>
          </a:ln>
        </p:spPr>
      </p:pic>
      <p:sp>
        <p:nvSpPr>
          <p:cNvPr id="187" name="Google Shape;18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88" name="Google Shape;188;p10"/>
          <p:cNvPicPr preferRelativeResize="0"/>
          <p:nvPr/>
        </p:nvPicPr>
        <p:blipFill rotWithShape="1">
          <a:blip r:embed="rId4">
            <a:alphaModFix/>
          </a:blip>
          <a:srcRect b="0" l="0" r="0" t="0"/>
          <a:stretch/>
        </p:blipFill>
        <p:spPr>
          <a:xfrm>
            <a:off x="0" y="-14515"/>
            <a:ext cx="9144000" cy="914400"/>
          </a:xfrm>
          <a:prstGeom prst="rect">
            <a:avLst/>
          </a:prstGeom>
          <a:noFill/>
          <a:ln>
            <a:noFill/>
          </a:ln>
        </p:spPr>
      </p:pic>
      <p:pic>
        <p:nvPicPr>
          <p:cNvPr descr="Menu: How to collect your data" id="189" name="Google Shape;189;p10"/>
          <p:cNvPicPr preferRelativeResize="0"/>
          <p:nvPr/>
        </p:nvPicPr>
        <p:blipFill rotWithShape="1">
          <a:blip r:embed="rId5">
            <a:alphaModFix/>
          </a:blip>
          <a:srcRect b="0" l="0" r="0" t="0"/>
          <a:stretch/>
        </p:blipFill>
        <p:spPr>
          <a:xfrm>
            <a:off x="-28644" y="899885"/>
            <a:ext cx="1176372" cy="6091929"/>
          </a:xfrm>
          <a:prstGeom prst="rect">
            <a:avLst/>
          </a:prstGeom>
          <a:noFill/>
          <a:ln>
            <a:noFill/>
          </a:ln>
        </p:spPr>
      </p:pic>
      <p:sp>
        <p:nvSpPr>
          <p:cNvPr id="190" name="Google Shape;190;p10"/>
          <p:cNvSpPr txBox="1"/>
          <p:nvPr>
            <p:ph type="title"/>
          </p:nvPr>
        </p:nvSpPr>
        <p:spPr>
          <a:xfrm>
            <a:off x="1147728" y="63862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Calibrating your Instrument</a:t>
            </a:r>
            <a:endParaRPr sz="2800"/>
          </a:p>
        </p:txBody>
      </p:sp>
      <p:sp>
        <p:nvSpPr>
          <p:cNvPr id="191" name="Google Shape;191;p10"/>
          <p:cNvSpPr txBox="1"/>
          <p:nvPr>
            <p:ph idx="1" type="body"/>
          </p:nvPr>
        </p:nvSpPr>
        <p:spPr>
          <a:xfrm>
            <a:off x="1515066" y="1553030"/>
            <a:ext cx="4833311" cy="466634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None/>
            </a:pPr>
            <a:r>
              <a:rPr b="1" i="1" lang="en-US" sz="1400" u="sng">
                <a:solidFill>
                  <a:schemeClr val="hlink"/>
                </a:solidFill>
                <a:latin typeface="Arial"/>
                <a:ea typeface="Arial"/>
                <a:cs typeface="Arial"/>
                <a:sym typeface="Arial"/>
                <a:hlinkClick r:id="rId6"/>
              </a:rPr>
              <a:t>Calibration Thermometer</a:t>
            </a:r>
            <a:endParaRPr b="1" sz="1400">
              <a:latin typeface="Arial"/>
              <a:ea typeface="Arial"/>
              <a:cs typeface="Arial"/>
              <a:sym typeface="Arial"/>
            </a:endParaRPr>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Prepare a mixture of fresh water and crushed ice with more ice than water in a container.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Put the calibration thermometer into the ice-water bath. The bulb of the thermometer must be in the water.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Allow the ice-water bath and thermometer to sit for 10 to 15 minutes Add more ice if needed.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Gently move the thermometer around in the ice-water bath so that it will be thoroughly cooled.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Read the thermometer. If it reads between -0.5 ̊ C and +0.5 ̊ C, the thermometer is fine.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If the thermometer reads greater than +0.5 ̊ C, check to make sure that there is more ice than water in your ice-water bath.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If the thermometer reads less than -0.5 ̊ C, check to make sure that there is no salt in your ice-water bath. </a:t>
            </a:r>
            <a:endParaRPr sz="1400"/>
          </a:p>
          <a:p>
            <a:pPr indent="-274320" lvl="0" marL="274320" rtl="0" algn="l">
              <a:lnSpc>
                <a:spcPct val="100000"/>
              </a:lnSpc>
              <a:spcBef>
                <a:spcPts val="0"/>
              </a:spcBef>
              <a:spcAft>
                <a:spcPts val="0"/>
              </a:spcAft>
              <a:buClr>
                <a:schemeClr val="dk1"/>
              </a:buClr>
              <a:buSzPts val="1400"/>
              <a:buFont typeface="Calibri"/>
              <a:buAutoNum type="arabicParenR"/>
            </a:pPr>
            <a:r>
              <a:rPr lang="en-US" sz="1400">
                <a:latin typeface="Arial"/>
                <a:ea typeface="Arial"/>
                <a:cs typeface="Arial"/>
                <a:sym typeface="Arial"/>
              </a:rPr>
              <a:t>If the thermometer still does not read between -0.5 ̊ C and +0.5 ̊ C, replace the thermometer. </a:t>
            </a:r>
            <a:endParaRPr/>
          </a:p>
          <a:p>
            <a:pPr indent="-185420" lvl="0" marL="274320" rtl="0" algn="l">
              <a:lnSpc>
                <a:spcPct val="100000"/>
              </a:lnSpc>
              <a:spcBef>
                <a:spcPts val="0"/>
              </a:spcBef>
              <a:spcAft>
                <a:spcPts val="0"/>
              </a:spcAft>
              <a:buClr>
                <a:schemeClr val="dk1"/>
              </a:buClr>
              <a:buSzPts val="1400"/>
              <a:buFont typeface="Calibri"/>
              <a:buNone/>
            </a:pPr>
            <a:r>
              <a:t/>
            </a:r>
            <a:endParaRPr sz="1400"/>
          </a:p>
        </p:txBody>
      </p:sp>
      <p:sp>
        <p:nvSpPr>
          <p:cNvPr id="192" name="Google Shape;192;p10"/>
          <p:cNvSpPr txBox="1"/>
          <p:nvPr/>
        </p:nvSpPr>
        <p:spPr>
          <a:xfrm>
            <a:off x="1506771" y="5604410"/>
            <a:ext cx="7168614" cy="954107"/>
          </a:xfrm>
          <a:prstGeom prst="rect">
            <a:avLst/>
          </a:prstGeom>
          <a:noFill/>
          <a:ln>
            <a:noFill/>
          </a:ln>
        </p:spPr>
        <p:txBody>
          <a:bodyPr anchorCtr="0" anchor="t" bIns="45700" lIns="91425" spcFirstLastPara="1" rIns="91425" wrap="square" tIns="45700">
            <a:spAutoFit/>
          </a:bodyPr>
          <a:lstStyle/>
          <a:p>
            <a:pPr indent="-130810" lvl="0" marL="22860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rPr>
              <a:t>Troubleshoot</a:t>
            </a:r>
            <a:r>
              <a:rPr b="0" i="0" lang="en-US" sz="1400" u="none" cap="none" strike="noStrike">
                <a:solidFill>
                  <a:srgbClr val="000000"/>
                </a:solidFill>
                <a:latin typeface="Arial"/>
                <a:ea typeface="Arial"/>
                <a:cs typeface="Arial"/>
                <a:sym typeface="Arial"/>
              </a:rPr>
              <a:t>: If the reading is outside this range, double check that you followed the instructions carefully and repeat the process. If the thermometer repeatedly does not capture the known value of ice, replace the thermometer. Please delay recording your data until you are able to acquire a properly functioning thermometer.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99" name="Google Shape;199;p11"/>
          <p:cNvPicPr preferRelativeResize="0"/>
          <p:nvPr/>
        </p:nvPicPr>
        <p:blipFill rotWithShape="1">
          <a:blip r:embed="rId3">
            <a:alphaModFix/>
          </a:blip>
          <a:srcRect b="0" l="0" r="0" t="0"/>
          <a:stretch/>
        </p:blipFill>
        <p:spPr>
          <a:xfrm>
            <a:off x="0" y="-14515"/>
            <a:ext cx="9144000" cy="914400"/>
          </a:xfrm>
          <a:prstGeom prst="rect">
            <a:avLst/>
          </a:prstGeom>
          <a:noFill/>
          <a:ln>
            <a:noFill/>
          </a:ln>
        </p:spPr>
      </p:pic>
      <p:pic>
        <p:nvPicPr>
          <p:cNvPr descr="Menu: How to collect your data" id="200" name="Google Shape;200;p11"/>
          <p:cNvPicPr preferRelativeResize="0"/>
          <p:nvPr/>
        </p:nvPicPr>
        <p:blipFill rotWithShape="1">
          <a:blip r:embed="rId4">
            <a:alphaModFix/>
          </a:blip>
          <a:srcRect b="0" l="0" r="0" t="0"/>
          <a:stretch/>
        </p:blipFill>
        <p:spPr>
          <a:xfrm>
            <a:off x="-28644" y="899885"/>
            <a:ext cx="1176372" cy="6091929"/>
          </a:xfrm>
          <a:prstGeom prst="rect">
            <a:avLst/>
          </a:prstGeom>
          <a:noFill/>
          <a:ln>
            <a:noFill/>
          </a:ln>
        </p:spPr>
      </p:pic>
      <p:sp>
        <p:nvSpPr>
          <p:cNvPr id="201" name="Google Shape;201;p11"/>
          <p:cNvSpPr txBox="1"/>
          <p:nvPr>
            <p:ph type="title"/>
          </p:nvPr>
        </p:nvSpPr>
        <p:spPr>
          <a:xfrm>
            <a:off x="1147728" y="489388"/>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Calibrating Your Max/Min Digital Thermometer</a:t>
            </a:r>
            <a:endParaRPr sz="2800"/>
          </a:p>
        </p:txBody>
      </p:sp>
      <p:sp>
        <p:nvSpPr>
          <p:cNvPr id="202" name="Google Shape;202;p11"/>
          <p:cNvSpPr txBox="1"/>
          <p:nvPr>
            <p:ph idx="1" type="body"/>
          </p:nvPr>
        </p:nvSpPr>
        <p:spPr>
          <a:xfrm>
            <a:off x="1361131" y="1416505"/>
            <a:ext cx="4581979" cy="5304971"/>
          </a:xfrm>
          <a:prstGeom prst="rect">
            <a:avLst/>
          </a:prstGeom>
          <a:noFill/>
          <a:ln>
            <a:noFill/>
          </a:ln>
        </p:spPr>
        <p:txBody>
          <a:bodyPr anchorCtr="0" anchor="t" bIns="45700" lIns="91425" spcFirstLastPara="1" rIns="91425" wrap="square" tIns="45700">
            <a:normAutofit fontScale="47500" lnSpcReduction="20000"/>
          </a:bodyPr>
          <a:lstStyle/>
          <a:p>
            <a:pPr indent="-390525" lvl="0" marL="390525" rtl="0" algn="l">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Open the door to the instrument shelter and hang the calibration thermometer, the digital thermometer, and the soil sensor in the instrument shelter (if using it) so that they have air flow all around them and do not contact the sides of the shelter. </a:t>
            </a:r>
            <a:endParaRPr/>
          </a:p>
          <a:p>
            <a:pPr indent="-390525" lvl="0" marL="390525" rtl="0" algn="l">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Close the door to the instrument shelter. </a:t>
            </a:r>
            <a:endParaRPr/>
          </a:p>
          <a:p>
            <a:pPr indent="-390525" lvl="0" marL="390525" rtl="0" algn="l">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Wait at least an hour. Open the door to the instrument shelter. Make sure that your digital thermometer is displaying the current temperature(s) (Neither ‘MAX’ or ‘MIN’ symbols should be displayed on the screen. If they are, press the MAX/MIN button until they disappear). </a:t>
            </a:r>
            <a:endParaRPr/>
          </a:p>
          <a:p>
            <a:pPr indent="-390525" lvl="0" marL="390525" rtl="0" algn="l">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Read the temperatures reported by the air sensor and the soil sensor (if using it) of the digital thermometer and record them on your </a:t>
            </a:r>
            <a:r>
              <a:rPr i="1" lang="en-US" u="sng">
                <a:solidFill>
                  <a:schemeClr val="hlink"/>
                </a:solidFill>
                <a:latin typeface="Arial"/>
                <a:ea typeface="Arial"/>
                <a:cs typeface="Arial"/>
                <a:sym typeface="Arial"/>
                <a:hlinkClick r:id="rId5"/>
              </a:rPr>
              <a:t>Max/Min Thermometer Calibration and Reset Data Sheet</a:t>
            </a:r>
            <a:r>
              <a:rPr i="1" lang="en-US">
                <a:latin typeface="Arial"/>
                <a:ea typeface="Arial"/>
                <a:cs typeface="Arial"/>
                <a:sym typeface="Arial"/>
              </a:rPr>
              <a:t>.</a:t>
            </a:r>
            <a:endParaRPr/>
          </a:p>
          <a:p>
            <a:pPr indent="-390525" lvl="0" marL="390525" rtl="0" algn="l">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Close the door of the instrument shelter. </a:t>
            </a:r>
            <a:endParaRPr/>
          </a:p>
          <a:p>
            <a:pPr indent="-390525" lvl="0" marL="390525" rtl="0" algn="l">
              <a:lnSpc>
                <a:spcPct val="120000"/>
              </a:lnSpc>
              <a:spcBef>
                <a:spcPts val="0"/>
              </a:spcBef>
              <a:spcAft>
                <a:spcPts val="0"/>
              </a:spcAft>
              <a:buClr>
                <a:schemeClr val="dk1"/>
              </a:buClr>
              <a:buSzPct val="100000"/>
              <a:buFont typeface="Calibri"/>
              <a:buAutoNum type="arabicParenR"/>
            </a:pPr>
            <a:r>
              <a:rPr lang="en-US">
                <a:latin typeface="Arial"/>
                <a:ea typeface="Arial"/>
                <a:cs typeface="Arial"/>
                <a:sym typeface="Arial"/>
              </a:rPr>
              <a:t>Repeat steps 2 to 5 four more times, waiting at least one hour between each set of readings. Try to space out the five sets of readings over as much of a day as possible. </a:t>
            </a:r>
            <a:endParaRPr/>
          </a:p>
          <a:p>
            <a:pPr indent="0" lvl="0" marL="0" rtl="0" algn="l">
              <a:lnSpc>
                <a:spcPct val="90000"/>
              </a:lnSpc>
              <a:spcBef>
                <a:spcPts val="1000"/>
              </a:spcBef>
              <a:spcAft>
                <a:spcPts val="0"/>
              </a:spcAft>
              <a:buClr>
                <a:schemeClr val="dk1"/>
              </a:buClr>
              <a:buSzPct val="100000"/>
              <a:buNone/>
            </a:pPr>
            <a:r>
              <a:t/>
            </a:r>
            <a:endParaRPr/>
          </a:p>
        </p:txBody>
      </p:sp>
      <p:pic>
        <p:nvPicPr>
          <p:cNvPr descr="Image of max/min digital thermometer" id="203" name="Google Shape;203;p11">
            <a:hlinkClick r:id="rId6"/>
          </p:cNvPr>
          <p:cNvPicPr preferRelativeResize="0"/>
          <p:nvPr/>
        </p:nvPicPr>
        <p:blipFill rotWithShape="1">
          <a:blip r:embed="rId7">
            <a:alphaModFix/>
          </a:blip>
          <a:srcRect b="0" l="0" r="0" t="0"/>
          <a:stretch/>
        </p:blipFill>
        <p:spPr>
          <a:xfrm>
            <a:off x="6143337" y="1814951"/>
            <a:ext cx="2844800" cy="284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09" name="Google Shape;209;p12"/>
          <p:cNvPicPr preferRelativeResize="0"/>
          <p:nvPr/>
        </p:nvPicPr>
        <p:blipFill rotWithShape="1">
          <a:blip r:embed="rId3">
            <a:alphaModFix/>
          </a:blip>
          <a:srcRect b="0" l="0" r="0" t="0"/>
          <a:stretch/>
        </p:blipFill>
        <p:spPr>
          <a:xfrm>
            <a:off x="0" y="-14515"/>
            <a:ext cx="9144000" cy="914400"/>
          </a:xfrm>
          <a:prstGeom prst="rect">
            <a:avLst/>
          </a:prstGeom>
          <a:noFill/>
          <a:ln>
            <a:noFill/>
          </a:ln>
        </p:spPr>
      </p:pic>
      <p:pic>
        <p:nvPicPr>
          <p:cNvPr descr="Menu: How to collect your data" id="210" name="Google Shape;210;p12"/>
          <p:cNvPicPr preferRelativeResize="0"/>
          <p:nvPr/>
        </p:nvPicPr>
        <p:blipFill rotWithShape="1">
          <a:blip r:embed="rId4">
            <a:alphaModFix/>
          </a:blip>
          <a:srcRect b="0" l="0" r="0" t="0"/>
          <a:stretch/>
        </p:blipFill>
        <p:spPr>
          <a:xfrm>
            <a:off x="-17288" y="899885"/>
            <a:ext cx="1176372" cy="6091929"/>
          </a:xfrm>
          <a:prstGeom prst="rect">
            <a:avLst/>
          </a:prstGeom>
          <a:noFill/>
          <a:ln>
            <a:noFill/>
          </a:ln>
        </p:spPr>
      </p:pic>
      <p:sp>
        <p:nvSpPr>
          <p:cNvPr id="211" name="Google Shape;211;p12"/>
          <p:cNvSpPr txBox="1"/>
          <p:nvPr>
            <p:ph type="title"/>
          </p:nvPr>
        </p:nvSpPr>
        <p:spPr>
          <a:xfrm>
            <a:off x="1257300" y="56367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Data Sheet</a:t>
            </a:r>
            <a:endParaRPr sz="2800"/>
          </a:p>
        </p:txBody>
      </p:sp>
      <p:sp>
        <p:nvSpPr>
          <p:cNvPr id="212" name="Google Shape;212;p12"/>
          <p:cNvSpPr txBox="1"/>
          <p:nvPr>
            <p:ph idx="1" type="body"/>
          </p:nvPr>
        </p:nvSpPr>
        <p:spPr>
          <a:xfrm>
            <a:off x="1506572" y="1754513"/>
            <a:ext cx="3543299" cy="212080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000"/>
              <a:buNone/>
            </a:pPr>
            <a:r>
              <a:rPr lang="en-US" sz="2000">
                <a:latin typeface="Arial"/>
                <a:ea typeface="Arial"/>
                <a:cs typeface="Arial"/>
                <a:sym typeface="Arial"/>
              </a:rPr>
              <a:t>Enter the data on the Integrated 1-Day Data Sheet</a:t>
            </a:r>
            <a:endParaRPr/>
          </a:p>
          <a:p>
            <a:pPr indent="0" lvl="0" marL="0" rtl="0" algn="l">
              <a:lnSpc>
                <a:spcPct val="100000"/>
              </a:lnSpc>
              <a:spcBef>
                <a:spcPts val="0"/>
              </a:spcBef>
              <a:spcAft>
                <a:spcPts val="0"/>
              </a:spcAft>
              <a:buClr>
                <a:schemeClr val="dk1"/>
              </a:buClr>
              <a:buSzPts val="2000"/>
              <a:buNone/>
            </a:pPr>
            <a:r>
              <a:t/>
            </a:r>
            <a:endParaRPr sz="2000">
              <a:latin typeface="Arial"/>
              <a:ea typeface="Arial"/>
              <a:cs typeface="Arial"/>
              <a:sym typeface="Arial"/>
            </a:endParaRPr>
          </a:p>
          <a:p>
            <a:pPr indent="0" lvl="0" marL="0" rtl="0" algn="l">
              <a:lnSpc>
                <a:spcPct val="100000"/>
              </a:lnSpc>
              <a:spcBef>
                <a:spcPts val="0"/>
              </a:spcBef>
              <a:spcAft>
                <a:spcPts val="0"/>
              </a:spcAft>
              <a:buClr>
                <a:schemeClr val="dk1"/>
              </a:buClr>
              <a:buSzPts val="2000"/>
              <a:buNone/>
            </a:pPr>
            <a:r>
              <a:rPr lang="en-US" sz="2000">
                <a:latin typeface="Arial"/>
                <a:ea typeface="Arial"/>
                <a:cs typeface="Arial"/>
                <a:sym typeface="Arial"/>
              </a:rPr>
              <a:t>Be sure to fill out the top: School Name, Study Site, Observer Names, Date and Time (local or UTC)</a:t>
            </a:r>
            <a:endParaRPr/>
          </a:p>
        </p:txBody>
      </p:sp>
      <p:sp>
        <p:nvSpPr>
          <p:cNvPr id="213" name="Google Shape;213;p12"/>
          <p:cNvSpPr txBox="1"/>
          <p:nvPr/>
        </p:nvSpPr>
        <p:spPr>
          <a:xfrm>
            <a:off x="1506572" y="4198086"/>
            <a:ext cx="354329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1" lang="en-US" sz="2400" u="sng" cap="none" strike="noStrike">
                <a:solidFill>
                  <a:schemeClr val="dk1"/>
                </a:solidFill>
                <a:latin typeface="Arial"/>
                <a:ea typeface="Arial"/>
                <a:cs typeface="Arial"/>
                <a:sym typeface="Arial"/>
                <a:hlinkClick r:id="rId5">
                  <a:extLst>
                    <a:ext uri="{A12FA001-AC4F-418D-AE19-62706E023703}">
                      <ahyp:hlinkClr val="tx"/>
                    </a:ext>
                  </a:extLst>
                </a:hlinkClick>
              </a:rPr>
              <a:t>Atmosphere Data Sheet</a:t>
            </a:r>
            <a:endParaRPr b="0" i="1" sz="2400" u="none" cap="none" strike="noStrike">
              <a:solidFill>
                <a:schemeClr val="dk1"/>
              </a:solidFill>
              <a:latin typeface="Arial"/>
              <a:ea typeface="Arial"/>
              <a:cs typeface="Arial"/>
              <a:sym typeface="Arial"/>
            </a:endParaRPr>
          </a:p>
        </p:txBody>
      </p:sp>
      <p:pic>
        <p:nvPicPr>
          <p:cNvPr descr="creen shot of atmosphere investigation data sheet" id="214" name="Google Shape;214;p12" title="s"/>
          <p:cNvPicPr preferRelativeResize="0"/>
          <p:nvPr/>
        </p:nvPicPr>
        <p:blipFill rotWithShape="1">
          <a:blip r:embed="rId6">
            <a:alphaModFix/>
          </a:blip>
          <a:srcRect b="0" l="0" r="0" t="0"/>
          <a:stretch/>
        </p:blipFill>
        <p:spPr>
          <a:xfrm>
            <a:off x="5400301" y="1311380"/>
            <a:ext cx="3315877" cy="4291134"/>
          </a:xfrm>
          <a:prstGeom prst="rect">
            <a:avLst/>
          </a:prstGeom>
          <a:solidFill>
            <a:schemeClr val="lt1"/>
          </a:solidFill>
          <a:ln cap="flat" cmpd="sng" w="25400">
            <a:solidFill>
              <a:schemeClr val="dk1"/>
            </a:solidFill>
            <a:prstDash val="solid"/>
            <a:round/>
            <a:headEnd len="sm" w="sm" type="none"/>
            <a:tailEnd len="sm" w="sm" type="none"/>
          </a:ln>
        </p:spPr>
      </p:pic>
      <p:cxnSp>
        <p:nvCxnSpPr>
          <p:cNvPr descr="arrow points to area on form where information is inputted" id="215" name="Google Shape;215;p12"/>
          <p:cNvCxnSpPr/>
          <p:nvPr/>
        </p:nvCxnSpPr>
        <p:spPr>
          <a:xfrm flipH="1" rot="10800000">
            <a:off x="4586514" y="2212011"/>
            <a:ext cx="1146629" cy="618276"/>
          </a:xfrm>
          <a:prstGeom prst="straightConnector1">
            <a:avLst/>
          </a:prstGeom>
          <a:noFill/>
          <a:ln cap="flat" cmpd="sng" w="38100">
            <a:solidFill>
              <a:srgbClr val="FF0000"/>
            </a:solidFill>
            <a:prstDash val="solid"/>
            <a:round/>
            <a:headEnd len="sm" w="sm" type="none"/>
            <a:tailEnd len="med" w="med" type="stealth"/>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22" name="Google Shape;222;p13"/>
          <p:cNvPicPr preferRelativeResize="0"/>
          <p:nvPr/>
        </p:nvPicPr>
        <p:blipFill rotWithShape="1">
          <a:blip r:embed="rId3">
            <a:alphaModFix/>
          </a:blip>
          <a:srcRect b="0" l="0" r="0" t="0"/>
          <a:stretch/>
        </p:blipFill>
        <p:spPr>
          <a:xfrm>
            <a:off x="0" y="-14515"/>
            <a:ext cx="9144000" cy="914400"/>
          </a:xfrm>
          <a:prstGeom prst="rect">
            <a:avLst/>
          </a:prstGeom>
          <a:noFill/>
          <a:ln>
            <a:noFill/>
          </a:ln>
        </p:spPr>
      </p:pic>
      <p:pic>
        <p:nvPicPr>
          <p:cNvPr descr="Banner Air Temperature Protocol" id="223" name="Google Shape;223;p13" title="Menu: How to collect your data"/>
          <p:cNvPicPr preferRelativeResize="0"/>
          <p:nvPr/>
        </p:nvPicPr>
        <p:blipFill rotWithShape="1">
          <a:blip r:embed="rId4">
            <a:alphaModFix/>
          </a:blip>
          <a:srcRect b="0" l="0" r="0" t="0"/>
          <a:stretch/>
        </p:blipFill>
        <p:spPr>
          <a:xfrm>
            <a:off x="-36383" y="899885"/>
            <a:ext cx="1176372" cy="6091929"/>
          </a:xfrm>
          <a:prstGeom prst="rect">
            <a:avLst/>
          </a:prstGeom>
          <a:noFill/>
          <a:ln>
            <a:noFill/>
          </a:ln>
        </p:spPr>
      </p:pic>
      <p:sp>
        <p:nvSpPr>
          <p:cNvPr id="224" name="Google Shape;224;p13"/>
          <p:cNvSpPr txBox="1"/>
          <p:nvPr>
            <p:ph type="title"/>
          </p:nvPr>
        </p:nvSpPr>
        <p:spPr>
          <a:xfrm>
            <a:off x="1257300" y="56367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Max/Min Thermometer</a:t>
            </a:r>
            <a:endParaRPr sz="2800"/>
          </a:p>
        </p:txBody>
      </p:sp>
      <p:sp>
        <p:nvSpPr>
          <p:cNvPr id="225" name="Google Shape;225;p13"/>
          <p:cNvSpPr txBox="1"/>
          <p:nvPr>
            <p:ph idx="1" type="body"/>
          </p:nvPr>
        </p:nvSpPr>
        <p:spPr>
          <a:xfrm>
            <a:off x="1491923" y="1623885"/>
            <a:ext cx="4123916" cy="5103487"/>
          </a:xfrm>
          <a:prstGeom prst="rect">
            <a:avLst/>
          </a:prstGeom>
          <a:noFill/>
          <a:ln>
            <a:noFill/>
          </a:ln>
        </p:spPr>
        <p:txBody>
          <a:bodyPr anchorCtr="0" anchor="t" bIns="45700" lIns="91425" spcFirstLastPara="1" rIns="91425" wrap="square" tIns="45700">
            <a:normAutofit fontScale="70000"/>
          </a:bodyPr>
          <a:lstStyle/>
          <a:p>
            <a:pPr indent="-390525" lvl="0" marL="390525" rtl="0" algn="l">
              <a:lnSpc>
                <a:spcPct val="120000"/>
              </a:lnSpc>
              <a:spcBef>
                <a:spcPts val="0"/>
              </a:spcBef>
              <a:spcAft>
                <a:spcPts val="0"/>
              </a:spcAft>
              <a:buClr>
                <a:schemeClr val="dk1"/>
              </a:buClr>
              <a:buSzPct val="100000"/>
              <a:buFont typeface="Calibri"/>
              <a:buAutoNum type="arabicParenR"/>
            </a:pPr>
            <a:r>
              <a:rPr lang="en-US" sz="2000">
                <a:latin typeface="Arial"/>
                <a:ea typeface="Arial"/>
                <a:cs typeface="Arial"/>
                <a:sym typeface="Arial"/>
              </a:rPr>
              <a:t>Preferably within an hour of local </a:t>
            </a:r>
            <a:r>
              <a:rPr i="1" lang="en-US" sz="2000" u="sng">
                <a:solidFill>
                  <a:schemeClr val="hlink"/>
                </a:solidFill>
                <a:latin typeface="Arial"/>
                <a:ea typeface="Arial"/>
                <a:cs typeface="Arial"/>
                <a:sym typeface="Arial"/>
                <a:hlinkClick r:id="rId5"/>
              </a:rPr>
              <a:t>solar noon</a:t>
            </a:r>
            <a:r>
              <a:rPr lang="en-US" sz="2000">
                <a:latin typeface="Arial"/>
                <a:ea typeface="Arial"/>
                <a:cs typeface="Arial"/>
                <a:sym typeface="Arial"/>
              </a:rPr>
              <a:t> open the instrument shelter being careful not to breathe on the thermometer. </a:t>
            </a:r>
            <a:endParaRPr/>
          </a:p>
          <a:p>
            <a:pPr indent="-390525" lvl="0" marL="390525" rtl="0" algn="l">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Record the time and date on your </a:t>
            </a:r>
            <a:r>
              <a:rPr i="1" lang="en-US" sz="2000" u="sng">
                <a:solidFill>
                  <a:schemeClr val="hlink"/>
                </a:solidFill>
                <a:latin typeface="Arial"/>
                <a:ea typeface="Arial"/>
                <a:cs typeface="Arial"/>
                <a:sym typeface="Arial"/>
                <a:hlinkClick r:id="rId6"/>
              </a:rPr>
              <a:t>Air Temperature Data Sheet</a:t>
            </a:r>
            <a:r>
              <a:rPr i="1" lang="en-US" sz="2000">
                <a:latin typeface="Arial"/>
                <a:ea typeface="Arial"/>
                <a:cs typeface="Arial"/>
                <a:sym typeface="Arial"/>
              </a:rPr>
              <a:t> </a:t>
            </a:r>
            <a:r>
              <a:rPr lang="en-US" sz="2000">
                <a:latin typeface="Arial"/>
                <a:ea typeface="Arial"/>
                <a:cs typeface="Arial"/>
                <a:sym typeface="Arial"/>
              </a:rPr>
              <a:t>in local time. </a:t>
            </a:r>
            <a:endParaRPr/>
          </a:p>
          <a:p>
            <a:pPr indent="-390525" lvl="0" marL="390525" rtl="0" algn="l">
              <a:lnSpc>
                <a:spcPct val="120000"/>
              </a:lnSpc>
              <a:spcBef>
                <a:spcPts val="600"/>
              </a:spcBef>
              <a:spcAft>
                <a:spcPts val="0"/>
              </a:spcAft>
              <a:buClr>
                <a:schemeClr val="dk1"/>
              </a:buClr>
              <a:buSzPct val="100000"/>
              <a:buFont typeface="Calibri"/>
              <a:buAutoNum type="arabicParenR"/>
            </a:pPr>
            <a:r>
              <a:rPr lang="en-US" sz="2000">
                <a:latin typeface="Arial"/>
                <a:ea typeface="Arial"/>
                <a:cs typeface="Arial"/>
                <a:sym typeface="Arial"/>
              </a:rPr>
              <a:t>Make sure that your thermometer is displaying the current temperature(s) (Neither ‘MAX’ or ‘MIN’ symbols should be displayed on the screen. If they are, press the </a:t>
            </a:r>
            <a:r>
              <a:rPr i="1" lang="en-US" sz="2000">
                <a:latin typeface="Arial"/>
                <a:ea typeface="Arial"/>
                <a:cs typeface="Arial"/>
                <a:sym typeface="Arial"/>
              </a:rPr>
              <a:t>MAX/MIN </a:t>
            </a:r>
            <a:r>
              <a:rPr lang="en-US" sz="2000">
                <a:latin typeface="Arial"/>
                <a:ea typeface="Arial"/>
                <a:cs typeface="Arial"/>
                <a:sym typeface="Arial"/>
              </a:rPr>
              <a:t>button until they disappear). </a:t>
            </a:r>
            <a:endParaRPr/>
          </a:p>
          <a:p>
            <a:pPr indent="-390525" lvl="0" marL="390525" rtl="0" algn="l">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Record the current air temperature on your </a:t>
            </a:r>
            <a:r>
              <a:rPr i="1" lang="en-US" sz="2000">
                <a:latin typeface="Arial"/>
                <a:ea typeface="Arial"/>
                <a:cs typeface="Arial"/>
                <a:sym typeface="Arial"/>
              </a:rPr>
              <a:t>Data Sheet</a:t>
            </a:r>
            <a:r>
              <a:rPr lang="en-US" sz="2000">
                <a:latin typeface="Arial"/>
                <a:ea typeface="Arial"/>
                <a:cs typeface="Arial"/>
                <a:sym typeface="Arial"/>
              </a:rPr>
              <a:t>. If you are taking soil readings, also record the soil temperature. </a:t>
            </a:r>
            <a:endParaRPr/>
          </a:p>
          <a:p>
            <a:pPr indent="-390525" lvl="0" marL="390525" rtl="0" algn="l">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Press the </a:t>
            </a:r>
            <a:r>
              <a:rPr i="1" lang="en-US" sz="2000">
                <a:latin typeface="Arial"/>
                <a:ea typeface="Arial"/>
                <a:cs typeface="Arial"/>
                <a:sym typeface="Arial"/>
              </a:rPr>
              <a:t>MAX/MIN </a:t>
            </a:r>
            <a:r>
              <a:rPr lang="en-US" sz="2000">
                <a:latin typeface="Arial"/>
                <a:ea typeface="Arial"/>
                <a:cs typeface="Arial"/>
                <a:sym typeface="Arial"/>
              </a:rPr>
              <a:t>button once. </a:t>
            </a:r>
            <a:endParaRPr/>
          </a:p>
          <a:p>
            <a:pPr indent="-390525" lvl="0" marL="390525" rtl="0" algn="l">
              <a:lnSpc>
                <a:spcPct val="120000"/>
              </a:lnSpc>
              <a:spcBef>
                <a:spcPts val="1000"/>
              </a:spcBef>
              <a:spcAft>
                <a:spcPts val="0"/>
              </a:spcAft>
              <a:buClr>
                <a:schemeClr val="dk1"/>
              </a:buClr>
              <a:buSzPct val="100000"/>
              <a:buFont typeface="Calibri"/>
              <a:buAutoNum type="arabicParenR"/>
            </a:pPr>
            <a:r>
              <a:rPr lang="en-US" sz="2000">
                <a:latin typeface="Arial"/>
                <a:ea typeface="Arial"/>
                <a:cs typeface="Arial"/>
                <a:sym typeface="Arial"/>
              </a:rPr>
              <a:t>Maximum temperature reading(s) will now be displayed along with the ‘MAX’ symbol on the display screen.  </a:t>
            </a:r>
            <a:endParaRPr/>
          </a:p>
        </p:txBody>
      </p:sp>
      <p:pic>
        <p:nvPicPr>
          <p:cNvPr descr="diagram of max/min thermometer showing where the buttons are for use. &#10;" id="226" name="Google Shape;226;p13"/>
          <p:cNvPicPr preferRelativeResize="0"/>
          <p:nvPr/>
        </p:nvPicPr>
        <p:blipFill rotWithShape="1">
          <a:blip r:embed="rId7">
            <a:alphaModFix/>
          </a:blip>
          <a:srcRect b="0" l="0" r="0" t="0"/>
          <a:stretch/>
        </p:blipFill>
        <p:spPr>
          <a:xfrm>
            <a:off x="5759956" y="2023021"/>
            <a:ext cx="2438400" cy="297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33" name="Google Shape;233;p14"/>
          <p:cNvPicPr preferRelativeResize="0"/>
          <p:nvPr/>
        </p:nvPicPr>
        <p:blipFill rotWithShape="1">
          <a:blip r:embed="rId3">
            <a:alphaModFix/>
          </a:blip>
          <a:srcRect b="0" l="0" r="0" t="0"/>
          <a:stretch/>
        </p:blipFill>
        <p:spPr>
          <a:xfrm>
            <a:off x="0" y="-14515"/>
            <a:ext cx="9144000" cy="914400"/>
          </a:xfrm>
          <a:prstGeom prst="rect">
            <a:avLst/>
          </a:prstGeom>
          <a:noFill/>
          <a:ln>
            <a:noFill/>
          </a:ln>
        </p:spPr>
      </p:pic>
      <p:pic>
        <p:nvPicPr>
          <p:cNvPr descr="Menu: How to collect your data" id="234" name="Google Shape;234;p14"/>
          <p:cNvPicPr preferRelativeResize="0"/>
          <p:nvPr/>
        </p:nvPicPr>
        <p:blipFill rotWithShape="1">
          <a:blip r:embed="rId4">
            <a:alphaModFix/>
          </a:blip>
          <a:srcRect b="0" l="0" r="0" t="0"/>
          <a:stretch/>
        </p:blipFill>
        <p:spPr>
          <a:xfrm>
            <a:off x="-28644" y="899885"/>
            <a:ext cx="1176372" cy="6091929"/>
          </a:xfrm>
          <a:prstGeom prst="rect">
            <a:avLst/>
          </a:prstGeom>
          <a:noFill/>
          <a:ln>
            <a:noFill/>
          </a:ln>
        </p:spPr>
      </p:pic>
      <p:sp>
        <p:nvSpPr>
          <p:cNvPr id="235" name="Google Shape;235;p14"/>
          <p:cNvSpPr txBox="1"/>
          <p:nvPr>
            <p:ph type="title"/>
          </p:nvPr>
        </p:nvSpPr>
        <p:spPr>
          <a:xfrm>
            <a:off x="1257300" y="56367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Max/Min Thermometer-2</a:t>
            </a:r>
            <a:endParaRPr sz="2800"/>
          </a:p>
        </p:txBody>
      </p:sp>
      <p:sp>
        <p:nvSpPr>
          <p:cNvPr id="236" name="Google Shape;236;p14"/>
          <p:cNvSpPr txBox="1"/>
          <p:nvPr>
            <p:ph idx="1" type="body"/>
          </p:nvPr>
        </p:nvSpPr>
        <p:spPr>
          <a:xfrm>
            <a:off x="1491923" y="1623885"/>
            <a:ext cx="4123916" cy="5103487"/>
          </a:xfrm>
          <a:prstGeom prst="rect">
            <a:avLst/>
          </a:prstGeom>
          <a:noFill/>
          <a:ln>
            <a:noFill/>
          </a:ln>
        </p:spPr>
        <p:txBody>
          <a:bodyPr anchorCtr="0" anchor="t" bIns="45700" lIns="91425" spcFirstLastPara="1" rIns="91425" wrap="square" tIns="45700">
            <a:normAutofit fontScale="77500" lnSpcReduction="20000"/>
          </a:bodyPr>
          <a:lstStyle/>
          <a:p>
            <a:pPr indent="-390525" lvl="0" marL="390525" rtl="0" algn="l">
              <a:lnSpc>
                <a:spcPct val="120000"/>
              </a:lnSpc>
              <a:spcBef>
                <a:spcPts val="0"/>
              </a:spcBef>
              <a:spcAft>
                <a:spcPts val="0"/>
              </a:spcAft>
              <a:buClr>
                <a:srgbClr val="000000"/>
              </a:buClr>
              <a:buSzPct val="100000"/>
              <a:buFont typeface="Calibri"/>
              <a:buAutoNum type="arabicParenR" startAt="7"/>
            </a:pPr>
            <a:r>
              <a:rPr lang="en-US" sz="2000">
                <a:solidFill>
                  <a:srgbClr val="000000"/>
                </a:solidFill>
                <a:latin typeface="Arial"/>
                <a:ea typeface="Arial"/>
                <a:cs typeface="Arial"/>
                <a:sym typeface="Arial"/>
              </a:rPr>
              <a:t>Record the maximum air temperature on your </a:t>
            </a:r>
            <a:r>
              <a:rPr i="1" lang="en-US" sz="2000">
                <a:solidFill>
                  <a:srgbClr val="000000"/>
                </a:solidFill>
                <a:latin typeface="Arial"/>
                <a:ea typeface="Arial"/>
                <a:cs typeface="Arial"/>
                <a:sym typeface="Arial"/>
              </a:rPr>
              <a:t>Data Sheet</a:t>
            </a:r>
            <a:r>
              <a:rPr lang="en-US" sz="2000">
                <a:solidFill>
                  <a:srgbClr val="000000"/>
                </a:solidFill>
                <a:latin typeface="Arial"/>
                <a:ea typeface="Arial"/>
                <a:cs typeface="Arial"/>
                <a:sym typeface="Arial"/>
              </a:rPr>
              <a:t>. If you are taking soil readings, also record the maximum soil temperature. </a:t>
            </a:r>
            <a:endParaRPr>
              <a:latin typeface="Arial"/>
              <a:ea typeface="Arial"/>
              <a:cs typeface="Arial"/>
              <a:sym typeface="Arial"/>
            </a:endParaRPr>
          </a:p>
          <a:p>
            <a:pPr indent="-390525" lvl="0" marL="390525" rtl="0" algn="l">
              <a:lnSpc>
                <a:spcPct val="120000"/>
              </a:lnSpc>
              <a:spcBef>
                <a:spcPts val="600"/>
              </a:spcBef>
              <a:spcAft>
                <a:spcPts val="0"/>
              </a:spcAft>
              <a:buClr>
                <a:srgbClr val="000000"/>
              </a:buClr>
              <a:buSzPct val="100000"/>
              <a:buFont typeface="Calibri"/>
              <a:buAutoNum type="arabicParenR" startAt="7"/>
            </a:pPr>
            <a:r>
              <a:rPr lang="en-US" sz="2000">
                <a:solidFill>
                  <a:srgbClr val="000000"/>
                </a:solidFill>
                <a:latin typeface="Arial"/>
                <a:ea typeface="Arial"/>
                <a:cs typeface="Arial"/>
                <a:sym typeface="Arial"/>
              </a:rPr>
              <a:t>Press the </a:t>
            </a:r>
            <a:r>
              <a:rPr i="1" lang="en-US" sz="2000">
                <a:solidFill>
                  <a:srgbClr val="000000"/>
                </a:solidFill>
                <a:latin typeface="Arial"/>
                <a:ea typeface="Arial"/>
                <a:cs typeface="Arial"/>
                <a:sym typeface="Arial"/>
              </a:rPr>
              <a:t>MAX/MIN </a:t>
            </a:r>
            <a:r>
              <a:rPr lang="en-US" sz="2000">
                <a:solidFill>
                  <a:srgbClr val="000000"/>
                </a:solidFill>
                <a:latin typeface="Arial"/>
                <a:ea typeface="Arial"/>
                <a:cs typeface="Arial"/>
                <a:sym typeface="Arial"/>
              </a:rPr>
              <a:t>button a second time. </a:t>
            </a:r>
            <a:endParaRPr>
              <a:latin typeface="Arial"/>
              <a:ea typeface="Arial"/>
              <a:cs typeface="Arial"/>
              <a:sym typeface="Arial"/>
            </a:endParaRPr>
          </a:p>
          <a:p>
            <a:pPr indent="-390525" lvl="0" marL="390525" rtl="0" algn="l">
              <a:lnSpc>
                <a:spcPct val="120000"/>
              </a:lnSpc>
              <a:spcBef>
                <a:spcPts val="600"/>
              </a:spcBef>
              <a:spcAft>
                <a:spcPts val="0"/>
              </a:spcAft>
              <a:buClr>
                <a:srgbClr val="000000"/>
              </a:buClr>
              <a:buSzPct val="100000"/>
              <a:buFont typeface="Calibri"/>
              <a:buAutoNum type="arabicParenR" startAt="7"/>
            </a:pPr>
            <a:r>
              <a:rPr lang="en-US" sz="2000">
                <a:solidFill>
                  <a:srgbClr val="000000"/>
                </a:solidFill>
                <a:latin typeface="Arial"/>
                <a:ea typeface="Arial"/>
                <a:cs typeface="Arial"/>
                <a:sym typeface="Arial"/>
              </a:rPr>
              <a:t>Minimum temperature reading(s) will now be displayed along with the ‘MIN’ symbol on the display screen. </a:t>
            </a:r>
            <a:endParaRPr>
              <a:latin typeface="Arial"/>
              <a:ea typeface="Arial"/>
              <a:cs typeface="Arial"/>
              <a:sym typeface="Arial"/>
            </a:endParaRPr>
          </a:p>
          <a:p>
            <a:pPr indent="-390525" lvl="0" marL="390525" rtl="0" algn="l">
              <a:lnSpc>
                <a:spcPct val="120000"/>
              </a:lnSpc>
              <a:spcBef>
                <a:spcPts val="600"/>
              </a:spcBef>
              <a:spcAft>
                <a:spcPts val="0"/>
              </a:spcAft>
              <a:buClr>
                <a:srgbClr val="000000"/>
              </a:buClr>
              <a:buSzPct val="100000"/>
              <a:buFont typeface="Calibri"/>
              <a:buAutoNum type="arabicParenR" startAt="7"/>
            </a:pPr>
            <a:r>
              <a:rPr lang="en-US" sz="2000">
                <a:solidFill>
                  <a:srgbClr val="000000"/>
                </a:solidFill>
                <a:latin typeface="Arial"/>
                <a:ea typeface="Arial"/>
                <a:cs typeface="Arial"/>
                <a:sym typeface="Arial"/>
              </a:rPr>
              <a:t>Record the minimum air temperature on your data sheet. If you are taking soil readings, also record the minimum soil temperature. </a:t>
            </a:r>
            <a:endParaRPr>
              <a:latin typeface="Arial"/>
              <a:ea typeface="Arial"/>
              <a:cs typeface="Arial"/>
              <a:sym typeface="Arial"/>
            </a:endParaRPr>
          </a:p>
          <a:p>
            <a:pPr indent="-390525" lvl="0" marL="390525" rtl="0" algn="l">
              <a:lnSpc>
                <a:spcPct val="120000"/>
              </a:lnSpc>
              <a:spcBef>
                <a:spcPts val="600"/>
              </a:spcBef>
              <a:spcAft>
                <a:spcPts val="0"/>
              </a:spcAft>
              <a:buClr>
                <a:srgbClr val="000000"/>
              </a:buClr>
              <a:buSzPct val="100000"/>
              <a:buFont typeface="Calibri"/>
              <a:buAutoNum type="arabicParenR" startAt="7"/>
            </a:pPr>
            <a:r>
              <a:rPr lang="en-US" sz="2000">
                <a:solidFill>
                  <a:srgbClr val="000000"/>
                </a:solidFill>
                <a:latin typeface="Arial"/>
                <a:ea typeface="Arial"/>
                <a:cs typeface="Arial"/>
                <a:sym typeface="Arial"/>
              </a:rPr>
              <a:t>Press and hold the </a:t>
            </a:r>
            <a:r>
              <a:rPr i="1" lang="en-US" sz="2000">
                <a:solidFill>
                  <a:srgbClr val="000000"/>
                </a:solidFill>
                <a:latin typeface="Arial"/>
                <a:ea typeface="Arial"/>
                <a:cs typeface="Arial"/>
                <a:sym typeface="Arial"/>
              </a:rPr>
              <a:t>MAX/MIN </a:t>
            </a:r>
            <a:r>
              <a:rPr lang="en-US" sz="2000">
                <a:solidFill>
                  <a:srgbClr val="000000"/>
                </a:solidFill>
                <a:latin typeface="Arial"/>
                <a:ea typeface="Arial"/>
                <a:cs typeface="Arial"/>
                <a:sym typeface="Arial"/>
              </a:rPr>
              <a:t>button for one second. This will reset your thermometer. </a:t>
            </a:r>
            <a:endParaRPr>
              <a:latin typeface="Arial"/>
              <a:ea typeface="Arial"/>
              <a:cs typeface="Arial"/>
              <a:sym typeface="Arial"/>
            </a:endParaRPr>
          </a:p>
          <a:p>
            <a:pPr indent="-390525" lvl="0" marL="390525" rtl="0" algn="l">
              <a:lnSpc>
                <a:spcPct val="120000"/>
              </a:lnSpc>
              <a:spcBef>
                <a:spcPts val="600"/>
              </a:spcBef>
              <a:spcAft>
                <a:spcPts val="0"/>
              </a:spcAft>
              <a:buClr>
                <a:srgbClr val="000000"/>
              </a:buClr>
              <a:buSzPct val="100000"/>
              <a:buFont typeface="Calibri"/>
              <a:buAutoNum type="arabicParenR" startAt="7"/>
            </a:pPr>
            <a:r>
              <a:rPr lang="en-US" sz="2000">
                <a:solidFill>
                  <a:srgbClr val="000000"/>
                </a:solidFill>
                <a:latin typeface="Arial"/>
                <a:ea typeface="Arial"/>
                <a:cs typeface="Arial"/>
                <a:sym typeface="Arial"/>
              </a:rPr>
              <a:t>Close the instrument shelter.</a:t>
            </a:r>
            <a:endParaRPr sz="2000">
              <a:latin typeface="Arial"/>
              <a:ea typeface="Arial"/>
              <a:cs typeface="Arial"/>
              <a:sym typeface="Arial"/>
            </a:endParaRPr>
          </a:p>
        </p:txBody>
      </p:sp>
      <p:pic>
        <p:nvPicPr>
          <p:cNvPr descr="diagram of max/min thermometer showing where the buttons are for use. " id="237" name="Google Shape;237;p14"/>
          <p:cNvPicPr preferRelativeResize="0"/>
          <p:nvPr/>
        </p:nvPicPr>
        <p:blipFill rotWithShape="1">
          <a:blip r:embed="rId5">
            <a:alphaModFix/>
          </a:blip>
          <a:srcRect b="0" l="0" r="0" t="0"/>
          <a:stretch/>
        </p:blipFill>
        <p:spPr>
          <a:xfrm>
            <a:off x="6016902" y="2037911"/>
            <a:ext cx="2438400" cy="297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44" name="Google Shape;244;p15"/>
          <p:cNvPicPr preferRelativeResize="0"/>
          <p:nvPr/>
        </p:nvPicPr>
        <p:blipFill rotWithShape="1">
          <a:blip r:embed="rId3">
            <a:alphaModFix/>
          </a:blip>
          <a:srcRect b="0" l="0" r="0" t="0"/>
          <a:stretch/>
        </p:blipFill>
        <p:spPr>
          <a:xfrm>
            <a:off x="0" y="-14515"/>
            <a:ext cx="9144000" cy="914400"/>
          </a:xfrm>
          <a:prstGeom prst="rect">
            <a:avLst/>
          </a:prstGeom>
          <a:noFill/>
          <a:ln>
            <a:noFill/>
          </a:ln>
        </p:spPr>
      </p:pic>
      <p:pic>
        <p:nvPicPr>
          <p:cNvPr descr="Menu: How to collect your data" id="245" name="Google Shape;245;p15"/>
          <p:cNvPicPr preferRelativeResize="0"/>
          <p:nvPr/>
        </p:nvPicPr>
        <p:blipFill rotWithShape="1">
          <a:blip r:embed="rId4">
            <a:alphaModFix/>
          </a:blip>
          <a:srcRect b="0" l="0" r="0" t="0"/>
          <a:stretch/>
        </p:blipFill>
        <p:spPr>
          <a:xfrm>
            <a:off x="-28644" y="899885"/>
            <a:ext cx="1176372" cy="6091929"/>
          </a:xfrm>
          <a:prstGeom prst="rect">
            <a:avLst/>
          </a:prstGeom>
          <a:noFill/>
          <a:ln>
            <a:noFill/>
          </a:ln>
        </p:spPr>
      </p:pic>
      <p:sp>
        <p:nvSpPr>
          <p:cNvPr id="246" name="Google Shape;246;p15"/>
          <p:cNvSpPr txBox="1"/>
          <p:nvPr>
            <p:ph type="title"/>
          </p:nvPr>
        </p:nvSpPr>
        <p:spPr>
          <a:xfrm>
            <a:off x="1257300" y="563676"/>
            <a:ext cx="851081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When to Collect Data with Alcohol-filled Thermometer</a:t>
            </a:r>
            <a:endParaRPr sz="2400"/>
          </a:p>
        </p:txBody>
      </p:sp>
      <p:sp>
        <p:nvSpPr>
          <p:cNvPr id="247" name="Google Shape;247;p15"/>
          <p:cNvSpPr txBox="1"/>
          <p:nvPr>
            <p:ph idx="1" type="body"/>
          </p:nvPr>
        </p:nvSpPr>
        <p:spPr>
          <a:xfrm>
            <a:off x="1491923" y="1623885"/>
            <a:ext cx="4676648" cy="5103487"/>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latin typeface="Arial"/>
                <a:ea typeface="Arial"/>
                <a:cs typeface="Arial"/>
                <a:sym typeface="Arial"/>
              </a:rPr>
              <a:t>Use only when an instrument shelter is not available and a current temperature measurement is required in support of another GLOBE measurement.</a:t>
            </a:r>
            <a:endParaRPr/>
          </a:p>
          <a:p>
            <a:pPr indent="0" lvl="0" marL="0" rtl="0" algn="l">
              <a:lnSpc>
                <a:spcPct val="100000"/>
              </a:lnSpc>
              <a:spcBef>
                <a:spcPts val="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100000"/>
              </a:lnSpc>
              <a:spcBef>
                <a:spcPts val="0"/>
              </a:spcBef>
              <a:spcAft>
                <a:spcPts val="0"/>
              </a:spcAft>
              <a:buClr>
                <a:schemeClr val="dk1"/>
              </a:buClr>
              <a:buSzPts val="2000"/>
              <a:buChar char="•"/>
            </a:pPr>
            <a:r>
              <a:rPr lang="en-US" sz="2000">
                <a:latin typeface="Arial"/>
                <a:ea typeface="Arial"/>
                <a:cs typeface="Arial"/>
                <a:sym typeface="Arial"/>
              </a:rPr>
              <a:t>Your thermometer should be calibrated at least every three months as well as before its first use. Follow the procedure in slide 9.</a:t>
            </a:r>
            <a:endParaRPr/>
          </a:p>
        </p:txBody>
      </p:sp>
      <p:pic>
        <p:nvPicPr>
          <p:cNvPr descr="Image of alcohol-filled thermometer" id="248" name="Google Shape;248;p15">
            <a:hlinkClick r:id="rId5"/>
          </p:cNvPr>
          <p:cNvPicPr preferRelativeResize="0"/>
          <p:nvPr/>
        </p:nvPicPr>
        <p:blipFill rotWithShape="1">
          <a:blip r:embed="rId6">
            <a:alphaModFix/>
          </a:blip>
          <a:srcRect b="0" l="0" r="0" t="0"/>
          <a:stretch/>
        </p:blipFill>
        <p:spPr>
          <a:xfrm>
            <a:off x="6716157" y="1744096"/>
            <a:ext cx="1586013" cy="39417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55" name="Google Shape;255;p16"/>
          <p:cNvPicPr preferRelativeResize="0"/>
          <p:nvPr/>
        </p:nvPicPr>
        <p:blipFill rotWithShape="1">
          <a:blip r:embed="rId3">
            <a:alphaModFix/>
          </a:blip>
          <a:srcRect b="0" l="0" r="0" t="0"/>
          <a:stretch/>
        </p:blipFill>
        <p:spPr>
          <a:xfrm>
            <a:off x="0" y="-14515"/>
            <a:ext cx="9144000" cy="914400"/>
          </a:xfrm>
          <a:prstGeom prst="rect">
            <a:avLst/>
          </a:prstGeom>
          <a:noFill/>
          <a:ln>
            <a:noFill/>
          </a:ln>
        </p:spPr>
      </p:pic>
      <p:pic>
        <p:nvPicPr>
          <p:cNvPr descr="Menu: How to collect your data" id="256" name="Google Shape;256;p16"/>
          <p:cNvPicPr preferRelativeResize="0"/>
          <p:nvPr/>
        </p:nvPicPr>
        <p:blipFill rotWithShape="1">
          <a:blip r:embed="rId4">
            <a:alphaModFix/>
          </a:blip>
          <a:srcRect b="0" l="0" r="0" t="0"/>
          <a:stretch/>
        </p:blipFill>
        <p:spPr>
          <a:xfrm>
            <a:off x="-28644" y="899885"/>
            <a:ext cx="1176372" cy="6091929"/>
          </a:xfrm>
          <a:prstGeom prst="rect">
            <a:avLst/>
          </a:prstGeom>
          <a:noFill/>
          <a:ln>
            <a:noFill/>
          </a:ln>
        </p:spPr>
      </p:pic>
      <p:sp>
        <p:nvSpPr>
          <p:cNvPr id="257" name="Google Shape;257;p16"/>
          <p:cNvSpPr txBox="1"/>
          <p:nvPr>
            <p:ph type="title"/>
          </p:nvPr>
        </p:nvSpPr>
        <p:spPr>
          <a:xfrm>
            <a:off x="1147728" y="536390"/>
            <a:ext cx="991325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Alcohol-filled Thermometer</a:t>
            </a:r>
            <a:endParaRPr sz="2800"/>
          </a:p>
        </p:txBody>
      </p:sp>
      <p:sp>
        <p:nvSpPr>
          <p:cNvPr id="258" name="Google Shape;258;p16"/>
          <p:cNvSpPr txBox="1"/>
          <p:nvPr>
            <p:ph idx="1" type="body"/>
          </p:nvPr>
        </p:nvSpPr>
        <p:spPr>
          <a:xfrm>
            <a:off x="1361131" y="1526941"/>
            <a:ext cx="5229225" cy="2511030"/>
          </a:xfrm>
          <a:prstGeom prst="rect">
            <a:avLst/>
          </a:prstGeom>
          <a:noFill/>
          <a:ln>
            <a:noFill/>
          </a:ln>
        </p:spPr>
        <p:txBody>
          <a:bodyPr anchorCtr="0" anchor="t" bIns="45700" lIns="91425" spcFirstLastPara="1" rIns="91425" wrap="square" tIns="45700">
            <a:normAutofit fontScale="40000" lnSpcReduction="20000"/>
          </a:bodyPr>
          <a:lstStyle/>
          <a:p>
            <a:pPr indent="-274320" lvl="0" marL="274320" rtl="0" algn="l">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Tie one end of a piece of string securely to the end of the calibration thermometer and the other end to a rubber band. </a:t>
            </a:r>
            <a:endParaRPr/>
          </a:p>
          <a:p>
            <a:pPr indent="-274320" lvl="0" marL="274320" rtl="0" algn="l">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Slip the rubber band around your wrist so that the thermometer is not broken if it is accidentally dropped on the ground. </a:t>
            </a:r>
            <a:endParaRPr/>
          </a:p>
          <a:p>
            <a:pPr indent="-274320" lvl="0" marL="274320" rtl="0" algn="l">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Hold the thermometer at chest height, in your shadow, and away from your body for three minutes. </a:t>
            </a:r>
            <a:endParaRPr/>
          </a:p>
          <a:p>
            <a:pPr indent="0" lvl="0" marL="0" rtl="0" algn="l">
              <a:lnSpc>
                <a:spcPct val="120000"/>
              </a:lnSpc>
              <a:spcBef>
                <a:spcPts val="0"/>
              </a:spcBef>
              <a:spcAft>
                <a:spcPts val="0"/>
              </a:spcAft>
              <a:buClr>
                <a:schemeClr val="dk1"/>
              </a:buClr>
              <a:buSzPct val="100000"/>
              <a:buNone/>
            </a:pPr>
            <a:r>
              <a:t/>
            </a:r>
            <a:endParaRPr>
              <a:latin typeface="Arial"/>
              <a:ea typeface="Arial"/>
              <a:cs typeface="Arial"/>
              <a:sym typeface="Arial"/>
            </a:endParaRPr>
          </a:p>
          <a:p>
            <a:pPr indent="0" lvl="0" marL="0" rtl="0" algn="l">
              <a:lnSpc>
                <a:spcPct val="120000"/>
              </a:lnSpc>
              <a:spcBef>
                <a:spcPts val="0"/>
              </a:spcBef>
              <a:spcAft>
                <a:spcPts val="0"/>
              </a:spcAft>
              <a:buClr>
                <a:schemeClr val="dk1"/>
              </a:buClr>
              <a:buSzPct val="100000"/>
              <a:buNone/>
            </a:pPr>
            <a:r>
              <a:t/>
            </a:r>
            <a:endParaRPr>
              <a:latin typeface="Arial"/>
              <a:ea typeface="Arial"/>
              <a:cs typeface="Arial"/>
              <a:sym typeface="Arial"/>
            </a:endParaRPr>
          </a:p>
        </p:txBody>
      </p:sp>
      <p:sp>
        <p:nvSpPr>
          <p:cNvPr id="259" name="Google Shape;259;p16"/>
          <p:cNvSpPr txBox="1"/>
          <p:nvPr/>
        </p:nvSpPr>
        <p:spPr>
          <a:xfrm>
            <a:off x="1361131" y="3527071"/>
            <a:ext cx="7043736" cy="3706830"/>
          </a:xfrm>
          <a:prstGeom prst="rect">
            <a:avLst/>
          </a:prstGeom>
          <a:noFill/>
          <a:ln>
            <a:noFill/>
          </a:ln>
        </p:spPr>
        <p:txBody>
          <a:bodyPr anchorCtr="0" anchor="t" bIns="45700" lIns="91425" spcFirstLastPara="1" rIns="91425" wrap="square" tIns="45700">
            <a:normAutofit fontScale="47500" lnSpcReduction="20000"/>
          </a:bodyPr>
          <a:lstStyle/>
          <a:p>
            <a:pPr indent="-274320" lvl="0" marL="274320" marR="0" rtl="0" algn="l">
              <a:lnSpc>
                <a:spcPct val="120000"/>
              </a:lnSpc>
              <a:spcBef>
                <a:spcPts val="0"/>
              </a:spcBef>
              <a:spcAft>
                <a:spcPts val="0"/>
              </a:spcAft>
              <a:buClr>
                <a:schemeClr val="dk1"/>
              </a:buClr>
              <a:buSzPct val="100000"/>
              <a:buFont typeface="Calibri"/>
              <a:buAutoNum type="arabicParenR" startAt="4"/>
            </a:pPr>
            <a:r>
              <a:rPr b="0" i="0" lang="en-US" sz="3400" u="none" cap="none" strike="noStrike">
                <a:solidFill>
                  <a:schemeClr val="dk1"/>
                </a:solidFill>
                <a:latin typeface="Arial"/>
                <a:ea typeface="Arial"/>
                <a:cs typeface="Arial"/>
                <a:sym typeface="Arial"/>
              </a:rPr>
              <a:t>At the end of three minutes, record the temperature reading in your science log. </a:t>
            </a:r>
            <a:endParaRPr b="0" i="0" sz="1400" u="none" cap="none" strike="noStrike">
              <a:solidFill>
                <a:srgbClr val="000000"/>
              </a:solidFill>
              <a:latin typeface="Arial"/>
              <a:ea typeface="Arial"/>
              <a:cs typeface="Arial"/>
              <a:sym typeface="Arial"/>
            </a:endParaRPr>
          </a:p>
          <a:p>
            <a:pPr indent="-274320" lvl="0" marL="274320" marR="0" rtl="0" algn="l">
              <a:lnSpc>
                <a:spcPct val="120000"/>
              </a:lnSpc>
              <a:spcBef>
                <a:spcPts val="0"/>
              </a:spcBef>
              <a:spcAft>
                <a:spcPts val="0"/>
              </a:spcAft>
              <a:buClr>
                <a:schemeClr val="dk1"/>
              </a:buClr>
              <a:buSzPct val="100000"/>
              <a:buFont typeface="Calibri"/>
              <a:buAutoNum type="arabicParenR" startAt="4"/>
            </a:pPr>
            <a:r>
              <a:rPr b="0" i="0" lang="en-US" sz="3400" u="none" cap="none" strike="noStrike">
                <a:solidFill>
                  <a:schemeClr val="dk1"/>
                </a:solidFill>
                <a:latin typeface="Arial"/>
                <a:ea typeface="Arial"/>
                <a:cs typeface="Arial"/>
                <a:sym typeface="Arial"/>
              </a:rPr>
              <a:t>Hold the thermometer the same way for another minute. </a:t>
            </a:r>
            <a:endParaRPr b="0" i="0" sz="1400" u="none" cap="none" strike="noStrike">
              <a:solidFill>
                <a:srgbClr val="000000"/>
              </a:solidFill>
              <a:latin typeface="Arial"/>
              <a:ea typeface="Arial"/>
              <a:cs typeface="Arial"/>
              <a:sym typeface="Arial"/>
            </a:endParaRPr>
          </a:p>
          <a:p>
            <a:pPr indent="-274320" lvl="0" marL="274320" marR="0" rtl="0" algn="l">
              <a:lnSpc>
                <a:spcPct val="120000"/>
              </a:lnSpc>
              <a:spcBef>
                <a:spcPts val="0"/>
              </a:spcBef>
              <a:spcAft>
                <a:spcPts val="0"/>
              </a:spcAft>
              <a:buClr>
                <a:schemeClr val="dk1"/>
              </a:buClr>
              <a:buSzPct val="100000"/>
              <a:buFont typeface="Calibri"/>
              <a:buAutoNum type="arabicParenR" startAt="4"/>
            </a:pPr>
            <a:r>
              <a:rPr b="0" i="0" lang="en-US" sz="3400" u="none" cap="none" strike="noStrike">
                <a:solidFill>
                  <a:schemeClr val="dk1"/>
                </a:solidFill>
                <a:latin typeface="Arial"/>
                <a:ea typeface="Arial"/>
                <a:cs typeface="Arial"/>
                <a:sym typeface="Arial"/>
              </a:rPr>
              <a:t>At the end of the minute, record the temperature once again. If the temperature is within 0.5 ̊ C of the previous reading, record the reading on your </a:t>
            </a:r>
            <a:r>
              <a:rPr b="0" i="1" lang="en-US" sz="3400" u="none" cap="none" strike="noStrike">
                <a:solidFill>
                  <a:schemeClr val="dk1"/>
                </a:solidFill>
                <a:latin typeface="Arial"/>
                <a:ea typeface="Arial"/>
                <a:cs typeface="Arial"/>
                <a:sym typeface="Arial"/>
              </a:rPr>
              <a:t>Data Sheet</a:t>
            </a:r>
            <a:r>
              <a:rPr b="0" i="0" lang="en-US" sz="3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274320" lvl="0" marL="274320" marR="0" rtl="0" algn="l">
              <a:lnSpc>
                <a:spcPct val="120000"/>
              </a:lnSpc>
              <a:spcBef>
                <a:spcPts val="0"/>
              </a:spcBef>
              <a:spcAft>
                <a:spcPts val="0"/>
              </a:spcAft>
              <a:buClr>
                <a:schemeClr val="dk1"/>
              </a:buClr>
              <a:buSzPct val="100000"/>
              <a:buFont typeface="Calibri"/>
              <a:buAutoNum type="arabicParenR" startAt="4"/>
            </a:pPr>
            <a:r>
              <a:rPr b="0" i="0" lang="en-US" sz="3400" u="none" cap="none" strike="noStrike">
                <a:solidFill>
                  <a:schemeClr val="dk1"/>
                </a:solidFill>
                <a:latin typeface="Arial"/>
                <a:ea typeface="Arial"/>
                <a:cs typeface="Arial"/>
                <a:sym typeface="Arial"/>
              </a:rPr>
              <a:t>If the two temperature readings differ by more than 0.5 ̊ C, repeat steps 5 and 6 again. </a:t>
            </a:r>
            <a:endParaRPr b="0" i="0" sz="1400" u="none" cap="none" strike="noStrike">
              <a:solidFill>
                <a:srgbClr val="000000"/>
              </a:solidFill>
              <a:latin typeface="Arial"/>
              <a:ea typeface="Arial"/>
              <a:cs typeface="Arial"/>
              <a:sym typeface="Arial"/>
            </a:endParaRPr>
          </a:p>
          <a:p>
            <a:pPr indent="-274320" lvl="0" marL="274320" marR="0" rtl="0" algn="l">
              <a:lnSpc>
                <a:spcPct val="120000"/>
              </a:lnSpc>
              <a:spcBef>
                <a:spcPts val="0"/>
              </a:spcBef>
              <a:spcAft>
                <a:spcPts val="0"/>
              </a:spcAft>
              <a:buClr>
                <a:schemeClr val="dk1"/>
              </a:buClr>
              <a:buSzPct val="100000"/>
              <a:buFont typeface="Calibri"/>
              <a:buAutoNum type="arabicParenR" startAt="4"/>
            </a:pPr>
            <a:r>
              <a:rPr b="0" i="0" lang="en-US" sz="3400" u="none" cap="none" strike="noStrike">
                <a:solidFill>
                  <a:schemeClr val="dk1"/>
                </a:solidFill>
                <a:latin typeface="Arial"/>
                <a:ea typeface="Arial"/>
                <a:cs typeface="Arial"/>
                <a:sym typeface="Arial"/>
              </a:rPr>
              <a:t>If two consecutive temperature readings are not within 0.5 ̊ C of one another after 7 minutes, record the last measurement on the Data Sheet and report your other four measurements in the comments section along with a note that your reading wasn’t stable after 7 minutes. </a:t>
            </a:r>
            <a:endParaRPr b="0" i="0" sz="1400" u="none" cap="none" strike="noStrike">
              <a:solidFill>
                <a:srgbClr val="000000"/>
              </a:solidFill>
              <a:latin typeface="Arial"/>
              <a:ea typeface="Arial"/>
              <a:cs typeface="Arial"/>
              <a:sym typeface="Arial"/>
            </a:endParaRPr>
          </a:p>
          <a:p>
            <a:pPr indent="-144145" lvl="0" marL="228600" marR="0" rtl="0" algn="l">
              <a:lnSpc>
                <a:spcPct val="12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Image of student taking air termperature, the alcohol filled thermometer is held at chest height" id="260" name="Google Shape;260;p16"/>
          <p:cNvPicPr preferRelativeResize="0"/>
          <p:nvPr/>
        </p:nvPicPr>
        <p:blipFill rotWithShape="1">
          <a:blip r:embed="rId5">
            <a:alphaModFix/>
          </a:blip>
          <a:srcRect b="0" l="0" r="0" t="0"/>
          <a:stretch/>
        </p:blipFill>
        <p:spPr>
          <a:xfrm flipH="1">
            <a:off x="6590356" y="1620605"/>
            <a:ext cx="1911114" cy="19064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67" name="Google Shape;267;p17"/>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to collect your data" id="268" name="Google Shape;268;p17"/>
          <p:cNvPicPr preferRelativeResize="0"/>
          <p:nvPr>
            <p:ph idx="1" type="body"/>
          </p:nvPr>
        </p:nvPicPr>
        <p:blipFill rotWithShape="1">
          <a:blip r:embed="rId4">
            <a:alphaModFix/>
          </a:blip>
          <a:srcRect b="0" l="0" r="0" t="0"/>
          <a:stretch/>
        </p:blipFill>
        <p:spPr>
          <a:xfrm>
            <a:off x="0" y="914400"/>
            <a:ext cx="1161143" cy="5971596"/>
          </a:xfrm>
          <a:prstGeom prst="rect">
            <a:avLst/>
          </a:prstGeom>
          <a:noFill/>
          <a:ln>
            <a:noFill/>
          </a:ln>
        </p:spPr>
      </p:pic>
      <p:sp>
        <p:nvSpPr>
          <p:cNvPr id="269" name="Google Shape;269;p17"/>
          <p:cNvSpPr txBox="1"/>
          <p:nvPr>
            <p:ph type="title"/>
          </p:nvPr>
        </p:nvSpPr>
        <p:spPr>
          <a:xfrm>
            <a:off x="1161143" y="914400"/>
            <a:ext cx="7886700" cy="68217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b="1" lang="en-US" sz="2800">
                <a:latin typeface="Arial"/>
                <a:ea typeface="Arial"/>
                <a:cs typeface="Arial"/>
                <a:sym typeface="Arial"/>
              </a:rPr>
              <a:t>Entering Air Temperature Data in the GLOBE Observer Data Entry System</a:t>
            </a:r>
            <a:endParaRPr b="1" sz="2800"/>
          </a:p>
        </p:txBody>
      </p:sp>
      <p:sp>
        <p:nvSpPr>
          <p:cNvPr id="270" name="Google Shape;270;p17"/>
          <p:cNvSpPr txBox="1"/>
          <p:nvPr/>
        </p:nvSpPr>
        <p:spPr>
          <a:xfrm>
            <a:off x="1312956" y="1709235"/>
            <a:ext cx="5181600" cy="387096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Arial"/>
              <a:buNone/>
            </a:pPr>
            <a:r>
              <a:rPr b="1" i="0" lang="en-US" sz="1600" u="none" cap="none" strike="noStrike">
                <a:solidFill>
                  <a:schemeClr val="dk1"/>
                </a:solidFill>
                <a:latin typeface="Arial"/>
                <a:ea typeface="Arial"/>
                <a:cs typeface="Arial"/>
                <a:sym typeface="Arial"/>
              </a:rPr>
              <a:t>Two Options for Uploading Data:</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360"/>
              </a:spcBef>
              <a:spcAft>
                <a:spcPts val="0"/>
              </a:spcAft>
              <a:buClr>
                <a:schemeClr val="dk1"/>
              </a:buClr>
              <a:buSzPts val="3200"/>
              <a:buFont typeface="Arial"/>
              <a:buNone/>
            </a:pPr>
            <a:r>
              <a:rPr b="0" i="0" lang="en-US" sz="1600" u="none" cap="none" strike="noStrike">
                <a:solidFill>
                  <a:schemeClr val="dk1"/>
                </a:solidFill>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360"/>
              </a:spcBef>
              <a:spcAft>
                <a:spcPts val="0"/>
              </a:spcAft>
              <a:buClr>
                <a:schemeClr val="dk1"/>
              </a:buClr>
              <a:buSzPts val="3200"/>
              <a:buFont typeface="Calibri"/>
              <a:buNone/>
            </a:pPr>
            <a:r>
              <a:t/>
            </a:r>
            <a:endParaRPr b="1" i="0" sz="1600" u="none" cap="none" strike="noStrike">
              <a:solidFill>
                <a:schemeClr val="dk1"/>
              </a:solidFill>
              <a:latin typeface="Arial"/>
              <a:ea typeface="Arial"/>
              <a:cs typeface="Arial"/>
              <a:sym typeface="Arial"/>
            </a:endParaRPr>
          </a:p>
          <a:p>
            <a:pPr indent="-457200" lvl="0" marL="457200" marR="0" rtl="0" algn="just">
              <a:lnSpc>
                <a:spcPct val="100000"/>
              </a:lnSpc>
              <a:spcBef>
                <a:spcPts val="360"/>
              </a:spcBef>
              <a:spcAft>
                <a:spcPts val="0"/>
              </a:spcAft>
              <a:buClr>
                <a:schemeClr val="dk1"/>
              </a:buClr>
              <a:buSzPts val="1800"/>
              <a:buFont typeface="Arial"/>
              <a:buAutoNum type="arabicPeriod"/>
            </a:pPr>
            <a:r>
              <a:rPr b="0" i="0" lang="en-US" sz="1600" u="none" cap="none" strike="noStrike">
                <a:solidFill>
                  <a:schemeClr val="dk1"/>
                </a:solidFill>
                <a:latin typeface="Arial"/>
                <a:ea typeface="Arial"/>
                <a:cs typeface="Arial"/>
                <a:sym typeface="Arial"/>
              </a:rPr>
              <a:t>Download the GLOBE Observer mobile app from the </a:t>
            </a:r>
            <a:r>
              <a:rPr b="0" i="0" lang="en-US" sz="1600" u="sng" cap="none" strike="noStrike">
                <a:solidFill>
                  <a:schemeClr val="dk1"/>
                </a:solidFill>
                <a:latin typeface="Arial"/>
                <a:ea typeface="Arial"/>
                <a:cs typeface="Arial"/>
                <a:sym typeface="Arial"/>
                <a:hlinkClick r:id="rId5">
                  <a:extLst>
                    <a:ext uri="{A12FA001-AC4F-418D-AE19-62706E023703}">
                      <ahyp:hlinkClr val="tx"/>
                    </a:ext>
                  </a:extLst>
                </a:hlinkClick>
              </a:rPr>
              <a:t>App Store.</a:t>
            </a:r>
            <a:endParaRPr b="0" i="0" sz="1600" u="none" cap="none" strike="noStrike">
              <a:solidFill>
                <a:schemeClr val="dk1"/>
              </a:solidFill>
              <a:latin typeface="Calibri"/>
              <a:ea typeface="Calibri"/>
              <a:cs typeface="Calibri"/>
              <a:sym typeface="Calibri"/>
            </a:endParaRPr>
          </a:p>
          <a:p>
            <a:pPr indent="-457200" lvl="0" marL="457200" marR="0" rtl="0" algn="just">
              <a:lnSpc>
                <a:spcPct val="90000"/>
              </a:lnSpc>
              <a:spcBef>
                <a:spcPts val="360"/>
              </a:spcBef>
              <a:spcAft>
                <a:spcPts val="0"/>
              </a:spcAft>
              <a:buClr>
                <a:schemeClr val="dk1"/>
              </a:buClr>
              <a:buSzPts val="1800"/>
              <a:buFont typeface="Arial"/>
              <a:buAutoNum type="arabicPeriod"/>
            </a:pPr>
            <a:r>
              <a:rPr b="0" i="0" lang="en-US" sz="1600" u="sng" cap="none" strike="noStrike">
                <a:solidFill>
                  <a:srgbClr val="000000"/>
                </a:solidFill>
                <a:latin typeface="Arial"/>
                <a:ea typeface="Arial"/>
                <a:cs typeface="Arial"/>
                <a:sym typeface="Arial"/>
                <a:hlinkClick r:id="rId6">
                  <a:extLst>
                    <a:ext uri="{A12FA001-AC4F-418D-AE19-62706E023703}">
                      <ahyp:hlinkClr val="tx"/>
                    </a:ext>
                  </a:extLst>
                </a:hlinkClick>
              </a:rPr>
              <a:t>Data Entry</a:t>
            </a:r>
            <a:r>
              <a:rPr b="0" i="0" lang="en-US" sz="1600" u="none" cap="none" strike="noStrike">
                <a:solidFill>
                  <a:schemeClr val="dk1"/>
                </a:solidFill>
                <a:latin typeface="Arial"/>
                <a:ea typeface="Arial"/>
                <a:cs typeface="Arial"/>
                <a:sym typeface="Arial"/>
              </a:rPr>
              <a:t>: Visit </a:t>
            </a:r>
            <a:r>
              <a:rPr b="0" i="0" lang="en-US" sz="1600" u="sng" cap="none" strike="noStrike">
                <a:solidFill>
                  <a:schemeClr val="dk1"/>
                </a:solidFill>
                <a:latin typeface="Arial"/>
                <a:ea typeface="Arial"/>
                <a:cs typeface="Arial"/>
                <a:sym typeface="Arial"/>
                <a:hlinkClick r:id="rId7">
                  <a:extLst>
                    <a:ext uri="{A12FA001-AC4F-418D-AE19-62706E023703}">
                      <ahyp:hlinkClr val="tx"/>
                    </a:ext>
                  </a:extLst>
                </a:hlinkClick>
              </a:rPr>
              <a:t>globe.gov</a:t>
            </a:r>
            <a:r>
              <a:rPr b="0" i="0" lang="en-US" sz="1600" u="none" cap="none" strike="noStrike">
                <a:solidFill>
                  <a:schemeClr val="dk1"/>
                </a:solidFill>
                <a:latin typeface="Arial"/>
                <a:ea typeface="Arial"/>
                <a:cs typeface="Arial"/>
                <a:sym typeface="Arial"/>
              </a:rPr>
              <a:t>, click on the “GLOBE Data” tab, then underneath “Data Entry” click on “Data Entry – New Desktop Forms”.</a:t>
            </a:r>
            <a:endParaRPr b="0" i="0" sz="1600" u="none" cap="none" strike="noStrike">
              <a:solidFill>
                <a:schemeClr val="dk1"/>
              </a:solidFill>
              <a:latin typeface="Arial"/>
              <a:ea typeface="Arial"/>
              <a:cs typeface="Arial"/>
              <a:sym typeface="Arial"/>
            </a:endParaRPr>
          </a:p>
          <a:p>
            <a:pPr indent="-457200" lvl="0" marL="457200" marR="0" rtl="0" algn="just">
              <a:lnSpc>
                <a:spcPct val="100000"/>
              </a:lnSpc>
              <a:spcBef>
                <a:spcPts val="360"/>
              </a:spcBef>
              <a:spcAft>
                <a:spcPts val="0"/>
              </a:spcAft>
              <a:buClr>
                <a:schemeClr val="dk1"/>
              </a:buClr>
              <a:buSzPts val="1800"/>
              <a:buFont typeface="Arial"/>
              <a:buNone/>
            </a:pPr>
            <a:r>
              <a:t/>
            </a:r>
            <a:endParaRPr b="0" i="0" sz="1600" u="none" cap="none" strike="noStrike">
              <a:solidFill>
                <a:schemeClr val="dk1"/>
              </a:solidFill>
              <a:latin typeface="Arial"/>
              <a:ea typeface="Arial"/>
              <a:cs typeface="Arial"/>
              <a:sym typeface="Arial"/>
            </a:endParaRPr>
          </a:p>
        </p:txBody>
      </p:sp>
      <p:pic>
        <p:nvPicPr>
          <p:cNvPr descr="Icon of a magnifying glass over a globe." id="271" name="Google Shape;271;p17"/>
          <p:cNvPicPr preferRelativeResize="0"/>
          <p:nvPr/>
        </p:nvPicPr>
        <p:blipFill rotWithShape="1">
          <a:blip r:embed="rId8">
            <a:alphaModFix/>
          </a:blip>
          <a:srcRect b="0" l="0" r="0" t="0"/>
          <a:stretch/>
        </p:blipFill>
        <p:spPr>
          <a:xfrm>
            <a:off x="7270861" y="2521806"/>
            <a:ext cx="1500856" cy="1500856"/>
          </a:xfrm>
          <a:prstGeom prst="rect">
            <a:avLst/>
          </a:prstGeom>
          <a:noFill/>
          <a:ln>
            <a:noFill/>
          </a:ln>
        </p:spPr>
      </p:pic>
      <p:sp>
        <p:nvSpPr>
          <p:cNvPr id="272" name="Google Shape;272;p17"/>
          <p:cNvSpPr txBox="1"/>
          <p:nvPr/>
        </p:nvSpPr>
        <p:spPr>
          <a:xfrm>
            <a:off x="1312956" y="5016315"/>
            <a:ext cx="4220545" cy="122084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200"/>
              <a:buFont typeface="Arial"/>
              <a:buNone/>
            </a:pPr>
            <a:r>
              <a:rPr b="0" i="1" lang="en-US" sz="1400" u="none" cap="none" strike="noStrike">
                <a:solidFill>
                  <a:schemeClr val="dk1"/>
                </a:solidFill>
                <a:latin typeface="Arial"/>
                <a:ea typeface="Arial"/>
                <a:cs typeface="Arial"/>
                <a:sym typeface="Arial"/>
              </a:rPr>
              <a:t>Note 1: You will need a GLOBE teacher, trainer, or scientist account to submit GLOBE data. </a:t>
            </a:r>
            <a:endParaRPr b="0" i="1" sz="1400" u="none" cap="none" strike="noStrike">
              <a:solidFill>
                <a:srgbClr val="000000"/>
              </a:solidFill>
              <a:latin typeface="Arial"/>
              <a:ea typeface="Arial"/>
              <a:cs typeface="Arial"/>
              <a:sym typeface="Arial"/>
            </a:endParaRPr>
          </a:p>
          <a:p>
            <a:pPr indent="0" lvl="0" marL="0" marR="0" rtl="0" algn="just">
              <a:lnSpc>
                <a:spcPct val="100000"/>
              </a:lnSpc>
              <a:spcBef>
                <a:spcPts val="360"/>
              </a:spcBef>
              <a:spcAft>
                <a:spcPts val="0"/>
              </a:spcAft>
              <a:buClr>
                <a:schemeClr val="dk1"/>
              </a:buClr>
              <a:buSzPts val="3200"/>
              <a:buFont typeface="Arial"/>
              <a:buNone/>
            </a:pPr>
            <a:r>
              <a:rPr b="0" i="1" lang="en-US" sz="1400" u="none" cap="none" strike="noStrike">
                <a:solidFill>
                  <a:schemeClr val="dk1"/>
                </a:solidFill>
                <a:latin typeface="Arial"/>
                <a:ea typeface="Arial"/>
                <a:cs typeface="Arial"/>
                <a:sym typeface="Arial"/>
              </a:rPr>
              <a:t>Note 2: It may take some time after you enter your data for it to appear in the GLOBE data visualization system.</a:t>
            </a:r>
            <a:endParaRPr b="0" i="1" sz="1400" u="none" cap="none" strike="noStrike">
              <a:solidFill>
                <a:srgbClr val="000000"/>
              </a:solidFill>
              <a:latin typeface="Arial"/>
              <a:ea typeface="Arial"/>
              <a:cs typeface="Arial"/>
              <a:sym typeface="Arial"/>
            </a:endParaRPr>
          </a:p>
        </p:txBody>
      </p:sp>
      <p:pic>
        <p:nvPicPr>
          <p:cNvPr id="273" name="Google Shape;273;p17"/>
          <p:cNvPicPr preferRelativeResize="0"/>
          <p:nvPr/>
        </p:nvPicPr>
        <p:blipFill rotWithShape="1">
          <a:blip r:embed="rId9">
            <a:alphaModFix/>
          </a:blip>
          <a:srcRect b="8779" l="3108" r="36738" t="7598"/>
          <a:stretch/>
        </p:blipFill>
        <p:spPr>
          <a:xfrm>
            <a:off x="5794603" y="4832725"/>
            <a:ext cx="3253240" cy="1410962"/>
          </a:xfrm>
          <a:prstGeom prst="rect">
            <a:avLst/>
          </a:prstGeom>
          <a:noFill/>
          <a:ln>
            <a:noFill/>
          </a:ln>
        </p:spPr>
      </p:pic>
      <p:cxnSp>
        <p:nvCxnSpPr>
          <p:cNvPr id="274" name="Google Shape;274;p17"/>
          <p:cNvCxnSpPr/>
          <p:nvPr/>
        </p:nvCxnSpPr>
        <p:spPr>
          <a:xfrm>
            <a:off x="5421972" y="4600946"/>
            <a:ext cx="1333686" cy="956656"/>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1"/>
              </a:srgbClr>
            </a:outerShdw>
          </a:effectLst>
        </p:spPr>
      </p:cxnSp>
      <p:sp>
        <p:nvSpPr>
          <p:cNvPr descr="circle around button, Live Data Entry" id="275" name="Google Shape;275;p17"/>
          <p:cNvSpPr/>
          <p:nvPr/>
        </p:nvSpPr>
        <p:spPr>
          <a:xfrm>
            <a:off x="6730956" y="5563796"/>
            <a:ext cx="1077912" cy="15729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6" name="Google Shape;276;p17"/>
          <p:cNvCxnSpPr/>
          <p:nvPr/>
        </p:nvCxnSpPr>
        <p:spPr>
          <a:xfrm>
            <a:off x="6547896" y="3504967"/>
            <a:ext cx="629247" cy="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p:nvPr/>
        </p:nvSpPr>
        <p:spPr>
          <a:xfrm>
            <a:off x="2113568" y="2090363"/>
            <a:ext cx="878009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1. Click “Data Entry”</a:t>
            </a:r>
            <a:endParaRPr b="0" i="0" sz="1600" u="none" cap="none" strike="noStrike">
              <a:solidFill>
                <a:schemeClr val="dk1"/>
              </a:solidFill>
              <a:latin typeface="Calibri"/>
              <a:ea typeface="Calibri"/>
              <a:cs typeface="Calibri"/>
              <a:sym typeface="Calibri"/>
            </a:endParaRPr>
          </a:p>
        </p:txBody>
      </p:sp>
      <p:sp>
        <p:nvSpPr>
          <p:cNvPr id="282" name="Google Shape;282;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83" name="Google Shape;283;p43"/>
          <p:cNvPicPr preferRelativeResize="0"/>
          <p:nvPr/>
        </p:nvPicPr>
        <p:blipFill rotWithShape="1">
          <a:blip r:embed="rId3">
            <a:alphaModFix/>
          </a:blip>
          <a:srcRect b="0" l="0" r="0" t="0"/>
          <a:stretch/>
        </p:blipFill>
        <p:spPr>
          <a:xfrm>
            <a:off x="0" y="0"/>
            <a:ext cx="9144000" cy="914400"/>
          </a:xfrm>
          <a:prstGeom prst="rect">
            <a:avLst/>
          </a:prstGeom>
          <a:noFill/>
          <a:ln>
            <a:noFill/>
          </a:ln>
        </p:spPr>
      </p:pic>
      <p:sp>
        <p:nvSpPr>
          <p:cNvPr id="284" name="Google Shape;284;p43"/>
          <p:cNvSpPr/>
          <p:nvPr/>
        </p:nvSpPr>
        <p:spPr>
          <a:xfrm>
            <a:off x="1295605" y="1335745"/>
            <a:ext cx="776640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b="0" i="0" sz="1600" u="none" cap="none" strike="noStrike">
              <a:solidFill>
                <a:schemeClr val="dk1"/>
              </a:solidFill>
              <a:latin typeface="Calibri"/>
              <a:ea typeface="Calibri"/>
              <a:cs typeface="Calibri"/>
              <a:sym typeface="Calibri"/>
            </a:endParaRPr>
          </a:p>
        </p:txBody>
      </p:sp>
      <p:pic>
        <p:nvPicPr>
          <p:cNvPr descr="Screenshot showing the GLOBE Observer App homepage. Select “Data Entry” to record data." id="285" name="Google Shape;285;p43"/>
          <p:cNvPicPr preferRelativeResize="0"/>
          <p:nvPr/>
        </p:nvPicPr>
        <p:blipFill rotWithShape="1">
          <a:blip r:embed="rId4">
            <a:alphaModFix/>
          </a:blip>
          <a:srcRect b="6572" l="0" r="0" t="0"/>
          <a:stretch/>
        </p:blipFill>
        <p:spPr>
          <a:xfrm>
            <a:off x="2113568" y="2565883"/>
            <a:ext cx="1938284" cy="3679727"/>
          </a:xfrm>
          <a:prstGeom prst="rect">
            <a:avLst/>
          </a:prstGeom>
          <a:noFill/>
          <a:ln>
            <a:noFill/>
          </a:ln>
        </p:spPr>
      </p:pic>
      <p:sp>
        <p:nvSpPr>
          <p:cNvPr id="286" name="Google Shape;286;p43"/>
          <p:cNvSpPr/>
          <p:nvPr/>
        </p:nvSpPr>
        <p:spPr>
          <a:xfrm>
            <a:off x="5638101" y="2080832"/>
            <a:ext cx="2858199"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600" u="none" cap="none" strike="noStrike">
                <a:solidFill>
                  <a:schemeClr val="dk1"/>
                </a:solidFill>
                <a:latin typeface="Calibri"/>
                <a:ea typeface="Calibri"/>
                <a:cs typeface="Calibri"/>
                <a:sym typeface="Calibri"/>
              </a:rPr>
              <a:t>2. Click "Create/Edit My Sites" </a:t>
            </a:r>
            <a:endParaRPr b="0" i="0" sz="1600" u="none" cap="none" strike="noStrike">
              <a:solidFill>
                <a:schemeClr val="dk1"/>
              </a:solidFill>
              <a:latin typeface="Calibri"/>
              <a:ea typeface="Calibri"/>
              <a:cs typeface="Calibri"/>
              <a:sym typeface="Calibri"/>
            </a:endParaRPr>
          </a:p>
        </p:txBody>
      </p:sp>
      <p:pic>
        <p:nvPicPr>
          <p:cNvPr descr="Screenshot showing the GLOBE Observer app Data Entry page. Select “New Observation” to enter data." id="287" name="Google Shape;287;p43"/>
          <p:cNvPicPr preferRelativeResize="0"/>
          <p:nvPr/>
        </p:nvPicPr>
        <p:blipFill rotWithShape="1">
          <a:blip r:embed="rId5">
            <a:alphaModFix/>
          </a:blip>
          <a:srcRect b="0" l="0" r="0" t="0"/>
          <a:stretch/>
        </p:blipFill>
        <p:spPr>
          <a:xfrm>
            <a:off x="5930894" y="2438408"/>
            <a:ext cx="2057400" cy="3886201"/>
          </a:xfrm>
          <a:prstGeom prst="rect">
            <a:avLst/>
          </a:prstGeom>
          <a:noFill/>
          <a:ln>
            <a:noFill/>
          </a:ln>
        </p:spPr>
      </p:pic>
      <p:cxnSp>
        <p:nvCxnSpPr>
          <p:cNvPr id="288" name="Google Shape;288;p43"/>
          <p:cNvCxnSpPr/>
          <p:nvPr/>
        </p:nvCxnSpPr>
        <p:spPr>
          <a:xfrm>
            <a:off x="439127" y="1920480"/>
            <a:ext cx="8780095" cy="0"/>
          </a:xfrm>
          <a:prstGeom prst="straightConnector1">
            <a:avLst/>
          </a:prstGeom>
          <a:noFill/>
          <a:ln cap="flat" cmpd="sng" w="9525">
            <a:solidFill>
              <a:schemeClr val="dk1"/>
            </a:solidFill>
            <a:prstDash val="solid"/>
            <a:round/>
            <a:headEnd len="sm" w="sm" type="none"/>
            <a:tailEnd len="sm" w="sm" type="none"/>
          </a:ln>
        </p:spPr>
      </p:cxnSp>
      <p:pic>
        <p:nvPicPr>
          <p:cNvPr descr="Menu: How to collect your data" id="289" name="Google Shape;289;p43"/>
          <p:cNvPicPr preferRelativeResize="0"/>
          <p:nvPr>
            <p:ph idx="1" type="body"/>
          </p:nvPr>
        </p:nvPicPr>
        <p:blipFill rotWithShape="1">
          <a:blip r:embed="rId6">
            <a:alphaModFix/>
          </a:blip>
          <a:srcRect b="0" l="0" r="0" t="0"/>
          <a:stretch/>
        </p:blipFill>
        <p:spPr>
          <a:xfrm>
            <a:off x="0" y="914400"/>
            <a:ext cx="1161143" cy="597159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A screenshot of a computer&#10;&#10;AI-generated content may be incorrect." id="294" name="Google Shape;294;p18"/>
          <p:cNvPicPr preferRelativeResize="0"/>
          <p:nvPr/>
        </p:nvPicPr>
        <p:blipFill rotWithShape="1">
          <a:blip r:embed="rId3">
            <a:alphaModFix/>
          </a:blip>
          <a:srcRect b="6172" l="645" r="-645" t="4001"/>
          <a:stretch/>
        </p:blipFill>
        <p:spPr>
          <a:xfrm>
            <a:off x="4005272" y="2426809"/>
            <a:ext cx="2452678" cy="4294667"/>
          </a:xfrm>
          <a:prstGeom prst="rect">
            <a:avLst/>
          </a:prstGeom>
          <a:noFill/>
          <a:ln>
            <a:noFill/>
          </a:ln>
        </p:spPr>
      </p:pic>
      <p:sp>
        <p:nvSpPr>
          <p:cNvPr id="295" name="Google Shape;295;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296" name="Google Shape;296;p18"/>
          <p:cNvPicPr preferRelativeResize="0"/>
          <p:nvPr/>
        </p:nvPicPr>
        <p:blipFill rotWithShape="1">
          <a:blip r:embed="rId4">
            <a:alphaModFix/>
          </a:blip>
          <a:srcRect b="0" l="0" r="0" t="0"/>
          <a:stretch/>
        </p:blipFill>
        <p:spPr>
          <a:xfrm>
            <a:off x="0" y="0"/>
            <a:ext cx="9144000" cy="914400"/>
          </a:xfrm>
          <a:prstGeom prst="rect">
            <a:avLst/>
          </a:prstGeom>
          <a:noFill/>
          <a:ln>
            <a:noFill/>
          </a:ln>
        </p:spPr>
      </p:pic>
      <p:pic>
        <p:nvPicPr>
          <p:cNvPr descr="Menu: How to collect your data" id="297" name="Google Shape;297;p18"/>
          <p:cNvPicPr preferRelativeResize="0"/>
          <p:nvPr>
            <p:ph idx="1" type="body"/>
          </p:nvPr>
        </p:nvPicPr>
        <p:blipFill rotWithShape="1">
          <a:blip r:embed="rId5">
            <a:alphaModFix/>
          </a:blip>
          <a:srcRect b="0" l="0" r="0" t="0"/>
          <a:stretch/>
        </p:blipFill>
        <p:spPr>
          <a:xfrm>
            <a:off x="0" y="914400"/>
            <a:ext cx="1161143" cy="5971596"/>
          </a:xfrm>
          <a:prstGeom prst="rect">
            <a:avLst/>
          </a:prstGeom>
          <a:noFill/>
          <a:ln>
            <a:noFill/>
          </a:ln>
        </p:spPr>
      </p:pic>
      <p:sp>
        <p:nvSpPr>
          <p:cNvPr id="298" name="Google Shape;298;p18"/>
          <p:cNvSpPr txBox="1"/>
          <p:nvPr/>
        </p:nvSpPr>
        <p:spPr>
          <a:xfrm>
            <a:off x="2524125" y="1532713"/>
            <a:ext cx="5975549" cy="6474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3. </a:t>
            </a:r>
            <a:r>
              <a:rPr b="0" i="0" lang="en-US" sz="2000" u="none" cap="none" strike="noStrike">
                <a:solidFill>
                  <a:srgbClr val="000000"/>
                </a:solidFill>
                <a:latin typeface="Arial"/>
                <a:ea typeface="Arial"/>
                <a:cs typeface="Arial"/>
                <a:sym typeface="Arial"/>
              </a:rPr>
              <a:t>Click on the arrow next to "</a:t>
            </a:r>
            <a:r>
              <a:rPr b="0" i="1" lang="en-US" sz="2000" u="none" cap="none" strike="noStrike">
                <a:solidFill>
                  <a:srgbClr val="000000"/>
                </a:solidFill>
                <a:latin typeface="Arial"/>
                <a:ea typeface="Arial"/>
                <a:cs typeface="Arial"/>
                <a:sym typeface="Arial"/>
              </a:rPr>
              <a:t>Atmosphere</a:t>
            </a:r>
            <a:r>
              <a:rPr b="0" i="0" lang="en-US" sz="2000" u="none" cap="none" strike="noStrike">
                <a:solidFill>
                  <a:srgbClr val="000000"/>
                </a:solidFill>
                <a:latin typeface="Arial"/>
                <a:ea typeface="Arial"/>
                <a:cs typeface="Arial"/>
                <a:sym typeface="Arial"/>
              </a:rPr>
              <a:t>" and select "</a:t>
            </a:r>
            <a:r>
              <a:rPr b="0" i="1" lang="en-US" sz="2000" u="none" cap="none" strike="noStrike">
                <a:solidFill>
                  <a:srgbClr val="000000"/>
                </a:solidFill>
                <a:latin typeface="Arial"/>
                <a:ea typeface="Arial"/>
                <a:cs typeface="Arial"/>
                <a:sym typeface="Arial"/>
              </a:rPr>
              <a:t>Air Temperature</a:t>
            </a:r>
            <a:r>
              <a:rPr b="0" i="0" lang="en-US" sz="2000" u="none" cap="none" strike="noStrike">
                <a:solidFill>
                  <a:srgbClr val="000000"/>
                </a:solidFill>
                <a:latin typeface="Arial"/>
                <a:ea typeface="Arial"/>
                <a:cs typeface="Arial"/>
                <a:sym typeface="Arial"/>
              </a:rPr>
              <a:t>"</a:t>
            </a:r>
            <a:endParaRPr b="0" i="0" sz="2000" u="none" cap="none" strike="noStrike">
              <a:solidFill>
                <a:schemeClr val="dk1"/>
              </a:solidFill>
              <a:latin typeface="Calibri"/>
              <a:ea typeface="Calibri"/>
              <a:cs typeface="Calibri"/>
              <a:sym typeface="Calibri"/>
            </a:endParaRPr>
          </a:p>
        </p:txBody>
      </p:sp>
      <p:sp>
        <p:nvSpPr>
          <p:cNvPr descr="circle around button, Live Data Entry" id="299" name="Google Shape;299;p18"/>
          <p:cNvSpPr/>
          <p:nvPr/>
        </p:nvSpPr>
        <p:spPr>
          <a:xfrm>
            <a:off x="4005272" y="3305551"/>
            <a:ext cx="1583476" cy="325566"/>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descr="arrow pointing to Live Data Entry on GLOBE website screenshot" id="300" name="Google Shape;300;p18"/>
          <p:cNvCxnSpPr>
            <a:endCxn id="299" idx="7"/>
          </p:cNvCxnSpPr>
          <p:nvPr/>
        </p:nvCxnSpPr>
        <p:spPr>
          <a:xfrm flipH="1">
            <a:off x="5356853" y="2550129"/>
            <a:ext cx="867300" cy="803100"/>
          </a:xfrm>
          <a:prstGeom prst="straightConnector1">
            <a:avLst/>
          </a:prstGeom>
          <a:noFill/>
          <a:ln cap="flat" cmpd="sng" w="38100">
            <a:solidFill>
              <a:srgbClr val="FF0000"/>
            </a:solidFill>
            <a:prstDash val="solid"/>
            <a:round/>
            <a:headEnd len="sm" w="sm" type="none"/>
            <a:tailEnd len="med" w="med" type="stealth"/>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Banner Air Temperature Protocol" id="97" name="Google Shape;97;p2"/>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What is Air Temperature?" id="98" name="Google Shape;98;p2"/>
          <p:cNvPicPr preferRelativeResize="0"/>
          <p:nvPr/>
        </p:nvPicPr>
        <p:blipFill rotWithShape="1">
          <a:blip r:embed="rId4">
            <a:alphaModFix/>
          </a:blip>
          <a:srcRect b="0" l="0" r="0" t="0"/>
          <a:stretch/>
        </p:blipFill>
        <p:spPr>
          <a:xfrm>
            <a:off x="0" y="914400"/>
            <a:ext cx="1163488" cy="5943600"/>
          </a:xfrm>
          <a:prstGeom prst="rect">
            <a:avLst/>
          </a:prstGeom>
          <a:noFill/>
          <a:ln>
            <a:noFill/>
          </a:ln>
        </p:spPr>
      </p:pic>
      <p:sp>
        <p:nvSpPr>
          <p:cNvPr id="99" name="Google Shape;99;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0" name="Google Shape;100;p2"/>
          <p:cNvSpPr txBox="1"/>
          <p:nvPr>
            <p:ph type="title"/>
          </p:nvPr>
        </p:nvSpPr>
        <p:spPr>
          <a:xfrm>
            <a:off x="1579109" y="70723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Overview and Learning Objectives</a:t>
            </a:r>
            <a:endParaRPr sz="3200"/>
          </a:p>
        </p:txBody>
      </p:sp>
      <p:sp>
        <p:nvSpPr>
          <p:cNvPr id="101" name="Google Shape;101;p2"/>
          <p:cNvSpPr txBox="1"/>
          <p:nvPr>
            <p:ph idx="1" type="body"/>
          </p:nvPr>
        </p:nvSpPr>
        <p:spPr>
          <a:xfrm>
            <a:off x="1257300" y="1825624"/>
            <a:ext cx="78867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10000"/>
              </a:lnSpc>
              <a:spcBef>
                <a:spcPts val="0"/>
              </a:spcBef>
              <a:spcAft>
                <a:spcPts val="0"/>
              </a:spcAft>
              <a:buClr>
                <a:schemeClr val="dk1"/>
              </a:buClr>
              <a:buSzPct val="100000"/>
              <a:buNone/>
            </a:pPr>
            <a:r>
              <a:rPr b="1" lang="en-US" sz="2900" u="sng">
                <a:latin typeface="Arial"/>
                <a:ea typeface="Arial"/>
                <a:cs typeface="Arial"/>
                <a:sym typeface="Arial"/>
              </a:rPr>
              <a:t>Overview</a:t>
            </a:r>
            <a:endParaRPr/>
          </a:p>
          <a:p>
            <a:pPr indent="0" lvl="0" marL="0" rtl="0" algn="l">
              <a:lnSpc>
                <a:spcPct val="110000"/>
              </a:lnSpc>
              <a:spcBef>
                <a:spcPts val="0"/>
              </a:spcBef>
              <a:spcAft>
                <a:spcPts val="0"/>
              </a:spcAft>
              <a:buClr>
                <a:schemeClr val="dk1"/>
              </a:buClr>
              <a:buSzPct val="100000"/>
              <a:buNone/>
            </a:pPr>
            <a:r>
              <a:rPr lang="en-US" sz="2600">
                <a:latin typeface="Arial"/>
                <a:ea typeface="Arial"/>
                <a:cs typeface="Arial"/>
                <a:sym typeface="Arial"/>
              </a:rPr>
              <a:t>This module:</a:t>
            </a:r>
            <a:endParaRPr/>
          </a:p>
          <a:p>
            <a:pPr indent="-228600" lvl="0" marL="228600" rtl="0" algn="l">
              <a:lnSpc>
                <a:spcPct val="110000"/>
              </a:lnSpc>
              <a:spcBef>
                <a:spcPts val="0"/>
              </a:spcBef>
              <a:spcAft>
                <a:spcPts val="0"/>
              </a:spcAft>
              <a:buClr>
                <a:schemeClr val="dk1"/>
              </a:buClr>
              <a:buSzPct val="100000"/>
              <a:buChar char="•"/>
            </a:pPr>
            <a:r>
              <a:rPr lang="en-US" sz="2600">
                <a:latin typeface="Arial"/>
                <a:ea typeface="Arial"/>
                <a:cs typeface="Arial"/>
                <a:sym typeface="Arial"/>
              </a:rPr>
              <a:t>Describes how to take air temperature observations</a:t>
            </a:r>
            <a:endParaRPr/>
          </a:p>
          <a:p>
            <a:pPr indent="-228600" lvl="0" marL="228600" rtl="0" algn="l">
              <a:lnSpc>
                <a:spcPct val="110000"/>
              </a:lnSpc>
              <a:spcBef>
                <a:spcPts val="0"/>
              </a:spcBef>
              <a:spcAft>
                <a:spcPts val="0"/>
              </a:spcAft>
              <a:buClr>
                <a:schemeClr val="dk1"/>
              </a:buClr>
              <a:buSzPct val="100000"/>
              <a:buChar char="•"/>
            </a:pPr>
            <a:r>
              <a:rPr lang="en-US" sz="2600">
                <a:latin typeface="Arial"/>
                <a:ea typeface="Arial"/>
                <a:cs typeface="Arial"/>
                <a:sym typeface="Arial"/>
              </a:rPr>
              <a:t>Provides instructions on how to enter your data using the GLOBE Observer Data Entry system</a:t>
            </a:r>
            <a:endParaRPr/>
          </a:p>
          <a:p>
            <a:pPr indent="0" lvl="0" marL="0" rtl="0" algn="l">
              <a:lnSpc>
                <a:spcPct val="110000"/>
              </a:lnSpc>
              <a:spcBef>
                <a:spcPts val="0"/>
              </a:spcBef>
              <a:spcAft>
                <a:spcPts val="0"/>
              </a:spcAft>
              <a:buClr>
                <a:schemeClr val="dk1"/>
              </a:buClr>
              <a:buSzPct val="100000"/>
              <a:buNone/>
            </a:pPr>
            <a:r>
              <a:t/>
            </a:r>
            <a:endParaRPr sz="2600">
              <a:latin typeface="Arial"/>
              <a:ea typeface="Arial"/>
              <a:cs typeface="Arial"/>
              <a:sym typeface="Arial"/>
            </a:endParaRPr>
          </a:p>
          <a:p>
            <a:pPr indent="0" lvl="0" marL="0" rtl="0" algn="l">
              <a:lnSpc>
                <a:spcPct val="120000"/>
              </a:lnSpc>
              <a:spcBef>
                <a:spcPts val="0"/>
              </a:spcBef>
              <a:spcAft>
                <a:spcPts val="0"/>
              </a:spcAft>
              <a:buClr>
                <a:schemeClr val="dk1"/>
              </a:buClr>
              <a:buSzPct val="100000"/>
              <a:buNone/>
            </a:pPr>
            <a:r>
              <a:rPr b="1" lang="en-US" sz="2900" u="sng">
                <a:latin typeface="Arial"/>
                <a:ea typeface="Arial"/>
                <a:cs typeface="Arial"/>
                <a:sym typeface="Arial"/>
              </a:rPr>
              <a:t>Learning Objectives</a:t>
            </a:r>
            <a:endParaRPr/>
          </a:p>
          <a:p>
            <a:pPr indent="0" lvl="0" marL="0" rtl="0" algn="l">
              <a:lnSpc>
                <a:spcPct val="120000"/>
              </a:lnSpc>
              <a:spcBef>
                <a:spcPts val="0"/>
              </a:spcBef>
              <a:spcAft>
                <a:spcPts val="0"/>
              </a:spcAft>
              <a:buClr>
                <a:schemeClr val="dk1"/>
              </a:buClr>
              <a:buSzPct val="100000"/>
              <a:buNone/>
            </a:pPr>
            <a:r>
              <a:rPr lang="en-US" sz="2600">
                <a:latin typeface="Arial"/>
                <a:ea typeface="Arial"/>
                <a:cs typeface="Arial"/>
                <a:sym typeface="Arial"/>
              </a:rPr>
              <a:t>After completing this module, you will be able to: </a:t>
            </a:r>
            <a:endParaRPr/>
          </a:p>
          <a:p>
            <a:pPr indent="-228600" lvl="0" marL="228600" rtl="0" algn="l">
              <a:lnSpc>
                <a:spcPct val="120000"/>
              </a:lnSpc>
              <a:spcBef>
                <a:spcPts val="0"/>
              </a:spcBef>
              <a:spcAft>
                <a:spcPts val="0"/>
              </a:spcAft>
              <a:buClr>
                <a:schemeClr val="dk1"/>
              </a:buClr>
              <a:buSzPct val="100000"/>
              <a:buChar char="•"/>
            </a:pPr>
            <a:r>
              <a:rPr lang="en-US" sz="2600">
                <a:latin typeface="Arial"/>
                <a:ea typeface="Arial"/>
                <a:cs typeface="Arial"/>
                <a:sym typeface="Arial"/>
              </a:rPr>
              <a:t>Describe what air temperature is</a:t>
            </a:r>
            <a:endParaRPr/>
          </a:p>
          <a:p>
            <a:pPr indent="-228600" lvl="0" marL="228600" rtl="0" algn="l">
              <a:lnSpc>
                <a:spcPct val="120000"/>
              </a:lnSpc>
              <a:spcBef>
                <a:spcPts val="0"/>
              </a:spcBef>
              <a:spcAft>
                <a:spcPts val="0"/>
              </a:spcAft>
              <a:buClr>
                <a:schemeClr val="dk1"/>
              </a:buClr>
              <a:buSzPct val="100000"/>
              <a:buChar char="•"/>
            </a:pPr>
            <a:r>
              <a:rPr lang="en-US" sz="2600">
                <a:latin typeface="Arial"/>
                <a:ea typeface="Arial"/>
                <a:cs typeface="Arial"/>
                <a:sym typeface="Arial"/>
              </a:rPr>
              <a:t>List reasons why it is important to collect air temperature data</a:t>
            </a:r>
            <a:endParaRPr/>
          </a:p>
          <a:p>
            <a:pPr indent="-228600" lvl="0" marL="228600" rtl="0" algn="l">
              <a:lnSpc>
                <a:spcPct val="120000"/>
              </a:lnSpc>
              <a:spcBef>
                <a:spcPts val="0"/>
              </a:spcBef>
              <a:spcAft>
                <a:spcPts val="0"/>
              </a:spcAft>
              <a:buClr>
                <a:schemeClr val="dk1"/>
              </a:buClr>
              <a:buSzPct val="100000"/>
              <a:buChar char="•"/>
            </a:pPr>
            <a:r>
              <a:rPr lang="en-US" sz="2600">
                <a:latin typeface="Arial"/>
                <a:ea typeface="Arial"/>
                <a:cs typeface="Arial"/>
                <a:sym typeface="Arial"/>
              </a:rPr>
              <a:t>Determine the correct locations to take air temperature readings</a:t>
            </a:r>
            <a:endParaRPr/>
          </a:p>
          <a:p>
            <a:pPr indent="-228600" lvl="0" marL="228600" rtl="0" algn="l">
              <a:lnSpc>
                <a:spcPct val="120000"/>
              </a:lnSpc>
              <a:spcBef>
                <a:spcPts val="0"/>
              </a:spcBef>
              <a:spcAft>
                <a:spcPts val="0"/>
              </a:spcAft>
              <a:buClr>
                <a:schemeClr val="dk1"/>
              </a:buClr>
              <a:buSzPct val="100000"/>
              <a:buChar char="•"/>
            </a:pPr>
            <a:r>
              <a:rPr lang="en-US" sz="2600">
                <a:latin typeface="Arial"/>
                <a:ea typeface="Arial"/>
                <a:cs typeface="Arial"/>
                <a:sym typeface="Arial"/>
              </a:rPr>
              <a:t>Upload data to the GLOBE website</a:t>
            </a:r>
            <a:endParaRPr/>
          </a:p>
          <a:p>
            <a:pPr indent="-228600" lvl="0" marL="228600" rtl="0" algn="l">
              <a:lnSpc>
                <a:spcPct val="120000"/>
              </a:lnSpc>
              <a:spcBef>
                <a:spcPts val="0"/>
              </a:spcBef>
              <a:spcAft>
                <a:spcPts val="0"/>
              </a:spcAft>
              <a:buClr>
                <a:schemeClr val="dk1"/>
              </a:buClr>
              <a:buSzPct val="100000"/>
              <a:buChar char="•"/>
            </a:pPr>
            <a:r>
              <a:rPr lang="en-US" sz="2600">
                <a:latin typeface="Arial"/>
                <a:ea typeface="Arial"/>
                <a:cs typeface="Arial"/>
                <a:sym typeface="Arial"/>
              </a:rPr>
              <a:t>Visualize data using GLOBE Visualization Site and formulate your own questions about weather</a:t>
            </a:r>
            <a:endParaRPr/>
          </a:p>
          <a:p>
            <a:pPr indent="-113029" lvl="0" marL="228600" rtl="0" algn="l">
              <a:lnSpc>
                <a:spcPct val="120000"/>
              </a:lnSpc>
              <a:spcBef>
                <a:spcPts val="0"/>
              </a:spcBef>
              <a:spcAft>
                <a:spcPts val="0"/>
              </a:spcAft>
              <a:buClr>
                <a:schemeClr val="dk1"/>
              </a:buClr>
              <a:buSzPct val="100000"/>
              <a:buNone/>
            </a:pPr>
            <a:r>
              <a:t/>
            </a:r>
            <a:endParaRPr sz="2600">
              <a:latin typeface="Arial"/>
              <a:ea typeface="Arial"/>
              <a:cs typeface="Arial"/>
              <a:sym typeface="Arial"/>
            </a:endParaRPr>
          </a:p>
          <a:p>
            <a:pPr indent="0" lvl="0" marL="0" rtl="0" algn="l">
              <a:lnSpc>
                <a:spcPct val="120000"/>
              </a:lnSpc>
              <a:spcBef>
                <a:spcPts val="0"/>
              </a:spcBef>
              <a:spcAft>
                <a:spcPts val="0"/>
              </a:spcAft>
              <a:buClr>
                <a:schemeClr val="dk1"/>
              </a:buClr>
              <a:buSzPct val="100000"/>
              <a:buNone/>
            </a:pPr>
            <a:r>
              <a:rPr lang="en-US" sz="2600">
                <a:latin typeface="Arial"/>
                <a:ea typeface="Arial"/>
                <a:cs typeface="Arial"/>
                <a:sym typeface="Arial"/>
              </a:rPr>
              <a:t>Estimated time to complete module: 1 hour</a:t>
            </a:r>
            <a:endParaRPr sz="2600">
              <a:latin typeface="Arial"/>
              <a:ea typeface="Arial"/>
              <a:cs typeface="Arial"/>
              <a:sym typeface="Arial"/>
            </a:endParaRPr>
          </a:p>
          <a:p>
            <a:pPr indent="-104140" lvl="0" marL="228600" rtl="0" algn="l">
              <a:lnSpc>
                <a:spcPct val="110000"/>
              </a:lnSpc>
              <a:spcBef>
                <a:spcPts val="0"/>
              </a:spcBef>
              <a:spcAft>
                <a:spcPts val="0"/>
              </a:spcAft>
              <a:buClr>
                <a:schemeClr val="dk1"/>
              </a:buClr>
              <a:buSzPct val="100000"/>
              <a:buNone/>
            </a:pPr>
            <a:r>
              <a:t/>
            </a:r>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06" name="Google Shape;306;p44"/>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to collect your data" id="307" name="Google Shape;307;p44"/>
          <p:cNvPicPr preferRelativeResize="0"/>
          <p:nvPr>
            <p:ph idx="1" type="body"/>
          </p:nvPr>
        </p:nvPicPr>
        <p:blipFill rotWithShape="1">
          <a:blip r:embed="rId4">
            <a:alphaModFix/>
          </a:blip>
          <a:srcRect b="0" l="0" r="0" t="0"/>
          <a:stretch/>
        </p:blipFill>
        <p:spPr>
          <a:xfrm>
            <a:off x="0" y="914400"/>
            <a:ext cx="1161143" cy="5971596"/>
          </a:xfrm>
          <a:prstGeom prst="rect">
            <a:avLst/>
          </a:prstGeom>
          <a:noFill/>
          <a:ln>
            <a:noFill/>
          </a:ln>
        </p:spPr>
      </p:pic>
      <p:sp>
        <p:nvSpPr>
          <p:cNvPr id="308" name="Google Shape;308;p44"/>
          <p:cNvSpPr txBox="1"/>
          <p:nvPr/>
        </p:nvSpPr>
        <p:spPr>
          <a:xfrm>
            <a:off x="1986678" y="1307367"/>
            <a:ext cx="6109572" cy="11238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1400" u="none" cap="none" strike="noStrike">
                <a:solidFill>
                  <a:schemeClr val="dk1"/>
                </a:solidFill>
                <a:latin typeface="Arial"/>
                <a:ea typeface="Arial"/>
                <a:cs typeface="Arial"/>
                <a:sym typeface="Arial"/>
              </a:rPr>
              <a:t>4. At the bottom of the screen, click “</a:t>
            </a:r>
            <a:r>
              <a:rPr b="0" i="1" lang="en-US" sz="1400" u="none" cap="none" strike="noStrike">
                <a:solidFill>
                  <a:schemeClr val="dk1"/>
                </a:solidFill>
                <a:latin typeface="Arial"/>
                <a:ea typeface="Arial"/>
                <a:cs typeface="Arial"/>
                <a:sym typeface="Arial"/>
              </a:rPr>
              <a:t>Continue</a:t>
            </a:r>
            <a:r>
              <a:rPr b="0" i="0" lang="en-US" sz="1400" u="none" cap="none" strike="noStrike">
                <a:solidFill>
                  <a:schemeClr val="dk1"/>
                </a:solidFill>
                <a:latin typeface="Arial"/>
                <a:ea typeface="Arial"/>
                <a:cs typeface="Arial"/>
                <a:sym typeface="Arial"/>
              </a:rPr>
              <a:t>”. When prompted, enter site location details (latitude, longitude, and elevation). Choose an existing site or identify a new site by clicking “</a:t>
            </a:r>
            <a:r>
              <a:rPr b="0" i="1" lang="en-US" sz="1400" u="none" cap="none" strike="noStrike">
                <a:solidFill>
                  <a:schemeClr val="dk1"/>
                </a:solidFill>
                <a:latin typeface="Arial"/>
                <a:ea typeface="Arial"/>
                <a:cs typeface="Arial"/>
                <a:sym typeface="Arial"/>
              </a:rPr>
              <a:t>+ New Site Location</a:t>
            </a:r>
            <a:r>
              <a:rPr b="0"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50800" lvl="0" marL="228600" marR="0" rtl="0" algn="l">
              <a:lnSpc>
                <a:spcPct val="100000"/>
              </a:lnSpc>
              <a:spcBef>
                <a:spcPts val="0"/>
              </a:spcBef>
              <a:spcAft>
                <a:spcPts val="0"/>
              </a:spcAft>
              <a:buClr>
                <a:schemeClr val="dk1"/>
              </a:buClr>
              <a:buSzPts val="2800"/>
              <a:buFont typeface="Arial"/>
              <a:buNone/>
            </a:pPr>
            <a:r>
              <a:t/>
            </a:r>
            <a:endParaRPr b="0" i="0" sz="1400" u="none" cap="none" strike="noStrike">
              <a:solidFill>
                <a:schemeClr val="dk1"/>
              </a:solidFill>
              <a:latin typeface="Calibri"/>
              <a:ea typeface="Calibri"/>
              <a:cs typeface="Calibri"/>
              <a:sym typeface="Calibri"/>
            </a:endParaRPr>
          </a:p>
        </p:txBody>
      </p:sp>
      <p:pic>
        <p:nvPicPr>
          <p:cNvPr descr="Screenshot that shows the bottom of the site location selection screen. You can select from all available sites, and at the bottom is a button that says &quot;+New Site Location&quot;" id="309" name="Google Shape;309;p44"/>
          <p:cNvPicPr preferRelativeResize="0"/>
          <p:nvPr/>
        </p:nvPicPr>
        <p:blipFill rotWithShape="1">
          <a:blip r:embed="rId5">
            <a:alphaModFix/>
          </a:blip>
          <a:srcRect b="3217" l="0" r="0" t="0"/>
          <a:stretch/>
        </p:blipFill>
        <p:spPr>
          <a:xfrm>
            <a:off x="3960734" y="2267014"/>
            <a:ext cx="2383674" cy="43575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15" name="Google Shape;315;p45"/>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to collect your data" id="316" name="Google Shape;316;p45"/>
          <p:cNvPicPr preferRelativeResize="0"/>
          <p:nvPr>
            <p:ph idx="1" type="body"/>
          </p:nvPr>
        </p:nvPicPr>
        <p:blipFill rotWithShape="1">
          <a:blip r:embed="rId4">
            <a:alphaModFix/>
          </a:blip>
          <a:srcRect b="0" l="0" r="0" t="0"/>
          <a:stretch/>
        </p:blipFill>
        <p:spPr>
          <a:xfrm>
            <a:off x="0" y="914400"/>
            <a:ext cx="1161143" cy="5971596"/>
          </a:xfrm>
          <a:prstGeom prst="rect">
            <a:avLst/>
          </a:prstGeom>
          <a:noFill/>
          <a:ln>
            <a:noFill/>
          </a:ln>
        </p:spPr>
      </p:pic>
      <p:sp>
        <p:nvSpPr>
          <p:cNvPr id="317" name="Google Shape;317;p45"/>
          <p:cNvSpPr txBox="1"/>
          <p:nvPr/>
        </p:nvSpPr>
        <p:spPr>
          <a:xfrm>
            <a:off x="1296276" y="1910518"/>
            <a:ext cx="7219074" cy="111125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4) Select </a:t>
            </a:r>
            <a:r>
              <a:rPr b="0" i="1" lang="en-US" sz="2000" u="none" cap="none" strike="noStrike">
                <a:solidFill>
                  <a:schemeClr val="dk1"/>
                </a:solidFill>
                <a:latin typeface="Arial"/>
                <a:ea typeface="Arial"/>
                <a:cs typeface="Arial"/>
                <a:sym typeface="Arial"/>
              </a:rPr>
              <a:t>Thermometer Type</a:t>
            </a:r>
            <a:r>
              <a:rPr b="0" i="0" lang="en-US" sz="20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A screenshot showing that after selecting thermometer type, you need to input the thermometer height, obstacles, buildings, and surface cover (artificial turf, asphalt, concrete, etc.)" id="318" name="Google Shape;318;p45"/>
          <p:cNvPicPr preferRelativeResize="0"/>
          <p:nvPr/>
        </p:nvPicPr>
        <p:blipFill rotWithShape="1">
          <a:blip r:embed="rId5">
            <a:alphaModFix/>
          </a:blip>
          <a:srcRect b="7172" l="0" r="49135" t="0"/>
          <a:stretch/>
        </p:blipFill>
        <p:spPr>
          <a:xfrm>
            <a:off x="5763539" y="3537510"/>
            <a:ext cx="2188883" cy="3183966"/>
          </a:xfrm>
          <a:prstGeom prst="rect">
            <a:avLst/>
          </a:prstGeom>
          <a:noFill/>
          <a:ln>
            <a:noFill/>
          </a:ln>
        </p:spPr>
      </p:pic>
      <p:pic>
        <p:nvPicPr>
          <p:cNvPr descr="A screenshot showing the options for thermometer types: Other, Soil or Air, Liquid-Filled, Current Temp Only, Digital Single-Day Max/Min, Digital Multi-Day Max/Min, Earth Networks Station, Davis Instrument, Data Logger (HOBO), Rainwise, Weatherhawk, UCAR 3D-PAWS." id="319" name="Google Shape;319;p45"/>
          <p:cNvPicPr preferRelativeResize="0"/>
          <p:nvPr/>
        </p:nvPicPr>
        <p:blipFill rotWithShape="1">
          <a:blip r:embed="rId6">
            <a:alphaModFix/>
          </a:blip>
          <a:srcRect b="7315" l="0" r="0" t="4653"/>
          <a:stretch/>
        </p:blipFill>
        <p:spPr>
          <a:xfrm>
            <a:off x="1982282" y="2698167"/>
            <a:ext cx="2188883" cy="3758579"/>
          </a:xfrm>
          <a:prstGeom prst="rect">
            <a:avLst/>
          </a:prstGeom>
          <a:noFill/>
          <a:ln>
            <a:noFill/>
          </a:ln>
        </p:spPr>
      </p:pic>
      <p:sp>
        <p:nvSpPr>
          <p:cNvPr id="320" name="Google Shape;320;p45"/>
          <p:cNvSpPr txBox="1"/>
          <p:nvPr/>
        </p:nvSpPr>
        <p:spPr>
          <a:xfrm>
            <a:off x="5104493" y="1541475"/>
            <a:ext cx="3998072"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5) Enter </a:t>
            </a:r>
            <a:r>
              <a:rPr b="0" i="1" lang="en-US" sz="2000" u="none" cap="none" strike="noStrike">
                <a:solidFill>
                  <a:schemeClr val="dk1"/>
                </a:solidFill>
                <a:latin typeface="Arial"/>
                <a:ea typeface="Arial"/>
                <a:cs typeface="Arial"/>
                <a:sym typeface="Arial"/>
              </a:rPr>
              <a:t>Thermometer Height </a:t>
            </a:r>
            <a:r>
              <a:rPr b="0" i="0" lang="en-US" sz="2000" u="none" cap="none" strike="noStrike">
                <a:solidFill>
                  <a:schemeClr val="dk1"/>
                </a:solidFill>
                <a:latin typeface="Arial"/>
                <a:ea typeface="Arial"/>
                <a:cs typeface="Arial"/>
                <a:sym typeface="Arial"/>
              </a:rPr>
              <a:t>(cm) and be sure to note any obstacles or buildings near the thermometers. Select the type of surface cover (artificial turf, asphalt, concrete, etc.)</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26" name="Google Shape;326;p46"/>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to collect your data" id="327" name="Google Shape;327;p46"/>
          <p:cNvPicPr preferRelativeResize="0"/>
          <p:nvPr>
            <p:ph idx="1" type="body"/>
          </p:nvPr>
        </p:nvPicPr>
        <p:blipFill rotWithShape="1">
          <a:blip r:embed="rId4">
            <a:alphaModFix/>
          </a:blip>
          <a:srcRect b="0" l="0" r="0" t="0"/>
          <a:stretch/>
        </p:blipFill>
        <p:spPr>
          <a:xfrm>
            <a:off x="0" y="914400"/>
            <a:ext cx="1161143" cy="5971596"/>
          </a:xfrm>
          <a:prstGeom prst="rect">
            <a:avLst/>
          </a:prstGeom>
          <a:noFill/>
          <a:ln>
            <a:noFill/>
          </a:ln>
        </p:spPr>
      </p:pic>
      <p:sp>
        <p:nvSpPr>
          <p:cNvPr id="328" name="Google Shape;328;p46"/>
          <p:cNvSpPr txBox="1"/>
          <p:nvPr/>
        </p:nvSpPr>
        <p:spPr>
          <a:xfrm>
            <a:off x="1533900" y="1718013"/>
            <a:ext cx="6981450" cy="13233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Arial"/>
                <a:ea typeface="Arial"/>
                <a:cs typeface="Arial"/>
                <a:sym typeface="Arial"/>
              </a:rPr>
              <a:t>6) Enter the </a:t>
            </a:r>
            <a:r>
              <a:rPr b="0" i="1" lang="en-US" sz="2000" u="none" cap="none" strike="noStrike">
                <a:solidFill>
                  <a:schemeClr val="dk1"/>
                </a:solidFill>
                <a:latin typeface="Arial"/>
                <a:ea typeface="Arial"/>
                <a:cs typeface="Arial"/>
                <a:sym typeface="Arial"/>
              </a:rPr>
              <a:t>Current Temperature</a:t>
            </a:r>
            <a:r>
              <a:rPr b="0" i="0" lang="en-US" sz="2000" u="none" cap="none" strike="noStrike">
                <a:solidFill>
                  <a:schemeClr val="dk1"/>
                </a:solidFill>
                <a:latin typeface="Arial"/>
                <a:ea typeface="Arial"/>
                <a:cs typeface="Arial"/>
                <a:sym typeface="Arial"/>
              </a:rPr>
              <a:t> (</a:t>
            </a:r>
            <a:r>
              <a:rPr b="0" i="0" lang="en-US" sz="2000" u="none" cap="none" strike="noStrike">
                <a:solidFill>
                  <a:srgbClr val="000000"/>
                </a:solidFill>
                <a:latin typeface="Arial"/>
                <a:ea typeface="Arial"/>
                <a:cs typeface="Arial"/>
                <a:sym typeface="Arial"/>
              </a:rPr>
              <a:t>°C). Document site conditions, timing, and any other information about the site or air temperature measurement clearly using the "</a:t>
            </a:r>
            <a:r>
              <a:rPr b="0" i="1" lang="en-US" sz="2000" u="none" cap="none" strike="noStrike">
                <a:solidFill>
                  <a:srgbClr val="000000"/>
                </a:solidFill>
                <a:latin typeface="Arial"/>
                <a:ea typeface="Arial"/>
                <a:cs typeface="Arial"/>
                <a:sym typeface="Arial"/>
              </a:rPr>
              <a:t>Comments</a:t>
            </a:r>
            <a:r>
              <a:rPr b="0" i="0" lang="en-US" sz="2000" u="none" cap="none" strike="noStrike">
                <a:solidFill>
                  <a:srgbClr val="000000"/>
                </a:solidFill>
                <a:latin typeface="Arial"/>
                <a:ea typeface="Arial"/>
                <a:cs typeface="Arial"/>
                <a:sym typeface="Arial"/>
              </a:rPr>
              <a:t>" section.</a:t>
            </a:r>
            <a:endParaRPr b="0" i="1" sz="2000" u="none" cap="none" strike="noStrike">
              <a:solidFill>
                <a:srgbClr val="000000"/>
              </a:solidFill>
              <a:latin typeface="Arial"/>
              <a:ea typeface="Arial"/>
              <a:cs typeface="Arial"/>
              <a:sym typeface="Arial"/>
            </a:endParaRPr>
          </a:p>
        </p:txBody>
      </p:sp>
      <p:pic>
        <p:nvPicPr>
          <p:cNvPr descr="A screenshot showing that measurements for Current Temperature are needed, ranging from -65 to 55 Celsius. Beneath that is a comments space." id="329" name="Google Shape;329;p46"/>
          <p:cNvPicPr preferRelativeResize="0"/>
          <p:nvPr/>
        </p:nvPicPr>
        <p:blipFill rotWithShape="1">
          <a:blip r:embed="rId5">
            <a:alphaModFix/>
          </a:blip>
          <a:srcRect b="53316" l="0" r="0" t="0"/>
          <a:stretch/>
        </p:blipFill>
        <p:spPr>
          <a:xfrm>
            <a:off x="3350179" y="3434969"/>
            <a:ext cx="3348891" cy="29530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35" name="Google Shape;335;p23"/>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Understand the Data" id="336" name="Google Shape;336;p23"/>
          <p:cNvPicPr preferRelativeResize="0"/>
          <p:nvPr>
            <p:ph idx="1" type="body"/>
          </p:nvPr>
        </p:nvPicPr>
        <p:blipFill rotWithShape="1">
          <a:blip r:embed="rId4">
            <a:alphaModFix/>
          </a:blip>
          <a:srcRect b="0" l="0" r="0" t="0"/>
          <a:stretch/>
        </p:blipFill>
        <p:spPr>
          <a:xfrm>
            <a:off x="0" y="914400"/>
            <a:ext cx="1132114" cy="5991922"/>
          </a:xfrm>
          <a:prstGeom prst="rect">
            <a:avLst/>
          </a:prstGeom>
          <a:noFill/>
          <a:ln>
            <a:noFill/>
          </a:ln>
        </p:spPr>
      </p:pic>
      <p:sp>
        <p:nvSpPr>
          <p:cNvPr id="337" name="Google Shape;337;p23"/>
          <p:cNvSpPr txBox="1"/>
          <p:nvPr/>
        </p:nvSpPr>
        <p:spPr>
          <a:xfrm>
            <a:off x="1395299" y="914400"/>
            <a:ext cx="7734357"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Arial"/>
              <a:buNone/>
            </a:pPr>
            <a:r>
              <a:rPr b="1" i="0" lang="en-US" sz="3200" u="none" cap="none" strike="noStrike">
                <a:solidFill>
                  <a:schemeClr val="dk2"/>
                </a:solidFill>
                <a:latin typeface="Arial"/>
                <a:ea typeface="Arial"/>
                <a:cs typeface="Arial"/>
                <a:sym typeface="Arial"/>
              </a:rPr>
              <a:t>Visualize and Retrieve Data</a:t>
            </a:r>
            <a:endParaRPr b="0" i="0" sz="4400" u="none" cap="none" strike="noStrike">
              <a:solidFill>
                <a:schemeClr val="dk1"/>
              </a:solidFill>
              <a:latin typeface="Calibri"/>
              <a:ea typeface="Calibri"/>
              <a:cs typeface="Calibri"/>
              <a:sym typeface="Calibri"/>
            </a:endParaRPr>
          </a:p>
        </p:txBody>
      </p:sp>
      <p:sp>
        <p:nvSpPr>
          <p:cNvPr id="338" name="Google Shape;338;p23"/>
          <p:cNvSpPr txBox="1"/>
          <p:nvPr/>
        </p:nvSpPr>
        <p:spPr>
          <a:xfrm>
            <a:off x="1358778" y="1520334"/>
            <a:ext cx="7692902" cy="4572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3200"/>
              <a:buFont typeface="Arial"/>
              <a:buNone/>
            </a:pPr>
            <a:r>
              <a:rPr b="0" i="0" lang="en-US" sz="1600" u="none" cap="none" strike="noStrike">
                <a:solidFill>
                  <a:schemeClr val="dk1"/>
                </a:solidFill>
                <a:latin typeface="Arial"/>
                <a:ea typeface="Arial"/>
                <a:cs typeface="Arial"/>
                <a:sym typeface="Arial"/>
              </a:rPr>
              <a:t>GLOBE provides the ability to view and interact with data measured across the world. Select our </a:t>
            </a:r>
            <a:r>
              <a:rPr b="0" i="1" lang="en-US" sz="1600" u="sng" cap="none" strike="noStrike">
                <a:solidFill>
                  <a:schemeClr val="hlink"/>
                </a:solidFill>
                <a:latin typeface="Arial"/>
                <a:ea typeface="Arial"/>
                <a:cs typeface="Arial"/>
                <a:sym typeface="Arial"/>
                <a:hlinkClick r:id="rId5"/>
              </a:rPr>
              <a:t>visualization tool</a:t>
            </a:r>
            <a:r>
              <a:rPr b="0" i="0" lang="en-US" sz="1600" u="none" cap="none" strike="noStrike">
                <a:solidFill>
                  <a:schemeClr val="dk1"/>
                </a:solidFill>
                <a:latin typeface="Arial"/>
                <a:ea typeface="Arial"/>
                <a:cs typeface="Arial"/>
                <a:sym typeface="Arial"/>
              </a:rPr>
              <a:t> to map, graph, filter and export data that have been measured across GLOBE protocols since 1995. </a:t>
            </a:r>
            <a:endParaRPr/>
          </a:p>
          <a:p>
            <a:pPr indent="0" lvl="0" marL="0" marR="0" rtl="0" algn="just">
              <a:lnSpc>
                <a:spcPct val="100000"/>
              </a:lnSpc>
              <a:spcBef>
                <a:spcPts val="0"/>
              </a:spcBef>
              <a:spcAft>
                <a:spcPts val="0"/>
              </a:spcAft>
              <a:buClr>
                <a:schemeClr val="dk1"/>
              </a:buClr>
              <a:buSzPts val="32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3200"/>
              <a:buFont typeface="Arial"/>
              <a:buNone/>
            </a:pPr>
            <a:r>
              <a:rPr b="0" i="0" lang="en-US" sz="1600" u="none" cap="none" strike="noStrike">
                <a:solidFill>
                  <a:schemeClr val="dk1"/>
                </a:solidFill>
                <a:latin typeface="Arial"/>
                <a:ea typeface="Arial"/>
                <a:cs typeface="Arial"/>
                <a:sym typeface="Arial"/>
              </a:rPr>
              <a:t>These step-by-step tutorials on using the visualization system will assist you in finding and analyzing data:</a:t>
            </a:r>
            <a:r>
              <a:rPr b="0" i="1" lang="en-US" sz="1600" u="none" cap="none" strike="noStrike">
                <a:solidFill>
                  <a:schemeClr val="dk1"/>
                </a:solidFill>
                <a:latin typeface="Arial"/>
                <a:ea typeface="Arial"/>
                <a:cs typeface="Arial"/>
                <a:sym typeface="Arial"/>
              </a:rPr>
              <a:t>	</a:t>
            </a:r>
            <a:r>
              <a:rPr b="0" i="1" lang="en-US" sz="1600" u="sng" cap="none" strike="noStrike">
                <a:solidFill>
                  <a:schemeClr val="hlink"/>
                </a:solidFill>
                <a:latin typeface="Arial"/>
                <a:ea typeface="Arial"/>
                <a:cs typeface="Arial"/>
                <a:sym typeface="Arial"/>
                <a:hlinkClick r:id="rId6"/>
              </a:rPr>
              <a:t>PDF version</a:t>
            </a:r>
            <a:r>
              <a:rPr b="0" i="0" lang="en-US" sz="1600" u="none" cap="none" strike="noStrike">
                <a:solidFill>
                  <a:schemeClr val="dk1"/>
                </a:solidFill>
                <a:latin typeface="Arial"/>
                <a:ea typeface="Arial"/>
                <a:cs typeface="Arial"/>
                <a:sym typeface="Arial"/>
              </a:rPr>
              <a:t>	</a:t>
            </a:r>
            <a:r>
              <a:rPr b="0" i="1" lang="en-US" sz="1600" u="sng" cap="none" strike="noStrike">
                <a:solidFill>
                  <a:schemeClr val="hlink"/>
                </a:solidFill>
                <a:latin typeface="Arial"/>
                <a:ea typeface="Arial"/>
                <a:cs typeface="Arial"/>
                <a:sym typeface="Arial"/>
                <a:hlinkClick r:id="rId7"/>
              </a:rPr>
              <a:t>PowerPoint</a:t>
            </a:r>
            <a:r>
              <a:rPr b="0" i="1" lang="en-US" sz="1600" u="sng" cap="none" strike="noStrike">
                <a:solidFill>
                  <a:schemeClr val="hlink"/>
                </a:solidFill>
                <a:latin typeface="Arial"/>
                <a:ea typeface="Arial"/>
                <a:cs typeface="Arial"/>
                <a:sym typeface="Arial"/>
              </a:rPr>
              <a:t> version</a:t>
            </a:r>
            <a:endParaRPr b="0" i="0" sz="2800" u="none" cap="none" strike="noStrike">
              <a:solidFill>
                <a:schemeClr val="dk1"/>
              </a:solidFill>
              <a:latin typeface="Calibri"/>
              <a:ea typeface="Calibri"/>
              <a:cs typeface="Calibri"/>
              <a:sym typeface="Calibri"/>
            </a:endParaRPr>
          </a:p>
        </p:txBody>
      </p:sp>
      <p:pic>
        <p:nvPicPr>
          <p:cNvPr descr="A screenshot showing the GLOBE visualization system. There are dots on a map of the world showing where observations have been submitted from." id="339" name="Google Shape;339;p23"/>
          <p:cNvPicPr preferRelativeResize="0"/>
          <p:nvPr/>
        </p:nvPicPr>
        <p:blipFill rotWithShape="1">
          <a:blip r:embed="rId8">
            <a:alphaModFix/>
          </a:blip>
          <a:srcRect b="0" l="0" r="0" t="0"/>
          <a:stretch/>
        </p:blipFill>
        <p:spPr>
          <a:xfrm>
            <a:off x="1477495" y="3178349"/>
            <a:ext cx="7225553" cy="3234954"/>
          </a:xfrm>
          <a:prstGeom prst="rect">
            <a:avLst/>
          </a:prstGeom>
          <a:noFill/>
          <a:ln>
            <a:noFill/>
          </a:ln>
        </p:spPr>
      </p:pic>
      <p:sp>
        <p:nvSpPr>
          <p:cNvPr id="340" name="Google Shape;340;p23"/>
          <p:cNvSpPr txBox="1"/>
          <p:nvPr/>
        </p:nvSpPr>
        <p:spPr>
          <a:xfrm>
            <a:off x="1397860" y="6413303"/>
            <a:ext cx="49863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sng" cap="none" strike="noStrike">
                <a:solidFill>
                  <a:srgbClr val="000000"/>
                </a:solidFill>
                <a:latin typeface="Arial"/>
                <a:ea typeface="Arial"/>
                <a:cs typeface="Arial"/>
                <a:sym typeface="Arial"/>
                <a:hlinkClick r:id="rId9">
                  <a:extLst>
                    <a:ext uri="{A12FA001-AC4F-418D-AE19-62706E023703}">
                      <ahyp:hlinkClr val="tx"/>
                    </a:ext>
                  </a:extLst>
                </a:hlinkClick>
              </a:rPr>
              <a:t>http://vis.globe.gov/GLOBE/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46" name="Google Shape;346;p24"/>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Understand the Data" id="347" name="Google Shape;347;p24"/>
          <p:cNvPicPr preferRelativeResize="0"/>
          <p:nvPr>
            <p:ph idx="1" type="body"/>
          </p:nvPr>
        </p:nvPicPr>
        <p:blipFill rotWithShape="1">
          <a:blip r:embed="rId4">
            <a:alphaModFix/>
          </a:blip>
          <a:srcRect b="0" l="0" r="0" t="0"/>
          <a:stretch/>
        </p:blipFill>
        <p:spPr>
          <a:xfrm>
            <a:off x="0" y="914400"/>
            <a:ext cx="1132114" cy="5991922"/>
          </a:xfrm>
          <a:prstGeom prst="rect">
            <a:avLst/>
          </a:prstGeom>
          <a:noFill/>
          <a:ln>
            <a:noFill/>
          </a:ln>
        </p:spPr>
      </p:pic>
      <p:sp>
        <p:nvSpPr>
          <p:cNvPr id="348" name="Google Shape;348;p24"/>
          <p:cNvSpPr txBox="1"/>
          <p:nvPr/>
        </p:nvSpPr>
        <p:spPr>
          <a:xfrm>
            <a:off x="1395299" y="914400"/>
            <a:ext cx="7734357" cy="68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1400"/>
              <a:buFont typeface="Arial"/>
              <a:buNone/>
            </a:pPr>
            <a:r>
              <a:rPr b="1" i="0" lang="en-US" sz="3200" u="none" cap="none" strike="noStrike">
                <a:solidFill>
                  <a:schemeClr val="dk2"/>
                </a:solidFill>
                <a:latin typeface="Arial"/>
                <a:ea typeface="Arial"/>
                <a:cs typeface="Arial"/>
                <a:sym typeface="Arial"/>
              </a:rPr>
              <a:t>Visualize and Retrieve Data</a:t>
            </a:r>
            <a:endParaRPr b="0" i="0" sz="4400" u="none" cap="none" strike="noStrike">
              <a:solidFill>
                <a:schemeClr val="dk1"/>
              </a:solidFill>
              <a:latin typeface="Calibri"/>
              <a:ea typeface="Calibri"/>
              <a:cs typeface="Calibri"/>
              <a:sym typeface="Calibri"/>
            </a:endParaRPr>
          </a:p>
        </p:txBody>
      </p:sp>
      <p:sp>
        <p:nvSpPr>
          <p:cNvPr id="349" name="Google Shape;349;p24"/>
          <p:cNvSpPr txBox="1"/>
          <p:nvPr/>
        </p:nvSpPr>
        <p:spPr>
          <a:xfrm>
            <a:off x="1358777" y="1600200"/>
            <a:ext cx="7692902" cy="45720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800"/>
              <a:buFont typeface="Arial"/>
              <a:buNone/>
            </a:pPr>
            <a:r>
              <a:rPr b="0" i="0" lang="en-US" sz="2000" u="none" cap="none" strike="noStrike">
                <a:solidFill>
                  <a:schemeClr val="dk1"/>
                </a:solidFill>
                <a:latin typeface="Calibri"/>
                <a:ea typeface="Calibri"/>
                <a:cs typeface="Calibri"/>
                <a:sym typeface="Calibri"/>
              </a:rPr>
              <a:t>Select the date for which you need data, add the protocol layers, and you can see where data is available. </a:t>
            </a:r>
            <a:endParaRPr b="0" i="0" sz="1800" u="none" cap="none" strike="noStrike">
              <a:solidFill>
                <a:schemeClr val="dk1"/>
              </a:solidFill>
              <a:latin typeface="Calibri"/>
              <a:ea typeface="Calibri"/>
              <a:cs typeface="Calibri"/>
              <a:sym typeface="Calibri"/>
            </a:endParaRPr>
          </a:p>
        </p:txBody>
      </p:sp>
      <p:pic>
        <p:nvPicPr>
          <p:cNvPr descr="A screenshot showing the GLOBE visualization system. There are dots on a map of the world showing where observations have been submitted from. The menu for protocol selection is expanded." id="350" name="Google Shape;350;p24"/>
          <p:cNvPicPr preferRelativeResize="0"/>
          <p:nvPr/>
        </p:nvPicPr>
        <p:blipFill rotWithShape="1">
          <a:blip r:embed="rId5">
            <a:alphaModFix/>
          </a:blip>
          <a:srcRect b="17709" l="0" r="0" t="0"/>
          <a:stretch/>
        </p:blipFill>
        <p:spPr>
          <a:xfrm>
            <a:off x="1491765" y="2574507"/>
            <a:ext cx="7426927" cy="2835694"/>
          </a:xfrm>
          <a:prstGeom prst="rect">
            <a:avLst/>
          </a:prstGeom>
          <a:noFill/>
          <a:ln>
            <a:noFill/>
          </a:ln>
        </p:spPr>
      </p:pic>
      <p:cxnSp>
        <p:nvCxnSpPr>
          <p:cNvPr descr="arrow pointing to Live Data Entry on GLOBE website screenshot" id="351" name="Google Shape;351;p24"/>
          <p:cNvCxnSpPr/>
          <p:nvPr/>
        </p:nvCxnSpPr>
        <p:spPr>
          <a:xfrm>
            <a:off x="6023999" y="2502627"/>
            <a:ext cx="881626" cy="507273"/>
          </a:xfrm>
          <a:prstGeom prst="straightConnector1">
            <a:avLst/>
          </a:prstGeom>
          <a:noFill/>
          <a:ln cap="flat" cmpd="sng" w="38100">
            <a:solidFill>
              <a:srgbClr val="FF0000"/>
            </a:solidFill>
            <a:prstDash val="solid"/>
            <a:round/>
            <a:headEnd len="sm" w="sm" type="none"/>
            <a:tailEnd len="med" w="med" type="stealth"/>
          </a:ln>
        </p:spPr>
      </p:cxnSp>
      <p:cxnSp>
        <p:nvCxnSpPr>
          <p:cNvPr descr="arrow pointing to Live Data Entry on GLOBE website screenshot" id="352" name="Google Shape;352;p24"/>
          <p:cNvCxnSpPr/>
          <p:nvPr/>
        </p:nvCxnSpPr>
        <p:spPr>
          <a:xfrm>
            <a:off x="1545276" y="2362200"/>
            <a:ext cx="153026" cy="771729"/>
          </a:xfrm>
          <a:prstGeom prst="straightConnector1">
            <a:avLst/>
          </a:prstGeom>
          <a:noFill/>
          <a:ln cap="flat" cmpd="sng" w="38100">
            <a:solidFill>
              <a:srgbClr val="FF0000"/>
            </a:solidFill>
            <a:prstDash val="solid"/>
            <a:round/>
            <a:headEnd len="sm" w="sm" type="none"/>
            <a:tailEnd len="med" w="med" type="stealth"/>
          </a:ln>
        </p:spPr>
      </p:cxnSp>
      <p:cxnSp>
        <p:nvCxnSpPr>
          <p:cNvPr descr="arrow pointing to Live Data Entry on GLOBE website screenshot" id="353" name="Google Shape;353;p24"/>
          <p:cNvCxnSpPr/>
          <p:nvPr/>
        </p:nvCxnSpPr>
        <p:spPr>
          <a:xfrm>
            <a:off x="1201749" y="4640903"/>
            <a:ext cx="528948" cy="616897"/>
          </a:xfrm>
          <a:prstGeom prst="straightConnector1">
            <a:avLst/>
          </a:prstGeom>
          <a:noFill/>
          <a:ln cap="flat" cmpd="sng" w="38100">
            <a:solidFill>
              <a:srgbClr val="FF0000"/>
            </a:solidFill>
            <a:prstDash val="solid"/>
            <a:round/>
            <a:headEnd len="sm" w="sm" type="none"/>
            <a:tailEnd len="med" w="med" type="stealth"/>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60" name="Google Shape;360;p25"/>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Understand the Data" id="361" name="Google Shape;361;p25"/>
          <p:cNvPicPr preferRelativeResize="0"/>
          <p:nvPr>
            <p:ph idx="1" type="body"/>
          </p:nvPr>
        </p:nvPicPr>
        <p:blipFill rotWithShape="1">
          <a:blip r:embed="rId4">
            <a:alphaModFix/>
          </a:blip>
          <a:srcRect b="0" l="0" r="0" t="0"/>
          <a:stretch/>
        </p:blipFill>
        <p:spPr>
          <a:xfrm>
            <a:off x="0" y="914400"/>
            <a:ext cx="1132114" cy="5991922"/>
          </a:xfrm>
          <a:prstGeom prst="rect">
            <a:avLst/>
          </a:prstGeom>
          <a:noFill/>
          <a:ln>
            <a:noFill/>
          </a:ln>
        </p:spPr>
      </p:pic>
      <p:sp>
        <p:nvSpPr>
          <p:cNvPr id="362" name="Google Shape;362;p25"/>
          <p:cNvSpPr txBox="1"/>
          <p:nvPr>
            <p:ph type="title"/>
          </p:nvPr>
        </p:nvSpPr>
        <p:spPr>
          <a:xfrm>
            <a:off x="1330555" y="503237"/>
            <a:ext cx="801188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Questions for YOU to investigate</a:t>
            </a:r>
            <a:endParaRPr sz="2800"/>
          </a:p>
        </p:txBody>
      </p:sp>
      <p:sp>
        <p:nvSpPr>
          <p:cNvPr id="363" name="Google Shape;363;p25"/>
          <p:cNvSpPr txBox="1"/>
          <p:nvPr/>
        </p:nvSpPr>
        <p:spPr>
          <a:xfrm>
            <a:off x="1523999" y="1828800"/>
            <a:ext cx="7184571" cy="37548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When does temperature change the most from day to day? </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What are the latitudes and elevations of other GLOBE schools with air temperature data similar to yours? </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does vegetation in your area respond to changing temperature? </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Is your local environment affected more by average temperature or temperature extremes? </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Is there a difference between air temperature readings taken by students and satellites?</a:t>
            </a:r>
            <a:endParaRPr b="0" i="0" sz="1400" u="none" cap="none" strike="noStrike">
              <a:solidFill>
                <a:srgbClr val="000000"/>
              </a:solidFill>
              <a:latin typeface="Arial"/>
              <a:ea typeface="Arial"/>
              <a:cs typeface="Arial"/>
              <a:sym typeface="Arial"/>
            </a:endParaRPr>
          </a:p>
          <a:p>
            <a:pPr indent="-342900" lvl="0" marL="3429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How does a large body of water affect air temperature?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69" name="Google Shape;369;p26"/>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Quiz yourself!" id="370" name="Google Shape;370;p26"/>
          <p:cNvPicPr preferRelativeResize="0"/>
          <p:nvPr/>
        </p:nvPicPr>
        <p:blipFill rotWithShape="1">
          <a:blip r:embed="rId4">
            <a:alphaModFix/>
          </a:blip>
          <a:srcRect b="0" l="0" r="0" t="0"/>
          <a:stretch/>
        </p:blipFill>
        <p:spPr>
          <a:xfrm>
            <a:off x="13041" y="914400"/>
            <a:ext cx="1132114" cy="5991920"/>
          </a:xfrm>
          <a:prstGeom prst="rect">
            <a:avLst/>
          </a:prstGeom>
          <a:noFill/>
          <a:ln>
            <a:noFill/>
          </a:ln>
        </p:spPr>
      </p:pic>
      <p:sp>
        <p:nvSpPr>
          <p:cNvPr id="371" name="Google Shape;371;p26"/>
          <p:cNvSpPr txBox="1"/>
          <p:nvPr>
            <p:ph type="title"/>
          </p:nvPr>
        </p:nvSpPr>
        <p:spPr>
          <a:xfrm>
            <a:off x="1270341" y="65427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What have YOU learned?</a:t>
            </a:r>
            <a:endParaRPr sz="3200"/>
          </a:p>
        </p:txBody>
      </p:sp>
      <p:sp>
        <p:nvSpPr>
          <p:cNvPr id="372" name="Google Shape;372;p26"/>
          <p:cNvSpPr txBox="1"/>
          <p:nvPr>
            <p:ph idx="1" type="body"/>
          </p:nvPr>
        </p:nvSpPr>
        <p:spPr>
          <a:xfrm>
            <a:off x="1257300" y="1782763"/>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US" sz="2000"/>
              <a:t>What is air temperature?</a:t>
            </a:r>
            <a:endParaRPr/>
          </a:p>
          <a:p>
            <a:pPr indent="-228600" lvl="0" marL="228600" rtl="0" algn="l">
              <a:lnSpc>
                <a:spcPct val="100000"/>
              </a:lnSpc>
              <a:spcBef>
                <a:spcPts val="0"/>
              </a:spcBef>
              <a:spcAft>
                <a:spcPts val="0"/>
              </a:spcAft>
              <a:buClr>
                <a:schemeClr val="dk1"/>
              </a:buClr>
              <a:buSzPts val="2000"/>
              <a:buChar char="•"/>
            </a:pPr>
            <a:r>
              <a:rPr lang="en-US" sz="2000"/>
              <a:t>Why it is it important to collect air temperature  data?</a:t>
            </a:r>
            <a:endParaRPr/>
          </a:p>
          <a:p>
            <a:pPr indent="-228600" lvl="0" marL="228600" rtl="0" algn="l">
              <a:lnSpc>
                <a:spcPct val="100000"/>
              </a:lnSpc>
              <a:spcBef>
                <a:spcPts val="0"/>
              </a:spcBef>
              <a:spcAft>
                <a:spcPts val="0"/>
              </a:spcAft>
              <a:buClr>
                <a:schemeClr val="dk1"/>
              </a:buClr>
              <a:buSzPts val="2000"/>
              <a:buChar char="•"/>
            </a:pPr>
            <a:r>
              <a:rPr lang="en-US" sz="2000"/>
              <a:t>What instrument(s) is/are needed to collect air temperature data?</a:t>
            </a:r>
            <a:endParaRPr/>
          </a:p>
          <a:p>
            <a:pPr indent="-228600" lvl="0" marL="228600" rtl="0" algn="l">
              <a:lnSpc>
                <a:spcPct val="100000"/>
              </a:lnSpc>
              <a:spcBef>
                <a:spcPts val="0"/>
              </a:spcBef>
              <a:spcAft>
                <a:spcPts val="0"/>
              </a:spcAft>
              <a:buClr>
                <a:schemeClr val="dk1"/>
              </a:buClr>
              <a:buSzPts val="2000"/>
              <a:buChar char="•"/>
            </a:pPr>
            <a:r>
              <a:rPr lang="en-US" sz="2000"/>
              <a:t>Where can I purchase the instrument(s)?</a:t>
            </a:r>
            <a:endParaRPr/>
          </a:p>
          <a:p>
            <a:pPr indent="-228600" lvl="0" marL="228600" rtl="0" algn="l">
              <a:lnSpc>
                <a:spcPct val="100000"/>
              </a:lnSpc>
              <a:spcBef>
                <a:spcPts val="0"/>
              </a:spcBef>
              <a:spcAft>
                <a:spcPts val="0"/>
              </a:spcAft>
              <a:buClr>
                <a:schemeClr val="dk1"/>
              </a:buClr>
              <a:buSzPts val="2000"/>
              <a:buChar char="•"/>
            </a:pPr>
            <a:r>
              <a:rPr lang="en-US" sz="2000"/>
              <a:t>Where should I take my air temperature measurements?</a:t>
            </a:r>
            <a:endParaRPr/>
          </a:p>
          <a:p>
            <a:pPr indent="-228600" lvl="0" marL="228600" rtl="0" algn="l">
              <a:lnSpc>
                <a:spcPct val="100000"/>
              </a:lnSpc>
              <a:spcBef>
                <a:spcPts val="0"/>
              </a:spcBef>
              <a:spcAft>
                <a:spcPts val="0"/>
              </a:spcAft>
              <a:buClr>
                <a:schemeClr val="dk1"/>
              </a:buClr>
              <a:buSzPts val="2000"/>
              <a:buChar char="•"/>
            </a:pPr>
            <a:r>
              <a:rPr lang="en-US" sz="2000"/>
              <a:t>What data do I need to collect?</a:t>
            </a:r>
            <a:endParaRPr/>
          </a:p>
          <a:p>
            <a:pPr indent="-228600" lvl="0" marL="228600" rtl="0" algn="l">
              <a:lnSpc>
                <a:spcPct val="100000"/>
              </a:lnSpc>
              <a:spcBef>
                <a:spcPts val="0"/>
              </a:spcBef>
              <a:spcAft>
                <a:spcPts val="0"/>
              </a:spcAft>
              <a:buClr>
                <a:schemeClr val="dk1"/>
              </a:buClr>
              <a:buSzPts val="2000"/>
              <a:buChar char="•"/>
            </a:pPr>
            <a:r>
              <a:rPr lang="en-US" sz="2000"/>
              <a:t>How do I submit my data to GLOBE?</a:t>
            </a:r>
            <a:endParaRPr/>
          </a:p>
          <a:p>
            <a:pPr indent="-228600" lvl="0" marL="228600" rtl="0" algn="l">
              <a:lnSpc>
                <a:spcPct val="100000"/>
              </a:lnSpc>
              <a:spcBef>
                <a:spcPts val="0"/>
              </a:spcBef>
              <a:spcAft>
                <a:spcPts val="0"/>
              </a:spcAft>
              <a:buClr>
                <a:schemeClr val="dk1"/>
              </a:buClr>
              <a:buSzPts val="2000"/>
              <a:buChar char="•"/>
            </a:pPr>
            <a:r>
              <a:rPr lang="en-US" sz="2000"/>
              <a:t>What can I do with the data submitted to GLOBE?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78" name="Google Shape;378;p27"/>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Further resources" id="379" name="Google Shape;379;p27"/>
          <p:cNvPicPr preferRelativeResize="0"/>
          <p:nvPr/>
        </p:nvPicPr>
        <p:blipFill rotWithShape="1">
          <a:blip r:embed="rId4">
            <a:alphaModFix/>
          </a:blip>
          <a:srcRect b="0" l="0" r="0" t="0"/>
          <a:stretch/>
        </p:blipFill>
        <p:spPr>
          <a:xfrm>
            <a:off x="-1" y="914400"/>
            <a:ext cx="1145155" cy="6074908"/>
          </a:xfrm>
          <a:prstGeom prst="rect">
            <a:avLst/>
          </a:prstGeom>
          <a:noFill/>
          <a:ln>
            <a:noFill/>
          </a:ln>
        </p:spPr>
      </p:pic>
      <p:sp>
        <p:nvSpPr>
          <p:cNvPr id="380" name="Google Shape;380;p27"/>
          <p:cNvSpPr txBox="1"/>
          <p:nvPr>
            <p:ph type="title"/>
          </p:nvPr>
        </p:nvSpPr>
        <p:spPr>
          <a:xfrm>
            <a:off x="1145155" y="63125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Frequently Asked Questions (FAQs)</a:t>
            </a:r>
            <a:endParaRPr sz="3200"/>
          </a:p>
        </p:txBody>
      </p:sp>
      <p:sp>
        <p:nvSpPr>
          <p:cNvPr id="381" name="Google Shape;381;p27"/>
          <p:cNvSpPr txBox="1"/>
          <p:nvPr>
            <p:ph idx="1" type="body"/>
          </p:nvPr>
        </p:nvSpPr>
        <p:spPr>
          <a:xfrm>
            <a:off x="1257300" y="1782763"/>
            <a:ext cx="7596414"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00000"/>
              </a:lnSpc>
              <a:spcBef>
                <a:spcPts val="0"/>
              </a:spcBef>
              <a:spcAft>
                <a:spcPts val="0"/>
              </a:spcAft>
              <a:buClr>
                <a:schemeClr val="dk1"/>
              </a:buClr>
              <a:buSzPct val="100000"/>
              <a:buNone/>
            </a:pPr>
            <a:r>
              <a:rPr b="1" lang="en-US">
                <a:latin typeface="Arial"/>
                <a:ea typeface="Arial"/>
                <a:cs typeface="Arial"/>
                <a:sym typeface="Arial"/>
              </a:rPr>
              <a:t>1. If we missed reading the maximum/ minimum thermometer for a day or more (over the weekend, holiday, vacation, etc.), can we still report the temperature for today? </a:t>
            </a:r>
            <a:endParaRPr/>
          </a:p>
          <a:p>
            <a:pPr indent="0" lvl="0" marL="0" rtl="0" algn="l">
              <a:lnSpc>
                <a:spcPct val="100000"/>
              </a:lnSpc>
              <a:spcBef>
                <a:spcPts val="0"/>
              </a:spcBef>
              <a:spcAft>
                <a:spcPts val="0"/>
              </a:spcAft>
              <a:buClr>
                <a:schemeClr val="dk1"/>
              </a:buClr>
              <a:buSzPct val="1000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rPr lang="en-US">
                <a:latin typeface="Arial"/>
                <a:ea typeface="Arial"/>
                <a:cs typeface="Arial"/>
                <a:sym typeface="Arial"/>
              </a:rPr>
              <a:t>You can and should report the current temperature. You may not report the maximum and minimum temperatures as they are the maximum and minimum temperatures for more than one day. Reset the indicators and tomorrow you can report the maximum, minimum, and current temperatures. </a:t>
            </a:r>
            <a:endParaRPr/>
          </a:p>
          <a:p>
            <a:pPr indent="0" lvl="0" marL="0" rtl="0" algn="l">
              <a:lnSpc>
                <a:spcPct val="100000"/>
              </a:lnSpc>
              <a:spcBef>
                <a:spcPts val="0"/>
              </a:spcBef>
              <a:spcAft>
                <a:spcPts val="0"/>
              </a:spcAft>
              <a:buClr>
                <a:schemeClr val="dk1"/>
              </a:buClr>
              <a:buSzPct val="1000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rPr b="1" lang="en-US">
                <a:latin typeface="Arial"/>
                <a:ea typeface="Arial"/>
                <a:cs typeface="Arial"/>
                <a:sym typeface="Arial"/>
              </a:rPr>
              <a:t>2. What should we do if our maximum/ minimum thermometer does not agree with the calibration thermometer and we can not adjust the scales so that they agree? </a:t>
            </a:r>
            <a:endParaRPr>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rPr lang="en-US">
                <a:latin typeface="Arial"/>
                <a:ea typeface="Arial"/>
                <a:cs typeface="Arial"/>
                <a:sym typeface="Arial"/>
              </a:rPr>
              <a:t>This is rare, but there are some maximum/ minimum thermometers that cannot be calibrated successfully. In this case, contact the supplier or manufacturer, explain that the calibration of the thermometer is off, and request a new thermometer. </a:t>
            </a:r>
            <a:endParaRPr/>
          </a:p>
          <a:p>
            <a:pPr indent="-11747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87" name="Google Shape;387;p28"/>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Further resources" id="388" name="Google Shape;388;p28"/>
          <p:cNvPicPr preferRelativeResize="0"/>
          <p:nvPr/>
        </p:nvPicPr>
        <p:blipFill rotWithShape="1">
          <a:blip r:embed="rId4">
            <a:alphaModFix/>
          </a:blip>
          <a:srcRect b="0" l="0" r="0" t="0"/>
          <a:stretch/>
        </p:blipFill>
        <p:spPr>
          <a:xfrm>
            <a:off x="-1" y="914400"/>
            <a:ext cx="1145155" cy="6074908"/>
          </a:xfrm>
          <a:prstGeom prst="rect">
            <a:avLst/>
          </a:prstGeom>
          <a:noFill/>
          <a:ln>
            <a:noFill/>
          </a:ln>
        </p:spPr>
      </p:pic>
      <p:sp>
        <p:nvSpPr>
          <p:cNvPr id="389" name="Google Shape;389;p28"/>
          <p:cNvSpPr txBox="1"/>
          <p:nvPr>
            <p:ph type="title"/>
          </p:nvPr>
        </p:nvSpPr>
        <p:spPr>
          <a:xfrm>
            <a:off x="1145155" y="63125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Frequently Asked Questions (FAQs)-2</a:t>
            </a:r>
            <a:endParaRPr sz="3200"/>
          </a:p>
        </p:txBody>
      </p:sp>
      <p:sp>
        <p:nvSpPr>
          <p:cNvPr id="390" name="Google Shape;390;p28"/>
          <p:cNvSpPr txBox="1"/>
          <p:nvPr>
            <p:ph idx="1" type="body"/>
          </p:nvPr>
        </p:nvSpPr>
        <p:spPr>
          <a:xfrm>
            <a:off x="1145154" y="1545659"/>
            <a:ext cx="7596414" cy="5075237"/>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00000"/>
              </a:lnSpc>
              <a:spcBef>
                <a:spcPts val="0"/>
              </a:spcBef>
              <a:spcAft>
                <a:spcPts val="0"/>
              </a:spcAft>
              <a:buClr>
                <a:schemeClr val="dk1"/>
              </a:buClr>
              <a:buSzPct val="100000"/>
              <a:buNone/>
            </a:pPr>
            <a:r>
              <a:t/>
            </a:r>
            <a:endParaRPr sz="3200">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rPr b="1" lang="en-US" sz="3200">
                <a:latin typeface="Arial"/>
                <a:ea typeface="Arial"/>
                <a:cs typeface="Arial"/>
                <a:sym typeface="Arial"/>
              </a:rPr>
              <a:t>3. The maximum temperature reading on our thermometer today is less than the current temperature reading yesterday. Is this wrong? </a:t>
            </a:r>
            <a:endParaRPr/>
          </a:p>
          <a:p>
            <a:pPr indent="0" lvl="0" marL="0" rtl="0" algn="l">
              <a:lnSpc>
                <a:spcPct val="100000"/>
              </a:lnSpc>
              <a:spcBef>
                <a:spcPts val="0"/>
              </a:spcBef>
              <a:spcAft>
                <a:spcPts val="0"/>
              </a:spcAft>
              <a:buClr>
                <a:schemeClr val="dk1"/>
              </a:buClr>
              <a:buSzPct val="100000"/>
              <a:buNone/>
            </a:pPr>
            <a:r>
              <a:t/>
            </a:r>
            <a:endParaRPr sz="3200">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rPr lang="en-US" sz="3200">
                <a:latin typeface="Arial"/>
                <a:ea typeface="Arial"/>
                <a:cs typeface="Arial"/>
                <a:sym typeface="Arial"/>
              </a:rPr>
              <a:t>Yes, this is a problem if the difference is more than 0.5 ̊ C. Sometimes the maximum indicator slips. Report your readings anyway so that GLOBE can track these errors. If this problem occurs often (more than one day in 20 or 5% of the time), check to see that your instrument shelter is mounted firmly and securely and that there are no routine sources of vibration shaking the shelter. If your shelter is securely mounted and there are no sources of vibration, contact the supplier and replace your maximum/minimum thermometer and also inform GLOBE of your problem. </a:t>
            </a:r>
            <a:endParaRPr/>
          </a:p>
          <a:p>
            <a:pPr indent="0" lvl="0" marL="0" rtl="0" algn="l">
              <a:lnSpc>
                <a:spcPct val="100000"/>
              </a:lnSpc>
              <a:spcBef>
                <a:spcPts val="0"/>
              </a:spcBef>
              <a:spcAft>
                <a:spcPts val="0"/>
              </a:spcAft>
              <a:buClr>
                <a:schemeClr val="dk1"/>
              </a:buClr>
              <a:buSzPct val="100000"/>
              <a:buNone/>
            </a:pPr>
            <a:r>
              <a:t/>
            </a:r>
            <a:endParaRPr sz="3200">
              <a:latin typeface="Arial"/>
              <a:ea typeface="Arial"/>
              <a:cs typeface="Arial"/>
              <a:sym typeface="Arial"/>
            </a:endParaRPr>
          </a:p>
          <a:p>
            <a:pPr indent="0" lvl="0" marL="0" rtl="0" algn="l">
              <a:lnSpc>
                <a:spcPct val="100000"/>
              </a:lnSpc>
              <a:spcBef>
                <a:spcPts val="0"/>
              </a:spcBef>
              <a:spcAft>
                <a:spcPts val="0"/>
              </a:spcAft>
              <a:buClr>
                <a:schemeClr val="dk1"/>
              </a:buClr>
              <a:buSzPct val="100000"/>
              <a:buNone/>
            </a:pPr>
            <a:r>
              <a:rPr b="1" lang="en-US" sz="3200">
                <a:latin typeface="Arial"/>
                <a:ea typeface="Arial"/>
                <a:cs typeface="Arial"/>
                <a:sym typeface="Arial"/>
              </a:rPr>
              <a:t>4. The minimum temperature reading on our thermometer today is greater than the current temperature reading yesterday. Is this wrong? </a:t>
            </a:r>
            <a:r>
              <a:rPr lang="en-US" sz="3200">
                <a:latin typeface="Arial"/>
                <a:ea typeface="Arial"/>
                <a:cs typeface="Arial"/>
                <a:sym typeface="Arial"/>
              </a:rPr>
              <a:t>See #3 answer.</a:t>
            </a:r>
            <a:endParaRPr/>
          </a:p>
          <a:p>
            <a:pPr indent="-11747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396" name="Google Shape;396;p29"/>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Further Resources" id="397" name="Google Shape;397;p29"/>
          <p:cNvPicPr preferRelativeResize="0"/>
          <p:nvPr/>
        </p:nvPicPr>
        <p:blipFill rotWithShape="1">
          <a:blip r:embed="rId4">
            <a:alphaModFix/>
          </a:blip>
          <a:srcRect b="0" l="0" r="0" t="0"/>
          <a:stretch/>
        </p:blipFill>
        <p:spPr>
          <a:xfrm>
            <a:off x="-1" y="914400"/>
            <a:ext cx="1145155" cy="6074908"/>
          </a:xfrm>
          <a:prstGeom prst="rect">
            <a:avLst/>
          </a:prstGeom>
          <a:noFill/>
          <a:ln>
            <a:noFill/>
          </a:ln>
        </p:spPr>
      </p:pic>
      <p:sp>
        <p:nvSpPr>
          <p:cNvPr id="398" name="Google Shape;398;p29"/>
          <p:cNvSpPr txBox="1"/>
          <p:nvPr>
            <p:ph type="title"/>
          </p:nvPr>
        </p:nvSpPr>
        <p:spPr>
          <a:xfrm>
            <a:off x="1145155" y="63125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Further Resources</a:t>
            </a:r>
            <a:endParaRPr sz="3200"/>
          </a:p>
        </p:txBody>
      </p:sp>
      <p:sp>
        <p:nvSpPr>
          <p:cNvPr id="399" name="Google Shape;399;p29"/>
          <p:cNvSpPr txBox="1"/>
          <p:nvPr>
            <p:ph idx="1" type="body"/>
          </p:nvPr>
        </p:nvSpPr>
        <p:spPr>
          <a:xfrm>
            <a:off x="1257300" y="1782763"/>
            <a:ext cx="7596414" cy="4351338"/>
          </a:xfrm>
          <a:prstGeom prst="rect">
            <a:avLst/>
          </a:prstGeom>
          <a:noFill/>
          <a:ln>
            <a:noFill/>
          </a:ln>
        </p:spPr>
        <p:txBody>
          <a:bodyPr anchorCtr="0" anchor="t" bIns="45700" lIns="91425" spcFirstLastPara="1" rIns="91425" wrap="square" tIns="45700">
            <a:normAutofit/>
          </a:bodyPr>
          <a:lstStyle/>
          <a:p>
            <a:pPr indent="-228600" lvl="1" marL="685800" rtl="0" algn="l">
              <a:lnSpc>
                <a:spcPct val="100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5"/>
              </a:rPr>
              <a:t>GLOBE Learning Activities</a:t>
            </a:r>
            <a:endParaRPr u="sng">
              <a:solidFill>
                <a:schemeClr val="hlink"/>
              </a:solidFill>
              <a:latin typeface="Arial"/>
              <a:ea typeface="Arial"/>
              <a:cs typeface="Arial"/>
              <a:sym typeface="Arial"/>
              <a:hlinkClick r:id="rId6"/>
            </a:endParaRPr>
          </a:p>
          <a:p>
            <a:pPr indent="-76200" lvl="1" marL="685800" rtl="0" algn="l">
              <a:lnSpc>
                <a:spcPct val="100000"/>
              </a:lnSpc>
              <a:spcBef>
                <a:spcPts val="0"/>
              </a:spcBef>
              <a:spcAft>
                <a:spcPts val="0"/>
              </a:spcAft>
              <a:buClr>
                <a:schemeClr val="dk1"/>
              </a:buClr>
              <a:buSzPts val="2400"/>
              <a:buNone/>
            </a:pPr>
            <a:r>
              <a:t/>
            </a:r>
            <a:endParaRPr u="sng">
              <a:solidFill>
                <a:schemeClr val="hlink"/>
              </a:solidFill>
              <a:latin typeface="Arial"/>
              <a:ea typeface="Arial"/>
              <a:cs typeface="Arial"/>
              <a:sym typeface="Arial"/>
              <a:hlinkClick r:id="rId7"/>
            </a:endParaRPr>
          </a:p>
          <a:p>
            <a:pPr indent="-228600" lvl="1" marL="685800" rtl="0" algn="l">
              <a:lnSpc>
                <a:spcPct val="100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8"/>
              </a:rPr>
              <a:t>MyNASA Data: NASA Weather and Climate</a:t>
            </a:r>
            <a:endParaRPr>
              <a:latin typeface="Arial"/>
              <a:ea typeface="Arial"/>
              <a:cs typeface="Arial"/>
              <a:sym typeface="Arial"/>
            </a:endParaRPr>
          </a:p>
          <a:p>
            <a:pPr indent="-76200" lvl="1" marL="685800" rtl="0" algn="l">
              <a:lnSpc>
                <a:spcPct val="100000"/>
              </a:lnSpc>
              <a:spcBef>
                <a:spcPts val="0"/>
              </a:spcBef>
              <a:spcAft>
                <a:spcPts val="0"/>
              </a:spcAft>
              <a:buClr>
                <a:schemeClr val="dk1"/>
              </a:buClr>
              <a:buSzPts val="2400"/>
              <a:buNone/>
            </a:pPr>
            <a:r>
              <a:t/>
            </a:r>
            <a:endParaRPr>
              <a:latin typeface="Arial"/>
              <a:ea typeface="Arial"/>
              <a:cs typeface="Arial"/>
              <a:sym typeface="Arial"/>
            </a:endParaRPr>
          </a:p>
          <a:p>
            <a:pPr indent="-228600" lvl="1" marL="685800" rtl="0" algn="l">
              <a:lnSpc>
                <a:spcPct val="100000"/>
              </a:lnSpc>
              <a:spcBef>
                <a:spcPts val="0"/>
              </a:spcBef>
              <a:spcAft>
                <a:spcPts val="0"/>
              </a:spcAft>
              <a:buClr>
                <a:schemeClr val="dk1"/>
              </a:buClr>
              <a:buSzPts val="2400"/>
              <a:buChar char="•"/>
            </a:pPr>
            <a:r>
              <a:rPr lang="en-US">
                <a:latin typeface="Arial"/>
                <a:ea typeface="Arial"/>
                <a:cs typeface="Arial"/>
                <a:sym typeface="Arial"/>
              </a:rPr>
              <a:t>For information on purchasing GLOBE supplies go to: </a:t>
            </a:r>
            <a:r>
              <a:rPr lang="en-US" u="sng">
                <a:solidFill>
                  <a:schemeClr val="hlink"/>
                </a:solidFill>
                <a:latin typeface="Arial"/>
                <a:ea typeface="Arial"/>
                <a:cs typeface="Arial"/>
                <a:sym typeface="Arial"/>
                <a:hlinkClick r:id="rId9"/>
              </a:rPr>
              <a:t>link for finding suppliers of GLOBE instruments </a:t>
            </a:r>
            <a:endParaRPr>
              <a:latin typeface="Arial"/>
              <a:ea typeface="Arial"/>
              <a:cs typeface="Arial"/>
              <a:sym typeface="Arial"/>
            </a:endParaRPr>
          </a:p>
          <a:p>
            <a:pPr indent="-76200" lvl="1" marL="685800" rtl="0" algn="l">
              <a:lnSpc>
                <a:spcPct val="100000"/>
              </a:lnSpc>
              <a:spcBef>
                <a:spcPts val="0"/>
              </a:spcBef>
              <a:spcAft>
                <a:spcPts val="0"/>
              </a:spcAft>
              <a:buClr>
                <a:schemeClr val="dk1"/>
              </a:buClr>
              <a:buSzPts val="2400"/>
              <a:buNone/>
            </a:pPr>
            <a:r>
              <a:t/>
            </a:r>
            <a:endParaRPr>
              <a:latin typeface="Arial"/>
              <a:ea typeface="Arial"/>
              <a:cs typeface="Arial"/>
              <a:sym typeface="Arial"/>
            </a:endParaRPr>
          </a:p>
          <a:p>
            <a:pPr indent="-228600" lvl="1" marL="685800" rtl="0" algn="l">
              <a:lnSpc>
                <a:spcPct val="100000"/>
              </a:lnSpc>
              <a:spcBef>
                <a:spcPts val="0"/>
              </a:spcBef>
              <a:spcAft>
                <a:spcPts val="0"/>
              </a:spcAft>
              <a:buClr>
                <a:schemeClr val="dk1"/>
              </a:buClr>
              <a:buSzPts val="2400"/>
              <a:buChar char="•"/>
            </a:pPr>
            <a:r>
              <a:rPr lang="en-US">
                <a:latin typeface="Arial"/>
                <a:ea typeface="Arial"/>
                <a:cs typeface="Arial"/>
                <a:sym typeface="Arial"/>
              </a:rPr>
              <a:t>Questions? </a:t>
            </a:r>
            <a:r>
              <a:rPr lang="en-US" u="sng">
                <a:solidFill>
                  <a:schemeClr val="hlink"/>
                </a:solidFill>
                <a:latin typeface="Arial"/>
                <a:ea typeface="Arial"/>
                <a:cs typeface="Arial"/>
                <a:sym typeface="Arial"/>
                <a:hlinkClick r:id="rId10"/>
              </a:rPr>
              <a:t> GLOBE Website</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07" name="Google Shape;107;p3"/>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What is Air Temperature?" id="108" name="Google Shape;108;p3"/>
          <p:cNvPicPr preferRelativeResize="0"/>
          <p:nvPr/>
        </p:nvPicPr>
        <p:blipFill rotWithShape="1">
          <a:blip r:embed="rId4">
            <a:alphaModFix/>
          </a:blip>
          <a:srcRect b="0" l="0" r="0" t="0"/>
          <a:stretch/>
        </p:blipFill>
        <p:spPr>
          <a:xfrm>
            <a:off x="0" y="914401"/>
            <a:ext cx="1163488" cy="5943600"/>
          </a:xfrm>
          <a:prstGeom prst="rect">
            <a:avLst/>
          </a:prstGeom>
          <a:noFill/>
          <a:ln>
            <a:noFill/>
          </a:ln>
        </p:spPr>
      </p:pic>
      <p:sp>
        <p:nvSpPr>
          <p:cNvPr id="109" name="Google Shape;109;p3"/>
          <p:cNvSpPr txBox="1"/>
          <p:nvPr>
            <p:ph type="title"/>
          </p:nvPr>
        </p:nvSpPr>
        <p:spPr>
          <a:xfrm>
            <a:off x="1579109" y="70723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The Atmosphere</a:t>
            </a:r>
            <a:endParaRPr sz="3200"/>
          </a:p>
        </p:txBody>
      </p:sp>
      <p:sp>
        <p:nvSpPr>
          <p:cNvPr id="110" name="Google Shape;110;p3"/>
          <p:cNvSpPr txBox="1"/>
          <p:nvPr>
            <p:ph idx="1" type="body"/>
          </p:nvPr>
        </p:nvSpPr>
        <p:spPr>
          <a:xfrm>
            <a:off x="1257301" y="1825624"/>
            <a:ext cx="4345214" cy="4351338"/>
          </a:xfrm>
          <a:prstGeom prst="rect">
            <a:avLst/>
          </a:prstGeom>
          <a:noFill/>
          <a:ln>
            <a:noFill/>
          </a:ln>
        </p:spPr>
        <p:txBody>
          <a:bodyPr anchorCtr="0" anchor="t" bIns="45700" lIns="91425" spcFirstLastPara="1" rIns="91425" wrap="square" tIns="45700">
            <a:normAutofit/>
          </a:bodyPr>
          <a:lstStyle/>
          <a:p>
            <a:pPr indent="-383540" lvl="0" marL="383540" rtl="0" algn="l">
              <a:lnSpc>
                <a:spcPct val="90000"/>
              </a:lnSpc>
              <a:spcBef>
                <a:spcPts val="0"/>
              </a:spcBef>
              <a:spcAft>
                <a:spcPts val="0"/>
              </a:spcAft>
              <a:buClr>
                <a:schemeClr val="dk1"/>
              </a:buClr>
              <a:buSzPts val="2100"/>
              <a:buFont typeface="Arial"/>
              <a:buChar char="•"/>
            </a:pPr>
            <a:r>
              <a:rPr lang="en-US" sz="2100">
                <a:latin typeface="Arial"/>
                <a:ea typeface="Arial"/>
                <a:cs typeface="Arial"/>
                <a:sym typeface="Arial"/>
              </a:rPr>
              <a:t>Extremely thin blanket of air extending about 300 miles from Earth’s surface to edge of space</a:t>
            </a:r>
            <a:endParaRPr/>
          </a:p>
          <a:p>
            <a:pPr indent="-383540" lvl="0" marL="383540" rtl="0" algn="l">
              <a:lnSpc>
                <a:spcPct val="90000"/>
              </a:lnSpc>
              <a:spcBef>
                <a:spcPts val="1200"/>
              </a:spcBef>
              <a:spcAft>
                <a:spcPts val="0"/>
              </a:spcAft>
              <a:buClr>
                <a:schemeClr val="dk1"/>
              </a:buClr>
              <a:buSzPts val="2100"/>
              <a:buFont typeface="Arial"/>
              <a:buChar char="•"/>
            </a:pPr>
            <a:r>
              <a:rPr lang="en-US" sz="2100">
                <a:latin typeface="Arial"/>
                <a:ea typeface="Arial"/>
                <a:cs typeface="Arial"/>
                <a:sym typeface="Arial"/>
              </a:rPr>
              <a:t>Protection from the blasts of radiation emanating from the Sun</a:t>
            </a:r>
            <a:endParaRPr/>
          </a:p>
          <a:p>
            <a:pPr indent="-383540" lvl="0" marL="383540" rtl="0" algn="l">
              <a:lnSpc>
                <a:spcPct val="90000"/>
              </a:lnSpc>
              <a:spcBef>
                <a:spcPts val="1200"/>
              </a:spcBef>
              <a:spcAft>
                <a:spcPts val="0"/>
              </a:spcAft>
              <a:buClr>
                <a:schemeClr val="dk1"/>
              </a:buClr>
              <a:buSzPts val="2100"/>
              <a:buFont typeface="Arial"/>
              <a:buChar char="•"/>
            </a:pPr>
            <a:r>
              <a:rPr lang="en-US" sz="2100">
                <a:latin typeface="Arial"/>
                <a:ea typeface="Arial"/>
                <a:cs typeface="Arial"/>
                <a:sym typeface="Arial"/>
              </a:rPr>
              <a:t>Composed of gases such as nitrogen, oxygen, argon, etc. </a:t>
            </a:r>
            <a:endParaRPr/>
          </a:p>
          <a:p>
            <a:pPr indent="-50800" lvl="0" marL="228600" rtl="0" algn="l">
              <a:lnSpc>
                <a:spcPct val="110000"/>
              </a:lnSpc>
              <a:spcBef>
                <a:spcPts val="1200"/>
              </a:spcBef>
              <a:spcAft>
                <a:spcPts val="0"/>
              </a:spcAft>
              <a:buClr>
                <a:schemeClr val="dk1"/>
              </a:buClr>
              <a:buSzPts val="2800"/>
              <a:buNone/>
            </a:pPr>
            <a:r>
              <a:t/>
            </a:r>
            <a:endParaRPr>
              <a:latin typeface="Arial"/>
              <a:ea typeface="Arial"/>
              <a:cs typeface="Arial"/>
              <a:sym typeface="Arial"/>
            </a:endParaRPr>
          </a:p>
        </p:txBody>
      </p:sp>
      <p:pic>
        <p:nvPicPr>
          <p:cNvPr descr="Photo taken from an spacecraft above 200 miles above the Earth. https://www.grc.nasa.gov/WWW/K-12/airplane/atmosphere.html" id="111" name="Google Shape;111;p3" title="Image shows thin layer of atmosphere hugging Earth surface">
            <a:hlinkClick r:id="rId5"/>
          </p:cNvPr>
          <p:cNvPicPr preferRelativeResize="0"/>
          <p:nvPr/>
        </p:nvPicPr>
        <p:blipFill rotWithShape="1">
          <a:blip r:embed="rId6">
            <a:alphaModFix/>
          </a:blip>
          <a:srcRect b="0" l="0" r="0" t="0"/>
          <a:stretch/>
        </p:blipFill>
        <p:spPr>
          <a:xfrm>
            <a:off x="5560212" y="1825624"/>
            <a:ext cx="3242824" cy="2432118"/>
          </a:xfrm>
          <a:prstGeom prst="rect">
            <a:avLst/>
          </a:prstGeom>
          <a:noFill/>
          <a:ln>
            <a:noFill/>
          </a:ln>
        </p:spPr>
      </p:pic>
      <p:sp>
        <p:nvSpPr>
          <p:cNvPr id="112" name="Google Shape;112;p3"/>
          <p:cNvSpPr txBox="1"/>
          <p:nvPr/>
        </p:nvSpPr>
        <p:spPr>
          <a:xfrm>
            <a:off x="6795181" y="4359342"/>
            <a:ext cx="267062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Image: NASA Goddard</a:t>
            </a:r>
            <a:endParaRPr b="0" i="0" sz="1400" u="none" cap="none" strike="noStrike">
              <a:solidFill>
                <a:srgbClr val="000000"/>
              </a:solidFill>
              <a:latin typeface="Arial"/>
              <a:ea typeface="Arial"/>
              <a:cs typeface="Arial"/>
              <a:sym typeface="Arial"/>
            </a:endParaRPr>
          </a:p>
        </p:txBody>
      </p:sp>
      <p:sp>
        <p:nvSpPr>
          <p:cNvPr descr="http://www.globe.gov/do-globe/globe-teachers-guide/atmosphere" id="113" name="Google Shape;113;p3">
            <a:hlinkClick r:id="rId7"/>
          </p:cNvPr>
          <p:cNvSpPr txBox="1"/>
          <p:nvPr/>
        </p:nvSpPr>
        <p:spPr>
          <a:xfrm>
            <a:off x="1872343" y="5976907"/>
            <a:ext cx="6612815"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1E4E79"/>
                </a:solidFill>
                <a:latin typeface="Calibri"/>
                <a:ea typeface="Calibri"/>
                <a:cs typeface="Calibri"/>
                <a:sym typeface="Calibri"/>
              </a:rPr>
              <a:t>Link to the GLOBE Teacher’s Guide Atmosphere Protocols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405" name="Google Shape;405;p30"/>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Further resources" id="406" name="Google Shape;406;p30"/>
          <p:cNvPicPr preferRelativeResize="0"/>
          <p:nvPr/>
        </p:nvPicPr>
        <p:blipFill rotWithShape="1">
          <a:blip r:embed="rId4">
            <a:alphaModFix/>
          </a:blip>
          <a:srcRect b="0" l="0" r="0" t="0"/>
          <a:stretch/>
        </p:blipFill>
        <p:spPr>
          <a:xfrm>
            <a:off x="-1" y="914400"/>
            <a:ext cx="1145155" cy="6074908"/>
          </a:xfrm>
          <a:prstGeom prst="rect">
            <a:avLst/>
          </a:prstGeom>
          <a:noFill/>
          <a:ln>
            <a:noFill/>
          </a:ln>
        </p:spPr>
      </p:pic>
      <p:sp>
        <p:nvSpPr>
          <p:cNvPr id="407" name="Google Shape;407;p30"/>
          <p:cNvSpPr txBox="1"/>
          <p:nvPr>
            <p:ph type="title"/>
          </p:nvPr>
        </p:nvSpPr>
        <p:spPr>
          <a:xfrm>
            <a:off x="1145154" y="84128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b="1" lang="en-US" sz="2000">
                <a:latin typeface="Calibri"/>
                <a:ea typeface="Calibri"/>
                <a:cs typeface="Calibri"/>
                <a:sym typeface="Calibri"/>
              </a:rPr>
              <a:t>Please provide us with feedback about this module. This is a community project and we welcome your comments, suggestions and edits! </a:t>
            </a:r>
            <a:br>
              <a:rPr b="1" lang="en-US" sz="2000">
                <a:latin typeface="Calibri"/>
                <a:ea typeface="Calibri"/>
                <a:cs typeface="Calibri"/>
                <a:sym typeface="Calibri"/>
              </a:rPr>
            </a:br>
            <a:br>
              <a:rPr b="1" lang="en-US" sz="2000">
                <a:latin typeface="Calibri"/>
                <a:ea typeface="Calibri"/>
                <a:cs typeface="Calibri"/>
                <a:sym typeface="Calibri"/>
              </a:rPr>
            </a:br>
            <a:r>
              <a:rPr b="1" lang="en-US" sz="2000">
                <a:latin typeface="Calibri"/>
                <a:ea typeface="Calibri"/>
                <a:cs typeface="Calibri"/>
                <a:sym typeface="Calibri"/>
              </a:rPr>
              <a:t>Questions? Contact </a:t>
            </a:r>
            <a:r>
              <a:rPr b="1" lang="en-US" sz="2000" u="sng">
                <a:solidFill>
                  <a:schemeClr val="hlink"/>
                </a:solidFill>
                <a:hlinkClick r:id="rId5"/>
              </a:rPr>
              <a:t>help@nasaglobe.org</a:t>
            </a:r>
            <a:endParaRPr b="1" sz="2000">
              <a:latin typeface="Calibri"/>
              <a:ea typeface="Calibri"/>
              <a:cs typeface="Calibri"/>
              <a:sym typeface="Calibri"/>
            </a:endParaRPr>
          </a:p>
        </p:txBody>
      </p:sp>
      <p:sp>
        <p:nvSpPr>
          <p:cNvPr id="408" name="Google Shape;408;p30"/>
          <p:cNvSpPr txBox="1"/>
          <p:nvPr>
            <p:ph idx="1" type="body"/>
          </p:nvPr>
        </p:nvSpPr>
        <p:spPr>
          <a:xfrm>
            <a:off x="1201227" y="2093736"/>
            <a:ext cx="7596414"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None/>
            </a:pPr>
            <a:r>
              <a:rPr b="1" lang="en-US" sz="2400"/>
              <a:t>Credits: </a:t>
            </a:r>
            <a:endParaRPr/>
          </a:p>
          <a:p>
            <a:pPr indent="-228600" lvl="0" marL="228600" rtl="0" algn="l">
              <a:lnSpc>
                <a:spcPct val="90000"/>
              </a:lnSpc>
              <a:spcBef>
                <a:spcPts val="1000"/>
              </a:spcBef>
              <a:spcAft>
                <a:spcPts val="0"/>
              </a:spcAft>
              <a:buClr>
                <a:schemeClr val="dk1"/>
              </a:buClr>
              <a:buSzPts val="1400"/>
              <a:buNone/>
            </a:pPr>
            <a:r>
              <a:rPr b="1" lang="en-US" sz="1400"/>
              <a:t>Power point Developers:</a:t>
            </a:r>
            <a:r>
              <a:rPr lang="en-US" sz="1400"/>
              <a:t>	</a:t>
            </a:r>
            <a:endParaRPr/>
          </a:p>
          <a:p>
            <a:pPr indent="-228600" lvl="0" marL="228600" rtl="0" algn="l">
              <a:lnSpc>
                <a:spcPct val="90000"/>
              </a:lnSpc>
              <a:spcBef>
                <a:spcPts val="1000"/>
              </a:spcBef>
              <a:spcAft>
                <a:spcPts val="0"/>
              </a:spcAft>
              <a:buClr>
                <a:schemeClr val="dk1"/>
              </a:buClr>
              <a:buSzPts val="1400"/>
              <a:buNone/>
            </a:pPr>
            <a:r>
              <a:rPr lang="en-US" sz="1400"/>
              <a:t>Kevin Czajkowski</a:t>
            </a:r>
            <a:endParaRPr/>
          </a:p>
          <a:p>
            <a:pPr indent="-228600" lvl="0" marL="228600" rtl="0" algn="l">
              <a:lnSpc>
                <a:spcPct val="90000"/>
              </a:lnSpc>
              <a:spcBef>
                <a:spcPts val="1000"/>
              </a:spcBef>
              <a:spcAft>
                <a:spcPts val="0"/>
              </a:spcAft>
              <a:buClr>
                <a:schemeClr val="dk1"/>
              </a:buClr>
              <a:buSzPts val="1400"/>
              <a:buNone/>
            </a:pPr>
            <a:r>
              <a:rPr lang="en-US" sz="1400"/>
              <a:t>Janet Struble</a:t>
            </a:r>
            <a:endParaRPr/>
          </a:p>
          <a:p>
            <a:pPr indent="-228600" lvl="0" marL="228600" rtl="0" algn="l">
              <a:lnSpc>
                <a:spcPct val="90000"/>
              </a:lnSpc>
              <a:spcBef>
                <a:spcPts val="1000"/>
              </a:spcBef>
              <a:spcAft>
                <a:spcPts val="0"/>
              </a:spcAft>
              <a:buClr>
                <a:schemeClr val="dk1"/>
              </a:buClr>
              <a:buSzPts val="1400"/>
              <a:buNone/>
            </a:pPr>
            <a:r>
              <a:rPr lang="en-US" sz="1400"/>
              <a:t>Mikell Lynne Hedley</a:t>
            </a:r>
            <a:endParaRPr/>
          </a:p>
          <a:p>
            <a:pPr indent="-228600" lvl="0" marL="228600" rtl="0" algn="l">
              <a:lnSpc>
                <a:spcPct val="90000"/>
              </a:lnSpc>
              <a:spcBef>
                <a:spcPts val="1000"/>
              </a:spcBef>
              <a:spcAft>
                <a:spcPts val="0"/>
              </a:spcAft>
              <a:buClr>
                <a:schemeClr val="dk1"/>
              </a:buClr>
              <a:buSzPts val="1400"/>
              <a:buNone/>
            </a:pPr>
            <a:r>
              <a:rPr lang="en-US" sz="1400"/>
              <a:t>Sara Mierzwiak </a:t>
            </a:r>
            <a:endParaRPr/>
          </a:p>
          <a:p>
            <a:pPr indent="-228600" lvl="0" marL="228600" rtl="0" algn="l">
              <a:lnSpc>
                <a:spcPct val="90000"/>
              </a:lnSpc>
              <a:spcBef>
                <a:spcPts val="1000"/>
              </a:spcBef>
              <a:spcAft>
                <a:spcPts val="0"/>
              </a:spcAft>
              <a:buClr>
                <a:schemeClr val="dk1"/>
              </a:buClr>
              <a:buSzPts val="1400"/>
              <a:buNone/>
            </a:pPr>
            <a:r>
              <a:rPr b="1" lang="en-US" sz="1400"/>
              <a:t>Photos unless otherwise identified</a:t>
            </a:r>
            <a:r>
              <a:rPr lang="en-US" sz="1400"/>
              <a:t>: </a:t>
            </a:r>
            <a:endParaRPr/>
          </a:p>
          <a:p>
            <a:pPr indent="-228600" lvl="0" marL="228600" rtl="0" algn="l">
              <a:lnSpc>
                <a:spcPct val="90000"/>
              </a:lnSpc>
              <a:spcBef>
                <a:spcPts val="1000"/>
              </a:spcBef>
              <a:spcAft>
                <a:spcPts val="0"/>
              </a:spcAft>
              <a:buClr>
                <a:schemeClr val="dk1"/>
              </a:buClr>
              <a:buSzPts val="1400"/>
              <a:buNone/>
            </a:pPr>
            <a:r>
              <a:rPr lang="en-US" sz="1400"/>
              <a:t>Kevin Czajkowski</a:t>
            </a:r>
            <a:endParaRPr sz="1400"/>
          </a:p>
          <a:p>
            <a:pPr indent="-228600" lvl="0" marL="228600" rtl="0" algn="l">
              <a:lnSpc>
                <a:spcPct val="90000"/>
              </a:lnSpc>
              <a:spcBef>
                <a:spcPts val="1000"/>
              </a:spcBef>
              <a:spcAft>
                <a:spcPts val="0"/>
              </a:spcAft>
              <a:buClr>
                <a:schemeClr val="dk1"/>
              </a:buClr>
              <a:buSzPts val="1400"/>
              <a:buNone/>
            </a:pPr>
            <a:r>
              <a:rPr b="1" lang="en-US" sz="1400"/>
              <a:t>Modified by GLOBE Implementation Office – Science, Training, Education and Public Engagement</a:t>
            </a:r>
            <a:endParaRPr b="1" sz="1400"/>
          </a:p>
          <a:p>
            <a:pPr indent="-228600" lvl="0" marL="228600" rtl="0" algn="l">
              <a:lnSpc>
                <a:spcPct val="90000"/>
              </a:lnSpc>
              <a:spcBef>
                <a:spcPts val="1000"/>
              </a:spcBef>
              <a:spcAft>
                <a:spcPts val="0"/>
              </a:spcAft>
              <a:buClr>
                <a:srgbClr val="000000"/>
              </a:buClr>
              <a:buSzPts val="1400"/>
              <a:buNone/>
            </a:pPr>
            <a:r>
              <a:rPr b="1" i="1" lang="en-US" sz="1400">
                <a:solidFill>
                  <a:srgbClr val="000000"/>
                </a:solidFill>
              </a:rPr>
              <a:t>Version  11/12/25. If you edit and modify this slide set for use for educational purposes,  please note “modified by (and your name and date) “  on this page. Thank you.</a:t>
            </a:r>
            <a:endParaRPr b="1" sz="1400"/>
          </a:p>
          <a:p>
            <a:pPr indent="-228600" lvl="0" marL="228600" rtl="0" algn="l">
              <a:lnSpc>
                <a:spcPct val="90000"/>
              </a:lnSpc>
              <a:spcBef>
                <a:spcPts val="1000"/>
              </a:spcBef>
              <a:spcAft>
                <a:spcPts val="0"/>
              </a:spcAft>
              <a:buClr>
                <a:schemeClr val="dk1"/>
              </a:buClr>
              <a:buSzPts val="1800"/>
              <a:buNone/>
            </a:pPr>
            <a:r>
              <a:rPr lang="en-US" sz="1800"/>
              <a:t>Funding Provided by NASA</a:t>
            </a:r>
            <a:endParaRPr/>
          </a:p>
        </p:txBody>
      </p:sp>
      <p:pic>
        <p:nvPicPr>
          <p:cNvPr descr="Crest, University of Toledo" id="409" name="Google Shape;409;p30"/>
          <p:cNvPicPr preferRelativeResize="0"/>
          <p:nvPr/>
        </p:nvPicPr>
        <p:blipFill rotWithShape="1">
          <a:blip r:embed="rId6">
            <a:alphaModFix/>
          </a:blip>
          <a:srcRect b="0" l="0" r="0" t="0"/>
          <a:stretch/>
        </p:blipFill>
        <p:spPr>
          <a:xfrm>
            <a:off x="1879872" y="5918484"/>
            <a:ext cx="746760" cy="802992"/>
          </a:xfrm>
          <a:prstGeom prst="rect">
            <a:avLst/>
          </a:prstGeom>
          <a:noFill/>
          <a:ln>
            <a:noFill/>
          </a:ln>
        </p:spPr>
      </p:pic>
      <p:pic>
        <p:nvPicPr>
          <p:cNvPr descr="NASA Logo" id="410" name="Google Shape;410;p30"/>
          <p:cNvPicPr preferRelativeResize="0"/>
          <p:nvPr/>
        </p:nvPicPr>
        <p:blipFill rotWithShape="1">
          <a:blip r:embed="rId7">
            <a:alphaModFix/>
          </a:blip>
          <a:srcRect b="0" l="0" r="0" t="0"/>
          <a:stretch/>
        </p:blipFill>
        <p:spPr>
          <a:xfrm>
            <a:off x="2920817" y="5957442"/>
            <a:ext cx="574177" cy="47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20" name="Google Shape;120;p4"/>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What is Air Temperature?" id="121" name="Google Shape;121;p4"/>
          <p:cNvPicPr preferRelativeResize="0"/>
          <p:nvPr/>
        </p:nvPicPr>
        <p:blipFill rotWithShape="1">
          <a:blip r:embed="rId4">
            <a:alphaModFix/>
          </a:blip>
          <a:srcRect b="0" l="0" r="0" t="0"/>
          <a:stretch/>
        </p:blipFill>
        <p:spPr>
          <a:xfrm>
            <a:off x="0" y="914400"/>
            <a:ext cx="1163488" cy="5943600"/>
          </a:xfrm>
          <a:prstGeom prst="rect">
            <a:avLst/>
          </a:prstGeom>
          <a:noFill/>
          <a:ln>
            <a:noFill/>
          </a:ln>
        </p:spPr>
      </p:pic>
      <p:sp>
        <p:nvSpPr>
          <p:cNvPr id="122" name="Google Shape;122;p4"/>
          <p:cNvSpPr txBox="1"/>
          <p:nvPr>
            <p:ph type="title"/>
          </p:nvPr>
        </p:nvSpPr>
        <p:spPr>
          <a:xfrm>
            <a:off x="1579109" y="707231"/>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Air Temperature</a:t>
            </a:r>
            <a:endParaRPr sz="3200"/>
          </a:p>
        </p:txBody>
      </p:sp>
      <p:sp>
        <p:nvSpPr>
          <p:cNvPr id="123" name="Google Shape;123;p4"/>
          <p:cNvSpPr txBox="1"/>
          <p:nvPr>
            <p:ph idx="1" type="body"/>
          </p:nvPr>
        </p:nvSpPr>
        <p:spPr>
          <a:xfrm>
            <a:off x="1257301" y="1825624"/>
            <a:ext cx="4345214" cy="4351338"/>
          </a:xfrm>
          <a:prstGeom prst="rect">
            <a:avLst/>
          </a:prstGeom>
          <a:noFill/>
          <a:ln>
            <a:noFill/>
          </a:ln>
        </p:spPr>
        <p:txBody>
          <a:bodyPr anchorCtr="0" anchor="t" bIns="45700" lIns="91425" spcFirstLastPara="1" rIns="91425" wrap="square" tIns="45700">
            <a:normAutofit/>
          </a:bodyPr>
          <a:lstStyle/>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Measures the heat in the air</a:t>
            </a:r>
            <a:endParaRPr/>
          </a:p>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Varies: warmest at the surface and decreases with height</a:t>
            </a:r>
            <a:endParaRPr/>
          </a:p>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Impacts the types of plants and animals that live in a certain location</a:t>
            </a:r>
            <a:endParaRPr/>
          </a:p>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Impacts soil formation</a:t>
            </a:r>
            <a:endParaRPr/>
          </a:p>
          <a:p>
            <a:pPr indent="-50800" lvl="0" marL="228600" rtl="0" algn="l">
              <a:lnSpc>
                <a:spcPct val="110000"/>
              </a:lnSpc>
              <a:spcBef>
                <a:spcPts val="0"/>
              </a:spcBef>
              <a:spcAft>
                <a:spcPts val="0"/>
              </a:spcAft>
              <a:buClr>
                <a:schemeClr val="dk1"/>
              </a:buClr>
              <a:buSzPts val="2800"/>
              <a:buNone/>
            </a:pPr>
            <a:r>
              <a:t/>
            </a:r>
            <a:endParaRPr>
              <a:latin typeface="Arial"/>
              <a:ea typeface="Arial"/>
              <a:cs typeface="Arial"/>
              <a:sym typeface="Arial"/>
            </a:endParaRPr>
          </a:p>
        </p:txBody>
      </p:sp>
      <p:sp>
        <p:nvSpPr>
          <p:cNvPr descr="Atmosphere Protocols: Aerosols, Air Temperature (hyperlinked), Albedo, Barometric Pressure, Precipitation, Relative Humidity, Surface Ozone, Surface Temperature, Water Vapor, Wind" id="124" name="Google Shape;124;p4"/>
          <p:cNvSpPr txBox="1"/>
          <p:nvPr/>
        </p:nvSpPr>
        <p:spPr>
          <a:xfrm>
            <a:off x="5924323" y="1457892"/>
            <a:ext cx="2841172" cy="426270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Aerosols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1" lang="en-US" sz="1800" u="sng" cap="none" strike="noStrike">
                <a:solidFill>
                  <a:srgbClr val="1E4E79"/>
                </a:solidFill>
                <a:latin typeface="Arial"/>
                <a:ea typeface="Arial"/>
                <a:cs typeface="Arial"/>
                <a:sym typeface="Arial"/>
                <a:hlinkClick r:id="rId5">
                  <a:extLst>
                    <a:ext uri="{A12FA001-AC4F-418D-AE19-62706E023703}">
                      <ahyp:hlinkClr val="tx"/>
                    </a:ext>
                  </a:extLst>
                </a:hlinkClick>
              </a:rPr>
              <a:t>Air Temperature</a:t>
            </a:r>
            <a:endParaRPr b="1" i="1" sz="1800" u="none" cap="none" strike="noStrike">
              <a:solidFill>
                <a:srgbClr val="1E4E79"/>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Albedo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Barometric Pressure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Clouds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Precipitation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Relative Humidity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Surface Ozone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Surface Temperature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Water Vapor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800"/>
              <a:buFont typeface="Arial"/>
              <a:buNone/>
            </a:pPr>
            <a:r>
              <a:rPr b="1" i="0" lang="en-US" sz="1800" u="none" cap="none" strike="noStrike">
                <a:solidFill>
                  <a:srgbClr val="1E4E79"/>
                </a:solidFill>
                <a:latin typeface="Arial"/>
                <a:ea typeface="Arial"/>
                <a:cs typeface="Arial"/>
                <a:sym typeface="Arial"/>
              </a:rPr>
              <a:t>Wind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4" title="Air temperature is circled"/>
          <p:cNvSpPr/>
          <p:nvPr/>
        </p:nvSpPr>
        <p:spPr>
          <a:xfrm>
            <a:off x="6226629" y="1825624"/>
            <a:ext cx="2133600" cy="411856"/>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31" name="Google Shape;131;p5"/>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Why Collect Air Temperature?" id="132" name="Google Shape;132;p5"/>
          <p:cNvPicPr preferRelativeResize="0"/>
          <p:nvPr>
            <p:ph idx="1" type="body"/>
          </p:nvPr>
        </p:nvPicPr>
        <p:blipFill rotWithShape="1">
          <a:blip r:embed="rId4">
            <a:alphaModFix/>
          </a:blip>
          <a:srcRect b="0" l="0" r="0" t="0"/>
          <a:stretch/>
        </p:blipFill>
        <p:spPr>
          <a:xfrm>
            <a:off x="0" y="914400"/>
            <a:ext cx="1163486" cy="5943600"/>
          </a:xfrm>
          <a:prstGeom prst="rect">
            <a:avLst/>
          </a:prstGeom>
          <a:noFill/>
          <a:ln>
            <a:noFill/>
          </a:ln>
        </p:spPr>
      </p:pic>
      <p:sp>
        <p:nvSpPr>
          <p:cNvPr id="133" name="Google Shape;133;p5"/>
          <p:cNvSpPr txBox="1"/>
          <p:nvPr>
            <p:ph type="title"/>
          </p:nvPr>
        </p:nvSpPr>
        <p:spPr>
          <a:xfrm>
            <a:off x="1163486" y="91440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Recording air temperatures is important for many reasons:</a:t>
            </a:r>
            <a:endParaRPr sz="3200"/>
          </a:p>
        </p:txBody>
      </p:sp>
      <p:sp>
        <p:nvSpPr>
          <p:cNvPr id="134" name="Google Shape;134;p5"/>
          <p:cNvSpPr txBox="1"/>
          <p:nvPr/>
        </p:nvSpPr>
        <p:spPr>
          <a:xfrm>
            <a:off x="1643639" y="2084108"/>
            <a:ext cx="6926393" cy="4078340"/>
          </a:xfrm>
          <a:prstGeom prst="rect">
            <a:avLst/>
          </a:prstGeom>
          <a:noFill/>
          <a:ln>
            <a:noFill/>
          </a:ln>
        </p:spPr>
        <p:txBody>
          <a:bodyPr anchorCtr="0" anchor="t" bIns="45700" lIns="91425" spcFirstLastPara="1" rIns="91425" wrap="square" tIns="45700">
            <a:normAutofit/>
          </a:bodyPr>
          <a:lstStyle/>
          <a:p>
            <a:pPr indent="-285750" lvl="0" marL="28575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To observe patterns in temperature change</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To understand seasonal changes in Earth’s  air temperatures</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To compare temperature changes from year to year</a:t>
            </a:r>
            <a:endParaRPr b="0" i="0" sz="2400" u="none" cap="none" strike="noStrike">
              <a:solidFill>
                <a:schemeClr val="dk1"/>
              </a:solidFill>
              <a:latin typeface="Arial"/>
              <a:ea typeface="Arial"/>
              <a:cs typeface="Arial"/>
              <a:sym typeface="Arial"/>
            </a:endParaRPr>
          </a:p>
          <a:p>
            <a:pPr indent="-285750" lvl="0" marL="285750" marR="0" rtl="0" algn="l">
              <a:lnSpc>
                <a:spcPct val="90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To provide climate change models data to predict future conditions</a:t>
            </a:r>
            <a:endParaRPr b="0" i="0" sz="1400" u="none" cap="none" strike="noStrike">
              <a:solidFill>
                <a:srgbClr val="000000"/>
              </a:solidFill>
              <a:latin typeface="Arial"/>
              <a:ea typeface="Arial"/>
              <a:cs typeface="Arial"/>
              <a:sym typeface="Arial"/>
            </a:endParaRPr>
          </a:p>
          <a:p>
            <a:pPr indent="-285750" lvl="0" marL="285750" marR="0" rtl="0" algn="l">
              <a:lnSpc>
                <a:spcPct val="90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To better understand Earth’s weather and changing climate over time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41" name="Google Shape;141;p6"/>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Why collect temperature Data?" id="142" name="Google Shape;142;p6"/>
          <p:cNvPicPr preferRelativeResize="0"/>
          <p:nvPr>
            <p:ph idx="1" type="body"/>
          </p:nvPr>
        </p:nvPicPr>
        <p:blipFill rotWithShape="1">
          <a:blip r:embed="rId4">
            <a:alphaModFix/>
          </a:blip>
          <a:srcRect b="0" l="0" r="0" t="0"/>
          <a:stretch/>
        </p:blipFill>
        <p:spPr>
          <a:xfrm>
            <a:off x="0" y="914400"/>
            <a:ext cx="1163486" cy="5943600"/>
          </a:xfrm>
          <a:prstGeom prst="rect">
            <a:avLst/>
          </a:prstGeom>
          <a:noFill/>
          <a:ln>
            <a:noFill/>
          </a:ln>
        </p:spPr>
      </p:pic>
      <p:sp>
        <p:nvSpPr>
          <p:cNvPr id="143" name="Google Shape;143;p6"/>
          <p:cNvSpPr txBox="1"/>
          <p:nvPr>
            <p:ph type="title"/>
          </p:nvPr>
        </p:nvSpPr>
        <p:spPr>
          <a:xfrm>
            <a:off x="1257300" y="65314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Measuring Earth’s Temperature</a:t>
            </a:r>
            <a:endParaRPr sz="3200"/>
          </a:p>
        </p:txBody>
      </p:sp>
      <p:sp>
        <p:nvSpPr>
          <p:cNvPr id="144" name="Google Shape;144;p6"/>
          <p:cNvSpPr txBox="1"/>
          <p:nvPr/>
        </p:nvSpPr>
        <p:spPr>
          <a:xfrm>
            <a:off x="1603948" y="1813810"/>
            <a:ext cx="3972393" cy="4363153"/>
          </a:xfrm>
          <a:prstGeom prst="rect">
            <a:avLst/>
          </a:prstGeom>
          <a:noFill/>
          <a:ln>
            <a:noFill/>
          </a:ln>
        </p:spPr>
        <p:txBody>
          <a:bodyPr anchorCtr="0" anchor="t" bIns="45700" lIns="91425" spcFirstLastPara="1" rIns="91425" wrap="square" tIns="45700">
            <a:normAutofit fontScale="92500" lnSpcReduction="10000"/>
          </a:bodyPr>
          <a:lstStyle/>
          <a:p>
            <a:pPr indent="-285750" lvl="0" marL="28575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Satellites and radiosondes record Earth’s temperatures in the Troposphere and Stratosphere.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Radiosondes measure air temperature using thermometers carried aloft by balloons.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Arial"/>
                <a:ea typeface="Arial"/>
                <a:cs typeface="Arial"/>
                <a:sym typeface="Arial"/>
              </a:rPr>
              <a:t>Satellites measure the energy given off by the Earth’s atmosphere, from which scientists calculate the temperature.</a:t>
            </a:r>
            <a:endParaRPr b="0" i="0" sz="1400" u="none" cap="none" strike="noStrike">
              <a:solidFill>
                <a:srgbClr val="000000"/>
              </a:solidFill>
              <a:latin typeface="Arial"/>
              <a:ea typeface="Arial"/>
              <a:cs typeface="Arial"/>
              <a:sym typeface="Arial"/>
            </a:endParaRPr>
          </a:p>
          <a:p>
            <a:pPr indent="-64135" lvl="0" marL="228600" marR="0" rtl="0" algn="l">
              <a:lnSpc>
                <a:spcPct val="10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Image of radiosonde launched by balloon" id="145" name="Google Shape;145;p6">
            <a:hlinkClick r:id="rId5"/>
          </p:cNvPr>
          <p:cNvPicPr preferRelativeResize="0"/>
          <p:nvPr/>
        </p:nvPicPr>
        <p:blipFill rotWithShape="1">
          <a:blip r:embed="rId6">
            <a:alphaModFix/>
          </a:blip>
          <a:srcRect b="0" l="0" r="0" t="0"/>
          <a:stretch/>
        </p:blipFill>
        <p:spPr>
          <a:xfrm>
            <a:off x="5782476" y="1976883"/>
            <a:ext cx="2763572" cy="1556590"/>
          </a:xfrm>
          <a:prstGeom prst="rect">
            <a:avLst/>
          </a:prstGeom>
          <a:noFill/>
          <a:ln>
            <a:noFill/>
          </a:ln>
        </p:spPr>
      </p:pic>
      <p:sp>
        <p:nvSpPr>
          <p:cNvPr id="146" name="Google Shape;146;p6"/>
          <p:cNvSpPr txBox="1"/>
          <p:nvPr/>
        </p:nvSpPr>
        <p:spPr>
          <a:xfrm>
            <a:off x="5798915" y="3569254"/>
            <a:ext cx="27547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NASA Radiosondes</a:t>
            </a:r>
            <a:endParaRPr b="0" i="0" sz="1400" u="none" cap="none" strike="noStrike">
              <a:solidFill>
                <a:srgbClr val="000000"/>
              </a:solidFill>
              <a:latin typeface="Arial"/>
              <a:ea typeface="Arial"/>
              <a:cs typeface="Arial"/>
              <a:sym typeface="Arial"/>
            </a:endParaRPr>
          </a:p>
        </p:txBody>
      </p:sp>
      <p:pic>
        <p:nvPicPr>
          <p:cNvPr descr="Image of NOAA weather satellite" id="147" name="Google Shape;147;p6">
            <a:hlinkClick r:id="rId7"/>
          </p:cNvPr>
          <p:cNvPicPr preferRelativeResize="0"/>
          <p:nvPr/>
        </p:nvPicPr>
        <p:blipFill rotWithShape="1">
          <a:blip r:embed="rId8">
            <a:alphaModFix/>
          </a:blip>
          <a:srcRect b="0" l="0" r="0" t="0"/>
          <a:stretch/>
        </p:blipFill>
        <p:spPr>
          <a:xfrm>
            <a:off x="5852148" y="4248712"/>
            <a:ext cx="2670034" cy="1503905"/>
          </a:xfrm>
          <a:prstGeom prst="rect">
            <a:avLst/>
          </a:prstGeom>
          <a:noFill/>
          <a:ln>
            <a:noFill/>
          </a:ln>
        </p:spPr>
      </p:pic>
      <p:sp>
        <p:nvSpPr>
          <p:cNvPr id="148" name="Google Shape;148;p6"/>
          <p:cNvSpPr/>
          <p:nvPr/>
        </p:nvSpPr>
        <p:spPr>
          <a:xfrm>
            <a:off x="5868365" y="5782576"/>
            <a:ext cx="267375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NOAA weather satellite</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54" name="Google Shape;154;p7"/>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your measurements can help!" id="155" name="Google Shape;155;p7"/>
          <p:cNvPicPr preferRelativeResize="0"/>
          <p:nvPr>
            <p:ph idx="1" type="body"/>
          </p:nvPr>
        </p:nvPicPr>
        <p:blipFill rotWithShape="1">
          <a:blip r:embed="rId4">
            <a:alphaModFix/>
          </a:blip>
          <a:srcRect b="0" l="0" r="0" t="0"/>
          <a:stretch/>
        </p:blipFill>
        <p:spPr>
          <a:xfrm>
            <a:off x="-1" y="914400"/>
            <a:ext cx="1147729" cy="5943600"/>
          </a:xfrm>
          <a:prstGeom prst="rect">
            <a:avLst/>
          </a:prstGeom>
          <a:noFill/>
          <a:ln>
            <a:noFill/>
          </a:ln>
        </p:spPr>
      </p:pic>
      <p:sp>
        <p:nvSpPr>
          <p:cNvPr id="156" name="Google Shape;156;p7"/>
          <p:cNvSpPr txBox="1"/>
          <p:nvPr>
            <p:ph type="title"/>
          </p:nvPr>
        </p:nvSpPr>
        <p:spPr>
          <a:xfrm>
            <a:off x="1198878" y="1461625"/>
            <a:ext cx="7886700" cy="1325700"/>
          </a:xfrm>
          <a:prstGeom prst="rect">
            <a:avLst/>
          </a:prstGeom>
          <a:noFill/>
          <a:ln>
            <a:noFill/>
          </a:ln>
        </p:spPr>
        <p:txBody>
          <a:bodyPr anchorCtr="0" anchor="ctr" bIns="45700" lIns="91425" spcFirstLastPara="1" rIns="91425" wrap="square" tIns="45700">
            <a:noAutofit/>
          </a:bodyPr>
          <a:lstStyle/>
          <a:p>
            <a:pPr indent="0" lvl="0" marL="228600" rtl="0" algn="l">
              <a:lnSpc>
                <a:spcPct val="120000"/>
              </a:lnSpc>
              <a:spcBef>
                <a:spcPts val="0"/>
              </a:spcBef>
              <a:spcAft>
                <a:spcPts val="0"/>
              </a:spcAft>
              <a:buSzPts val="990"/>
              <a:buNone/>
            </a:pPr>
            <a:r>
              <a:rPr i="1" lang="en-US" sz="2220">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a:t>
            </a:r>
            <a:endParaRPr sz="2220"/>
          </a:p>
          <a:p>
            <a:pPr indent="0" lvl="0" marL="0" rtl="0" algn="l">
              <a:lnSpc>
                <a:spcPct val="90000"/>
              </a:lnSpc>
              <a:spcBef>
                <a:spcPts val="0"/>
              </a:spcBef>
              <a:spcAft>
                <a:spcPts val="0"/>
              </a:spcAft>
              <a:buClr>
                <a:schemeClr val="dk1"/>
              </a:buClr>
              <a:buSzPts val="2880"/>
              <a:buFont typeface="Arial"/>
              <a:buNone/>
            </a:pPr>
            <a:r>
              <a:t/>
            </a:r>
            <a:endParaRPr sz="3080">
              <a:latin typeface="Arial"/>
              <a:ea typeface="Arial"/>
              <a:cs typeface="Arial"/>
              <a:sym typeface="Arial"/>
            </a:endParaRPr>
          </a:p>
        </p:txBody>
      </p:sp>
      <p:sp>
        <p:nvSpPr>
          <p:cNvPr id="157" name="Google Shape;157;p7"/>
          <p:cNvSpPr txBox="1"/>
          <p:nvPr/>
        </p:nvSpPr>
        <p:spPr>
          <a:xfrm>
            <a:off x="1250025" y="2956700"/>
            <a:ext cx="7784400" cy="4123200"/>
          </a:xfrm>
          <a:prstGeom prst="rect">
            <a:avLst/>
          </a:prstGeom>
          <a:noFill/>
          <a:ln>
            <a:noFill/>
          </a:ln>
        </p:spPr>
        <p:txBody>
          <a:bodyPr anchorCtr="0" anchor="t" bIns="45700" lIns="91425" spcFirstLastPara="1" rIns="91425" wrap="square" tIns="45700">
            <a:normAutofit/>
          </a:bodyPr>
          <a:lstStyle/>
          <a:p>
            <a:pPr indent="-311150" lvl="0" marL="3429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Weather (the air temperature, rain, relative humidity, cloud conditions, atmospheric pressure)</a:t>
            </a:r>
            <a:endParaRPr b="0" i="0" sz="23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Climate (the average and extreme conditions of the atmosphere)</a:t>
            </a:r>
            <a:endParaRPr b="0" i="0" sz="23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Energy Budget (Land-Atmosphere interactions)</a:t>
            </a:r>
            <a:endParaRPr b="0" i="0" sz="23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311150" lvl="0" marL="3429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Atmospheric Composition (trace gases and particles in the air)</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64" name="Google Shape;164;p8"/>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to collect your data" id="165" name="Google Shape;165;p8"/>
          <p:cNvPicPr preferRelativeResize="0"/>
          <p:nvPr/>
        </p:nvPicPr>
        <p:blipFill rotWithShape="1">
          <a:blip r:embed="rId4">
            <a:alphaModFix/>
          </a:blip>
          <a:srcRect b="0" l="0" r="0" t="0"/>
          <a:stretch/>
        </p:blipFill>
        <p:spPr>
          <a:xfrm>
            <a:off x="-28644" y="899885"/>
            <a:ext cx="1176372" cy="6091929"/>
          </a:xfrm>
          <a:prstGeom prst="rect">
            <a:avLst/>
          </a:prstGeom>
          <a:noFill/>
          <a:ln>
            <a:noFill/>
          </a:ln>
        </p:spPr>
      </p:pic>
      <p:sp>
        <p:nvSpPr>
          <p:cNvPr id="166" name="Google Shape;166;p8"/>
          <p:cNvSpPr txBox="1"/>
          <p:nvPr>
            <p:ph type="title"/>
          </p:nvPr>
        </p:nvSpPr>
        <p:spPr>
          <a:xfrm>
            <a:off x="1147728" y="63862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2800"/>
              <a:buFont typeface="Arial"/>
              <a:buNone/>
            </a:pPr>
            <a:r>
              <a:rPr lang="en-US" sz="2800">
                <a:solidFill>
                  <a:srgbClr val="000000"/>
                </a:solidFill>
                <a:latin typeface="Arial"/>
                <a:ea typeface="Arial"/>
                <a:cs typeface="Arial"/>
                <a:sym typeface="Arial"/>
              </a:rPr>
              <a:t>What I Need to Collect Air Temperature Data </a:t>
            </a:r>
            <a:endParaRPr sz="2800"/>
          </a:p>
        </p:txBody>
      </p:sp>
      <p:graphicFrame>
        <p:nvGraphicFramePr>
          <p:cNvPr descr="nstruments&#10;Max/Min digital thermometer&#10;Data Sheet&#10;Atmosphere Investigation Data Sheet &#10;When&#10;Good:  Any time&#10;Better: Within one hour of local solar noon&#10;Best: Within +/- 15 minutes of a satellite overpass&#10;Where&#10;Instrument Shelter(See Documenting your atmosphere study site)&#10;Other&#10;Log book for data collection; Computer with internet connection to enter data&#10;" id="167" name="Google Shape;167;p8"/>
          <p:cNvGraphicFramePr/>
          <p:nvPr/>
        </p:nvGraphicFramePr>
        <p:xfrm>
          <a:off x="1519241" y="1834353"/>
          <a:ext cx="3000000" cy="3000000"/>
        </p:xfrm>
        <a:graphic>
          <a:graphicData uri="http://schemas.openxmlformats.org/drawingml/2006/table">
            <a:tbl>
              <a:tblPr bandRow="1" firstRow="1">
                <a:noFill/>
                <a:tableStyleId>{657A31AF-764E-4C3E-A91A-6AB1B4CB429E}</a:tableStyleId>
              </a:tblPr>
              <a:tblGrid>
                <a:gridCol w="1438100"/>
                <a:gridCol w="3748500"/>
              </a:tblGrid>
              <a:tr h="640075">
                <a:tc>
                  <a:txBody>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Instruments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Max/Min Digital Thermometer or Alcohol-filled Thermometer*</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r>
              <a:tr h="745825">
                <a:tc>
                  <a:txBody>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Data Sheet</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c>
                  <a:txBody>
                    <a:bodyPr/>
                    <a:lstStyle/>
                    <a:p>
                      <a:pPr indent="0" lvl="0" marL="0" rtl="0" algn="l">
                        <a:spcBef>
                          <a:spcPts val="0"/>
                        </a:spcBef>
                        <a:spcAft>
                          <a:spcPts val="0"/>
                        </a:spcAft>
                        <a:buClr>
                          <a:schemeClr val="dk1"/>
                        </a:buClr>
                        <a:buSzPts val="1800"/>
                        <a:buFont typeface="Arial"/>
                        <a:buNone/>
                      </a:pPr>
                      <a:r>
                        <a:rPr i="1" lang="en-US" sz="1800" u="sng">
                          <a:solidFill>
                            <a:schemeClr val="hlink"/>
                          </a:solidFill>
                          <a:latin typeface="Arial"/>
                          <a:ea typeface="Arial"/>
                          <a:cs typeface="Arial"/>
                          <a:sym typeface="Arial"/>
                          <a:hlinkClick r:id="rId5"/>
                        </a:rPr>
                        <a:t>Air Temperature </a:t>
                      </a:r>
                      <a:r>
                        <a:rPr i="1" lang="en-US" sz="1800" u="sng">
                          <a:solidFill>
                            <a:schemeClr val="hlink"/>
                          </a:solidFill>
                          <a:latin typeface="Arial"/>
                          <a:ea typeface="Arial"/>
                          <a:cs typeface="Arial"/>
                          <a:sym typeface="Arial"/>
                          <a:hlinkClick r:id="rId6"/>
                        </a:rPr>
                        <a:t>Data Sheet</a:t>
                      </a:r>
                      <a:r>
                        <a:rPr i="1" lang="en-US" sz="1800">
                          <a:latin typeface="Arial"/>
                          <a:ea typeface="Arial"/>
                          <a:cs typeface="Arial"/>
                          <a:sym typeface="Arial"/>
                        </a:rPr>
                        <a:t> or</a:t>
                      </a:r>
                      <a:endParaRPr i="1" sz="18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i="1" lang="en-US" sz="1800" u="sng" cap="none" strike="noStrike">
                          <a:solidFill>
                            <a:schemeClr val="hlink"/>
                          </a:solidFill>
                          <a:latin typeface="Arial"/>
                          <a:ea typeface="Arial"/>
                          <a:cs typeface="Arial"/>
                          <a:sym typeface="Arial"/>
                          <a:hlinkClick r:id="rId7"/>
                        </a:rPr>
                        <a:t>Atmosphere </a:t>
                      </a:r>
                      <a:r>
                        <a:rPr i="1" lang="en-US" sz="1800" u="sng">
                          <a:solidFill>
                            <a:schemeClr val="hlink"/>
                          </a:solidFill>
                          <a:latin typeface="Arial"/>
                          <a:ea typeface="Arial"/>
                          <a:cs typeface="Arial"/>
                          <a:sym typeface="Arial"/>
                          <a:hlinkClick r:id="rId8"/>
                        </a:rPr>
                        <a:t>All Protocols</a:t>
                      </a:r>
                      <a:r>
                        <a:rPr i="1" lang="en-US" sz="1800" u="sng" cap="none" strike="noStrike">
                          <a:solidFill>
                            <a:schemeClr val="hlink"/>
                          </a:solidFill>
                          <a:latin typeface="Arial"/>
                          <a:ea typeface="Arial"/>
                          <a:cs typeface="Arial"/>
                          <a:sym typeface="Arial"/>
                          <a:hlinkClick r:id="rId9"/>
                        </a:rPr>
                        <a:t> Data Sheet </a:t>
                      </a:r>
                      <a:endParaRPr i="1" sz="18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r>
              <a:tr h="889000">
                <a:tc>
                  <a:txBody>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When</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Preferably within one hour of </a:t>
                      </a:r>
                      <a:r>
                        <a:rPr b="0" i="1" lang="en-US" sz="1800" u="sng" cap="none" strike="noStrike">
                          <a:solidFill>
                            <a:schemeClr val="dk1"/>
                          </a:solidFill>
                          <a:latin typeface="Arial"/>
                          <a:ea typeface="Arial"/>
                          <a:cs typeface="Arial"/>
                          <a:sym typeface="Arial"/>
                          <a:hlinkClick r:id="rId10">
                            <a:extLst>
                              <a:ext uri="{A12FA001-AC4F-418D-AE19-62706E023703}">
                                <ahyp:hlinkClr val="tx"/>
                              </a:ext>
                            </a:extLst>
                          </a:hlinkClick>
                        </a:rPr>
                        <a:t>local solar noon</a:t>
                      </a:r>
                      <a:r>
                        <a:rPr b="0" i="1"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OK at other times.</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r>
              <a:tr h="914400">
                <a:tc>
                  <a:txBody>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Where</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Instrument Shelter (See </a:t>
                      </a:r>
                      <a:r>
                        <a:rPr b="0" i="1" lang="en-US" sz="1800" u="sng" cap="none" strike="noStrike">
                          <a:solidFill>
                            <a:schemeClr val="dk1"/>
                          </a:solidFill>
                          <a:latin typeface="Arial"/>
                          <a:ea typeface="Arial"/>
                          <a:cs typeface="Arial"/>
                          <a:sym typeface="Arial"/>
                          <a:hlinkClick r:id="rId11">
                            <a:extLst>
                              <a:ext uri="{A12FA001-AC4F-418D-AE19-62706E023703}">
                                <ahyp:hlinkClr val="tx"/>
                              </a:ext>
                            </a:extLst>
                          </a:hlinkClick>
                        </a:rPr>
                        <a:t>Documenting your atmosphere study site)</a:t>
                      </a:r>
                      <a:endParaRPr b="0" i="1" sz="1800" u="none" cap="none" strike="noStrike">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r>
              <a:tr h="914400">
                <a:tc>
                  <a:txBody>
                    <a:bodyPr/>
                    <a:lstStyle/>
                    <a:p>
                      <a:pPr indent="0" lvl="0" marL="0" marR="0" rtl="0" algn="l">
                        <a:lnSpc>
                          <a:spcPct val="100000"/>
                        </a:lnSpc>
                        <a:spcBef>
                          <a:spcPts val="0"/>
                        </a:spcBef>
                        <a:spcAft>
                          <a:spcPts val="0"/>
                        </a:spcAft>
                        <a:buClr>
                          <a:schemeClr val="dk1"/>
                        </a:buClr>
                        <a:buSzPts val="1800"/>
                        <a:buFont typeface="Arial"/>
                        <a:buNone/>
                      </a:pPr>
                      <a:r>
                        <a:rPr b="0" i="1" lang="en-US" sz="1800" u="none" cap="none" strike="noStrike">
                          <a:solidFill>
                            <a:schemeClr val="dk1"/>
                          </a:solidFill>
                          <a:latin typeface="Arial"/>
                          <a:ea typeface="Arial"/>
                          <a:cs typeface="Arial"/>
                          <a:sym typeface="Arial"/>
                        </a:rPr>
                        <a:t>Other</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i="1" sz="18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c>
                  <a:txBody>
                    <a:bodyPr/>
                    <a:lstStyle/>
                    <a:p>
                      <a:pPr indent="0" lvl="0" marL="0" marR="0" rtl="0" algn="l">
                        <a:lnSpc>
                          <a:spcPct val="100000"/>
                        </a:lnSpc>
                        <a:spcBef>
                          <a:spcPts val="0"/>
                        </a:spcBef>
                        <a:spcAft>
                          <a:spcPts val="0"/>
                        </a:spcAft>
                        <a:buClr>
                          <a:srgbClr val="000000"/>
                        </a:buClr>
                        <a:buSzPts val="1800"/>
                        <a:buFont typeface="Arial"/>
                        <a:buNone/>
                      </a:pPr>
                      <a:r>
                        <a:rPr i="0" lang="en-US" sz="1800" u="none" cap="none" strike="noStrike">
                          <a:latin typeface="Arial"/>
                          <a:ea typeface="Arial"/>
                          <a:cs typeface="Arial"/>
                          <a:sym typeface="Arial"/>
                        </a:rPr>
                        <a:t>Log book for data collection; Computer with internet connection to enter data.</a:t>
                      </a:r>
                      <a:endParaRPr i="0" sz="1800" u="none" cap="none" strike="noStrike">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noFill/>
                  </a:tcPr>
                </a:tc>
              </a:tr>
            </a:tbl>
          </a:graphicData>
        </a:graphic>
      </p:graphicFrame>
      <p:sp>
        <p:nvSpPr>
          <p:cNvPr descr="*Use only when air temperature is needed to support other protocols. &#10;" id="168" name="Google Shape;168;p8"/>
          <p:cNvSpPr txBox="1"/>
          <p:nvPr/>
        </p:nvSpPr>
        <p:spPr>
          <a:xfrm>
            <a:off x="1519241" y="5938047"/>
            <a:ext cx="704537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*Use only for current air temperature</a:t>
            </a:r>
            <a:endParaRPr b="0" i="0" sz="1400" u="none" cap="none" strike="noStrike">
              <a:solidFill>
                <a:srgbClr val="000000"/>
              </a:solidFill>
              <a:latin typeface="Arial"/>
              <a:ea typeface="Arial"/>
              <a:cs typeface="Arial"/>
              <a:sym typeface="Arial"/>
            </a:endParaRPr>
          </a:p>
        </p:txBody>
      </p:sp>
      <p:pic>
        <p:nvPicPr>
          <p:cNvPr descr="Image of digital thermometer" id="169" name="Google Shape;169;p8">
            <a:hlinkClick r:id="rId12"/>
          </p:cNvPr>
          <p:cNvPicPr preferRelativeResize="0"/>
          <p:nvPr/>
        </p:nvPicPr>
        <p:blipFill rotWithShape="1">
          <a:blip r:embed="rId13">
            <a:alphaModFix/>
          </a:blip>
          <a:srcRect b="0" l="0" r="0" t="0"/>
          <a:stretch/>
        </p:blipFill>
        <p:spPr>
          <a:xfrm>
            <a:off x="7043917" y="2068641"/>
            <a:ext cx="1918743" cy="1918743"/>
          </a:xfrm>
          <a:prstGeom prst="rect">
            <a:avLst/>
          </a:prstGeom>
          <a:noFill/>
          <a:ln>
            <a:noFill/>
          </a:ln>
        </p:spPr>
      </p:pic>
      <p:sp>
        <p:nvSpPr>
          <p:cNvPr id="170" name="Google Shape;170;p8"/>
          <p:cNvSpPr txBox="1"/>
          <p:nvPr/>
        </p:nvSpPr>
        <p:spPr>
          <a:xfrm>
            <a:off x="7150308" y="4152275"/>
            <a:ext cx="1629576" cy="86177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Digital Thermometer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Banner Air Temperature Protocol" id="176" name="Google Shape;176;p9"/>
          <p:cNvPicPr preferRelativeResize="0"/>
          <p:nvPr/>
        </p:nvPicPr>
        <p:blipFill rotWithShape="1">
          <a:blip r:embed="rId3">
            <a:alphaModFix/>
          </a:blip>
          <a:srcRect b="0" l="0" r="0" t="0"/>
          <a:stretch/>
        </p:blipFill>
        <p:spPr>
          <a:xfrm>
            <a:off x="0" y="0"/>
            <a:ext cx="9144000" cy="914400"/>
          </a:xfrm>
          <a:prstGeom prst="rect">
            <a:avLst/>
          </a:prstGeom>
          <a:noFill/>
          <a:ln>
            <a:noFill/>
          </a:ln>
        </p:spPr>
      </p:pic>
      <p:pic>
        <p:nvPicPr>
          <p:cNvPr descr="Menu: How to collect your data" id="177" name="Google Shape;177;p9"/>
          <p:cNvPicPr preferRelativeResize="0"/>
          <p:nvPr/>
        </p:nvPicPr>
        <p:blipFill rotWithShape="1">
          <a:blip r:embed="rId4">
            <a:alphaModFix/>
          </a:blip>
          <a:srcRect b="0" l="0" r="0" t="0"/>
          <a:stretch/>
        </p:blipFill>
        <p:spPr>
          <a:xfrm>
            <a:off x="-28644" y="899885"/>
            <a:ext cx="1176372" cy="6091929"/>
          </a:xfrm>
          <a:prstGeom prst="rect">
            <a:avLst/>
          </a:prstGeom>
          <a:noFill/>
          <a:ln>
            <a:noFill/>
          </a:ln>
        </p:spPr>
      </p:pic>
      <p:sp>
        <p:nvSpPr>
          <p:cNvPr id="178" name="Google Shape;178;p9"/>
          <p:cNvSpPr txBox="1"/>
          <p:nvPr>
            <p:ph type="title"/>
          </p:nvPr>
        </p:nvSpPr>
        <p:spPr>
          <a:xfrm>
            <a:off x="1147728" y="63862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Instrument Shelter</a:t>
            </a:r>
            <a:endParaRPr sz="2800"/>
          </a:p>
        </p:txBody>
      </p:sp>
      <p:sp>
        <p:nvSpPr>
          <p:cNvPr id="179" name="Google Shape;179;p9"/>
          <p:cNvSpPr txBox="1"/>
          <p:nvPr>
            <p:ph idx="1" type="body"/>
          </p:nvPr>
        </p:nvSpPr>
        <p:spPr>
          <a:xfrm>
            <a:off x="1543987" y="1828800"/>
            <a:ext cx="4032354" cy="4422097"/>
          </a:xfrm>
          <a:prstGeom prst="rect">
            <a:avLst/>
          </a:prstGeom>
          <a:noFill/>
          <a:ln>
            <a:noFill/>
          </a:ln>
        </p:spPr>
        <p:txBody>
          <a:bodyPr anchorCtr="0" anchor="t" bIns="45700" lIns="91425" spcFirstLastPara="1" rIns="91425" wrap="square" tIns="45700">
            <a:normAutofit lnSpcReduction="10000"/>
          </a:bodyPr>
          <a:lstStyle/>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digital thermometer is mounted to the rear wall of the instrument shelter.</a:t>
            </a:r>
            <a:endParaRPr/>
          </a:p>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shelter should be located in an open area without obstructions such as trees or buildings and within walking distance.</a:t>
            </a:r>
            <a:endParaRPr/>
          </a:p>
          <a:p>
            <a:pPr indent="-274320" lvl="0" marL="274320" rtl="0" algn="l">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instrument shelter should be clean both inside and out.</a:t>
            </a:r>
            <a:endParaRPr/>
          </a:p>
          <a:p>
            <a:pPr indent="-50800" lvl="0" marL="228600" rtl="0" algn="l">
              <a:lnSpc>
                <a:spcPct val="100000"/>
              </a:lnSpc>
              <a:spcBef>
                <a:spcPts val="1000"/>
              </a:spcBef>
              <a:spcAft>
                <a:spcPts val="0"/>
              </a:spcAft>
              <a:buClr>
                <a:schemeClr val="dk1"/>
              </a:buClr>
              <a:buSzPts val="2800"/>
              <a:buNone/>
            </a:pPr>
            <a:r>
              <a:t/>
            </a:r>
            <a:endParaRPr/>
          </a:p>
        </p:txBody>
      </p:sp>
      <p:pic>
        <p:nvPicPr>
          <p:cNvPr descr="Photo of 3 students looking inside their instrument shelter and reading the max/min digital thermometer" id="180" name="Google Shape;180;p9"/>
          <p:cNvPicPr preferRelativeResize="0"/>
          <p:nvPr/>
        </p:nvPicPr>
        <p:blipFill rotWithShape="1">
          <a:blip r:embed="rId5">
            <a:alphaModFix/>
          </a:blip>
          <a:srcRect b="0" l="0" r="0" t="0"/>
          <a:stretch/>
        </p:blipFill>
        <p:spPr>
          <a:xfrm>
            <a:off x="6000481" y="1891230"/>
            <a:ext cx="2469248" cy="3397948"/>
          </a:xfrm>
          <a:prstGeom prst="rect">
            <a:avLst/>
          </a:prstGeom>
          <a:noFill/>
          <a:ln>
            <a:noFill/>
          </a:ln>
        </p:spPr>
      </p:pic>
      <p:sp>
        <p:nvSpPr>
          <p:cNvPr id="181" name="Google Shape;181;p9"/>
          <p:cNvSpPr txBox="1"/>
          <p:nvPr/>
        </p:nvSpPr>
        <p:spPr>
          <a:xfrm>
            <a:off x="5884554" y="5397092"/>
            <a:ext cx="2645479"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Installed Instrument Shelter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2016-03-16T21:12:11Z</dcterms:created>
  <dc:creator>rusty low</dc:creator>
</cp:coreProperties>
</file>