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omments/comment1.xml" ContentType="application/vnd.openxmlformats-officedocument.presentationml.comments+xml"/>
  <Override PartName="/ppt/notesSlides/notesSlide39.xml" ContentType="application/vnd.openxmlformats-officedocument.presentationml.notesSlide+xml"/>
  <Override PartName="/ppt/comments/comment2.xml" ContentType="application/vnd.openxmlformats-officedocument.presentationml.comments+xml"/>
  <Override PartName="/ppt/notesSlides/notesSlide40.xml" ContentType="application/vnd.openxmlformats-officedocument.presentationml.notesSlide+xml"/>
  <Override PartName="/ppt/comments/comment3.xml" ContentType="application/vnd.openxmlformats-officedocument.presentationml.comments+xml"/>
  <Override PartName="/ppt/notesSlides/notesSlide41.xml" ContentType="application/vnd.openxmlformats-officedocument.presentationml.notesSlide+xml"/>
  <Override PartName="/ppt/comments/comment4.xml" ContentType="application/vnd.openxmlformats-officedocument.presentationml.comments+xml"/>
  <Override PartName="/ppt/notesSlides/notesSlide42.xml" ContentType="application/vnd.openxmlformats-officedocument.presentationml.notesSlide+xml"/>
  <Override PartName="/ppt/comments/comment5.xml" ContentType="application/vnd.openxmlformats-officedocument.presentationml.comments+xml"/>
  <Override PartName="/ppt/notesSlides/notesSlide43.xml" ContentType="application/vnd.openxmlformats-officedocument.presentationml.notesSlide+xml"/>
  <Override PartName="/ppt/comments/comment6.xml" ContentType="application/vnd.openxmlformats-officedocument.presentationml.comments+xml"/>
  <Override PartName="/ppt/notesSlides/notesSlide44.xml" ContentType="application/vnd.openxmlformats-officedocument.presentationml.notesSlide+xml"/>
  <Override PartName="/ppt/comments/comment7.xml" ContentType="application/vnd.openxmlformats-officedocument.presentationml.comments+xml"/>
  <Override PartName="/ppt/notesSlides/notesSlide45.xml" ContentType="application/vnd.openxmlformats-officedocument.presentationml.notesSlide+xml"/>
  <Override PartName="/ppt/comments/comment8.xml" ContentType="application/vnd.openxmlformats-officedocument.presentationml.comment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embedTrueTypeFonts="1" saveSubsetFonts="1" autoCompressPictures="0">
  <p:sldMasterIdLst>
    <p:sldMasterId id="2147483648" r:id="rId1"/>
  </p:sldMasterIdLst>
  <p:notesMasterIdLst>
    <p:notesMasterId r:id="rId7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Lst>
  <p:sldSz cx="9144000" cy="6858000" type="screen4x3"/>
  <p:notesSz cx="6858000" cy="9144000"/>
  <p:embeddedFontLst>
    <p:embeddedFont>
      <p:font typeface="Mulish" pitchFamily="2" charset="77"/>
      <p:regular r:id="rId79"/>
      <p:bold r:id="rId80"/>
      <p:italic r:id="rId81"/>
      <p:boldItalic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6" roundtripDataSignature="AMtx7mj4eXg5ud/Csap/bdv7pmh/l1UNb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rosoft Office User" initials="" lastIdx="8"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20" d="100"/>
          <a:sy n="120" d="100"/>
        </p:scale>
        <p:origin x="194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1.fntdata"/><Relationship Id="rId5" Type="http://schemas.openxmlformats.org/officeDocument/2006/relationships/slide" Target="slides/slide4.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font" Target="fonts/font3.fntdata"/><Relationship Id="rId86"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font" Target="fonts/font4.fnt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20-05-01T12:17:14.829" idx="1">
    <p:pos x="5760" y="491"/>
    <p:text>Delete Students and simply say "use a cloud..."</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VkWDDOk"/>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0-05-01T12:18:41.765" idx="2">
    <p:pos x="10" y="10"/>
    <p:text>Edit image to delete "students" and change to "you"</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VkWDDO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0" dt="2020-05-01T12:19:47.016" idx="3">
    <p:pos x="10" y="10"/>
    <p:text>Delete students and start with use</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VkWDDO4"/>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0" dt="2020-05-01T12:20:03.528" idx="4">
    <p:pos x="10" y="10"/>
    <p:text>Delete students and start with Use</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VkWDDOg"/>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0" dt="2020-05-01T12:20:41.104" idx="5">
    <p:pos x="10" y="10"/>
    <p:text>Delete students and start with use</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VkWDDOc"/>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0" dt="2020-05-01T12:20:57.857" idx="6">
    <p:pos x="10" y="10"/>
    <p:text>delete students in two instances. Start first sentence with "use" and replace students with you in the second.</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VkWDDOY"/>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0" dt="2020-05-01T12:21:51.785" idx="7">
    <p:pos x="10" y="10"/>
    <p:text>Delete students</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VkWDDO8"/>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0" dt="2020-05-01T12:22:02.913" idx="8">
    <p:pos x="10" y="10"/>
    <p:text>delete students</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VkWDDO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0</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NASA monitors Earth’s vital signs from land, air and space with a fleet of satellites and ground-based observation campaigns. </a:t>
            </a:r>
            <a:r>
              <a:rPr lang="en-US" sz="1200" b="1"/>
              <a:t>One of the ground-based observation campaigns is GLOBE. </a:t>
            </a:r>
            <a:endParaRPr/>
          </a:p>
          <a:p>
            <a:pPr marL="0" lvl="0" indent="0" algn="l" rtl="0">
              <a:lnSpc>
                <a:spcPct val="100000"/>
              </a:lnSpc>
              <a:spcBef>
                <a:spcPts val="0"/>
              </a:spcBef>
              <a:spcAft>
                <a:spcPts val="0"/>
              </a:spcAft>
              <a:buSzPts val="1400"/>
              <a:buNone/>
            </a:pPr>
            <a:endParaRPr/>
          </a:p>
        </p:txBody>
      </p:sp>
      <p:sp>
        <p:nvSpPr>
          <p:cNvPr id="181" name="Google Shape;18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3" name="Google Shape;19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5" name="Google Shape;205;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7" name="Google Shape;217;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7" name="Google Shape;227;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7" name="Google Shape;23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8" name="Google Shape;248;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8" name="Google Shape;258;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8" name="Google Shape;268;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8" name="Google Shape;278;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 name="Google Shape;96;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9" name="Google Shape;289;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9" name="Google Shape;299;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9" name="Google Shape;309;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9" name="Google Shape;319;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0" name="Google Shape;330;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9" name="Google Shape;339;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9" name="Google Shape;349;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9" name="Google Shape;359;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0" name="Google Shape;370;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0" name="Google Shape;380;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 name="Google Shape;104;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1" name="Google Shape;391;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1" name="Google Shape;401;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2" name="Google Shape;412;p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4" name="Google Shape;424;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4" name="Google Shape;434;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5" name="Google Shape;44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5" name="Google Shape;455;p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6" name="Google Shape;466;p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9" name="Google Shape;479;p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1" name="Google Shape;491;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2" name="Google Shape;492;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5" name="Google Shape;505;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6" name="Google Shape;516;p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8" name="Google Shape;528;p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9" name="Google Shape;539;p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1" name="Google Shape;551;p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2" name="Google Shape;562;p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3" name="Google Shape;573;p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3" name="Google Shape;583;p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4" name="Google Shape;594;p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4" name="Google Shape;604;p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 name="Google Shape;127;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4" name="Google Shape;614;p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4" name="Google Shape;624;p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4" name="Google Shape;634;p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0" name="Google Shape;650;p5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9" name="Google Shape;659;p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8" name="Google Shape;668;p5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7" name="Google Shape;677;p5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6" name="Google Shape;686;p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6" name="Google Shape;696;p6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5" name="Google Shape;705;p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7" name="Google Shape;137;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4" name="Google Shape;714;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2" name="Google Shape;732;p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8" name="Google Shape;748;p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8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3" name="Google Shape;763;p8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6" name="Google Shape;776;p8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4" name="Google Shape;794;p6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5" name="Google Shape;805;p6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4" name="Google Shape;814;p6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6" name="Google Shape;826;p6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8" name="Google Shape;838;p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8" name="Google Shape;148;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0" name="Google Shape;850;p6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5" name="Google Shape;865;p6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7" name="Google Shape;877;p7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9" name="Google Shape;889;p7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1" name="Google Shape;901;p7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2" name="Google Shape;912;p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2" name="Google Shape;922;p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9" name="Google Shape;159;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9" name="Google Shape;169;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7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76"/>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7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7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7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8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85"/>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8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8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8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86"/>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86"/>
          <p:cNvSpPr txBox="1">
            <a:spLocks noGrp="1"/>
          </p:cNvSpPr>
          <p:nvPr>
            <p:ph type="body" idx="1"/>
          </p:nvPr>
        </p:nvSpPr>
        <p:spPr>
          <a:xfrm rot="5400000">
            <a:off x="623094"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8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8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8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77"/>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77"/>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7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7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7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78"/>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78"/>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7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7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7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7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79"/>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79"/>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7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7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7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80"/>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80"/>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80"/>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80"/>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80"/>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8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8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8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8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8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8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83"/>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83"/>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83"/>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8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8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8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84"/>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84"/>
          <p:cNvSpPr>
            <a:spLocks noGrp="1"/>
          </p:cNvSpPr>
          <p:nvPr>
            <p:ph type="pic" idx="2"/>
          </p:nvPr>
        </p:nvSpPr>
        <p:spPr>
          <a:xfrm>
            <a:off x="3887391" y="987426"/>
            <a:ext cx="4629150" cy="4873625"/>
          </a:xfrm>
          <a:prstGeom prst="rect">
            <a:avLst/>
          </a:prstGeom>
          <a:noFill/>
          <a:ln>
            <a:noFill/>
          </a:ln>
        </p:spPr>
      </p:sp>
      <p:sp>
        <p:nvSpPr>
          <p:cNvPr id="68" name="Google Shape;68;p84"/>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8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8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8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7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7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7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7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1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hyperlink" Target="http://climate.nasa.gov/interactives/climate-time-machine"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22.png"/><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hyperlink" Target="http://www.globe.gov/documents/10157/380993/Tool+Kit" TargetMode="External"/><Relationship Id="rId7" Type="http://schemas.openxmlformats.org/officeDocument/2006/relationships/image" Target="../media/image4.jp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7.jpg"/><Relationship Id="rId4" Type="http://schemas.openxmlformats.org/officeDocument/2006/relationships/image" Target="../media/image36.jp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5.png"/><Relationship Id="rId4" Type="http://schemas.openxmlformats.org/officeDocument/2006/relationships/image" Target="../media/image39.jp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5.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4.jp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comments" Target="../comments/comment1.xml"/><Relationship Id="rId5" Type="http://schemas.openxmlformats.org/officeDocument/2006/relationships/image" Target="../media/image4.jp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comments" Target="../comments/comment2.xml"/><Relationship Id="rId5" Type="http://schemas.openxmlformats.org/officeDocument/2006/relationships/image" Target="../media/image4.jp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comments" Target="../comments/comment3.xml"/><Relationship Id="rId5" Type="http://schemas.openxmlformats.org/officeDocument/2006/relationships/image" Target="../media/image4.jpg"/><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comments" Target="../comments/comment4.xml"/><Relationship Id="rId5" Type="http://schemas.openxmlformats.org/officeDocument/2006/relationships/image" Target="../media/image4.jpg"/><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comments" Target="../comments/comment5.xml"/><Relationship Id="rId5" Type="http://schemas.openxmlformats.org/officeDocument/2006/relationships/image" Target="../media/image4.jpg"/><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comments" Target="../comments/comment6.xml"/><Relationship Id="rId5" Type="http://schemas.openxmlformats.org/officeDocument/2006/relationships/image" Target="../media/image4.jpg"/><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comments" Target="../comments/comment7.xml"/><Relationship Id="rId5" Type="http://schemas.openxmlformats.org/officeDocument/2006/relationships/image" Target="../media/image4.jpg"/><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comments" Target="../comments/comment8.xml"/><Relationship Id="rId5" Type="http://schemas.openxmlformats.org/officeDocument/2006/relationships/image" Target="../media/image4.jpg"/><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4.jpg"/></Relationships>
</file>

<file path=ppt/slides/_rels/slide4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4.jpg"/></Relationships>
</file>

<file path=ppt/slides/_rels/slide5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58.png"/></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58.png"/></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58.png"/></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58.png"/></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58.png"/></Relationships>
</file>

<file path=ppt/slides/_rels/slide5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hyperlink" Target="https://www.globe.gov/globe-data/data-entry/globe-observer" TargetMode="External"/><Relationship Id="rId7" Type="http://schemas.openxmlformats.org/officeDocument/2006/relationships/image" Target="../media/image4.jp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jpg"/></Relationships>
</file>

<file path=ppt/slides/_rels/slide6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71.jpg"/><Relationship Id="rId5" Type="http://schemas.openxmlformats.org/officeDocument/2006/relationships/image" Target="../media/image4.jpg"/><Relationship Id="rId4" Type="http://schemas.openxmlformats.org/officeDocument/2006/relationships/image" Target="../media/image69.png"/></Relationships>
</file>

<file path=ppt/slides/_rels/slide6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69.png"/><Relationship Id="rId4" Type="http://schemas.openxmlformats.org/officeDocument/2006/relationships/image" Target="../media/image73.jpg"/></Relationships>
</file>

<file path=ppt/slides/_rels/slide6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63.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69.png"/></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4.xml"/><Relationship Id="rId1" Type="http://schemas.openxmlformats.org/officeDocument/2006/relationships/slideLayout" Target="../slideLayouts/slideLayout1.xml"/><Relationship Id="rId5" Type="http://schemas.openxmlformats.org/officeDocument/2006/relationships/image" Target="../media/image74.jpg"/><Relationship Id="rId4" Type="http://schemas.openxmlformats.org/officeDocument/2006/relationships/image" Target="../media/image4.jpg"/></Relationships>
</file>

<file path=ppt/slides/_rels/slide65.xml.rels><?xml version="1.0" encoding="UTF-8" standalone="yes"?>
<Relationships xmlns="http://schemas.openxmlformats.org/package/2006/relationships"><Relationship Id="rId3" Type="http://schemas.openxmlformats.org/officeDocument/2006/relationships/hyperlink" Target="https://science.nasa.gov/earth-science/missions/" TargetMode="External"/><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76.png"/><Relationship Id="rId4" Type="http://schemas.openxmlformats.org/officeDocument/2006/relationships/image" Target="../media/image75.jpg"/></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6.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76.png"/></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80.jpg"/><Relationship Id="rId5" Type="http://schemas.openxmlformats.org/officeDocument/2006/relationships/image" Target="../media/image76.png"/><Relationship Id="rId4" Type="http://schemas.openxmlformats.org/officeDocument/2006/relationships/image" Target="../media/image79.png"/></Relationships>
</file>

<file path=ppt/slides/_rels/slide6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76.png"/><Relationship Id="rId4" Type="http://schemas.openxmlformats.org/officeDocument/2006/relationships/image" Target="../media/image82.png"/></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76.png"/><Relationship Id="rId4" Type="http://schemas.openxmlformats.org/officeDocument/2006/relationships/image" Target="../media/image83.jp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81.png"/><Relationship Id="rId7" Type="http://schemas.openxmlformats.org/officeDocument/2006/relationships/image" Target="../media/image87.png"/><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4.jpg"/></Relationships>
</file>

<file path=ppt/slides/_rels/slide7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76.png"/><Relationship Id="rId4" Type="http://schemas.openxmlformats.org/officeDocument/2006/relationships/image" Target="../media/image88.png"/></Relationships>
</file>

<file path=ppt/slides/_rels/slide7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76.png"/><Relationship Id="rId4" Type="http://schemas.openxmlformats.org/officeDocument/2006/relationships/image" Target="../media/image89.png"/></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76.png"/><Relationship Id="rId4" Type="http://schemas.openxmlformats.org/officeDocument/2006/relationships/image" Target="../media/image75.jpg"/></Relationships>
</file>

<file path=ppt/slides/_rels/slide7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4.jpg"/><Relationship Id="rId4" Type="http://schemas.openxmlformats.org/officeDocument/2006/relationships/image" Target="../media/image76.png"/></Relationships>
</file>

<file path=ppt/slides/_rels/slide7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5.xml"/><Relationship Id="rId1" Type="http://schemas.openxmlformats.org/officeDocument/2006/relationships/slideLayout" Target="../slideLayouts/slideLayout1.xml"/><Relationship Id="rId6" Type="http://schemas.openxmlformats.org/officeDocument/2006/relationships/image" Target="../media/image92.jpg"/><Relationship Id="rId5" Type="http://schemas.openxmlformats.org/officeDocument/2006/relationships/image" Target="../media/image76.png"/><Relationship Id="rId4" Type="http://schemas.openxmlformats.org/officeDocument/2006/relationships/hyperlink" Target="http://www.globe.gov/" TargetMode="External"/></Relationships>
</file>

<file path=ppt/slides/_rels/slide76.xml.rels><?xml version="1.0" encoding="UTF-8" standalone="yes"?>
<Relationships xmlns="http://schemas.openxmlformats.org/package/2006/relationships"><Relationship Id="rId8" Type="http://schemas.openxmlformats.org/officeDocument/2006/relationships/image" Target="../media/image92.jpg"/><Relationship Id="rId3" Type="http://schemas.openxmlformats.org/officeDocument/2006/relationships/hyperlink" Target="mailto:help@globe.gov" TargetMode="External"/><Relationship Id="rId7" Type="http://schemas.openxmlformats.org/officeDocument/2006/relationships/image" Target="../media/image76.png"/><Relationship Id="rId2" Type="http://schemas.openxmlformats.org/officeDocument/2006/relationships/notesSlide" Target="../notesSlides/notesSlide76.xml"/><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hyperlink" Target="http://climate.nasa.gov/" TargetMode="External"/><Relationship Id="rId4" Type="http://schemas.openxmlformats.org/officeDocument/2006/relationships/hyperlink" Target="http://www.globe.gov/"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0</a:t>
            </a:fld>
            <a:endParaRPr/>
          </a:p>
        </p:txBody>
      </p:sp>
      <p:pic>
        <p:nvPicPr>
          <p:cNvPr id="90" name="Google Shape;90;p1" descr="Banner- The GLOBE Program:A worldwide science and Education Program-Introduction to Atmosphere"/>
          <p:cNvPicPr preferRelativeResize="0"/>
          <p:nvPr/>
        </p:nvPicPr>
        <p:blipFill rotWithShape="1">
          <a:blip r:embed="rId3">
            <a:alphaModFix/>
          </a:blip>
          <a:srcRect/>
          <a:stretch/>
        </p:blipFill>
        <p:spPr>
          <a:xfrm>
            <a:off x="0" y="0"/>
            <a:ext cx="9144000" cy="778784"/>
          </a:xfrm>
          <a:prstGeom prst="rect">
            <a:avLst/>
          </a:prstGeom>
          <a:noFill/>
          <a:ln>
            <a:noFill/>
          </a:ln>
        </p:spPr>
      </p:pic>
      <p:sp>
        <p:nvSpPr>
          <p:cNvPr id="91" name="Google Shape;91;p1"/>
          <p:cNvSpPr txBox="1">
            <a:spLocks noGrp="1"/>
          </p:cNvSpPr>
          <p:nvPr>
            <p:ph type="title"/>
          </p:nvPr>
        </p:nvSpPr>
        <p:spPr>
          <a:xfrm>
            <a:off x="3604079" y="1497240"/>
            <a:ext cx="649786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600"/>
              <a:buFont typeface="Calibri"/>
              <a:buNone/>
            </a:pPr>
            <a:r>
              <a:rPr lang="en-US" sz="3600" b="1">
                <a:solidFill>
                  <a:srgbClr val="002060"/>
                </a:solidFill>
              </a:rPr>
              <a:t>Introduction to the GLOBE Atmosphere Protocols</a:t>
            </a:r>
            <a:endParaRPr/>
          </a:p>
        </p:txBody>
      </p:sp>
      <p:pic>
        <p:nvPicPr>
          <p:cNvPr id="92" name="Google Shape;92;p1" title="Artist's cartoon of clouds in sky. Text: Introduction to the GLOBE Atmsophere Protocols"/>
          <p:cNvPicPr preferRelativeResize="0"/>
          <p:nvPr/>
        </p:nvPicPr>
        <p:blipFill rotWithShape="1">
          <a:blip r:embed="rId4">
            <a:alphaModFix amt="70000"/>
          </a:blip>
          <a:srcRect/>
          <a:stretch/>
        </p:blipFill>
        <p:spPr>
          <a:xfrm>
            <a:off x="0" y="778784"/>
            <a:ext cx="9144000" cy="6201229"/>
          </a:xfrm>
          <a:prstGeom prst="rect">
            <a:avLst/>
          </a:prstGeom>
          <a:noFill/>
          <a:ln>
            <a:noFill/>
          </a:ln>
        </p:spPr>
      </p:pic>
      <p:pic>
        <p:nvPicPr>
          <p:cNvPr id="93" name="Google Shape;93;p1" descr="A blue background with white text&#10;&#10;AI-generated content may be incorrect."/>
          <p:cNvPicPr preferRelativeResize="0"/>
          <p:nvPr/>
        </p:nvPicPr>
        <p:blipFill rotWithShape="1">
          <a:blip r:embed="rId5">
            <a:alphaModFix/>
          </a:blip>
          <a:srcRect/>
          <a:stretch/>
        </p:blipFill>
        <p:spPr>
          <a:xfrm>
            <a:off x="64770" y="-17252"/>
            <a:ext cx="3530005" cy="78199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a:t>
            </a:fld>
            <a:endParaRPr/>
          </a:p>
        </p:txBody>
      </p:sp>
      <p:sp>
        <p:nvSpPr>
          <p:cNvPr id="184" name="Google Shape;184;p10"/>
          <p:cNvSpPr txBox="1">
            <a:spLocks noGrp="1"/>
          </p:cNvSpPr>
          <p:nvPr>
            <p:ph type="title"/>
          </p:nvPr>
        </p:nvSpPr>
        <p:spPr>
          <a:xfrm>
            <a:off x="1241981" y="598310"/>
            <a:ext cx="769881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The Atmosphere is part of the Earth System</a:t>
            </a:r>
            <a:endParaRPr/>
          </a:p>
        </p:txBody>
      </p:sp>
      <p:sp>
        <p:nvSpPr>
          <p:cNvPr id="185" name="Google Shape;185;p10"/>
          <p:cNvSpPr txBox="1">
            <a:spLocks noGrp="1"/>
          </p:cNvSpPr>
          <p:nvPr>
            <p:ph type="body" idx="1"/>
          </p:nvPr>
        </p:nvSpPr>
        <p:spPr>
          <a:xfrm>
            <a:off x="1241981" y="1761586"/>
            <a:ext cx="4940163" cy="4318562"/>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chemeClr val="dk1"/>
              </a:buClr>
              <a:buSzPts val="1400"/>
              <a:buNone/>
            </a:pPr>
            <a:r>
              <a:rPr lang="en-US" sz="1400"/>
              <a:t>To summarize, atmospheric properties are not uniform; fluid properties are constantly changing with time and location. We call this change </a:t>
            </a:r>
            <a:r>
              <a:rPr lang="en-US" sz="1400" b="1"/>
              <a:t>the weather</a:t>
            </a:r>
            <a:r>
              <a:rPr lang="en-US" sz="1400"/>
              <a:t>. </a:t>
            </a:r>
            <a:endParaRPr/>
          </a:p>
          <a:p>
            <a:pPr marL="0" lvl="0" indent="0" algn="just" rtl="0">
              <a:lnSpc>
                <a:spcPct val="90000"/>
              </a:lnSpc>
              <a:spcBef>
                <a:spcPts val="1000"/>
              </a:spcBef>
              <a:spcAft>
                <a:spcPts val="0"/>
              </a:spcAft>
              <a:buClr>
                <a:schemeClr val="dk1"/>
              </a:buClr>
              <a:buSzPts val="1400"/>
              <a:buNone/>
            </a:pPr>
            <a:r>
              <a:rPr lang="en-US" sz="1400"/>
              <a:t>The atmosphere’s properties and the  weather it generates affect all parts of the Earth, but at the same time, properties of the  Earth’s components- the hydrosphere (water), lithosphere (earth) and biosphere (life), affect the atmosphere. These interactions  characterize the Earth system.   </a:t>
            </a:r>
            <a:endParaRPr/>
          </a:p>
          <a:p>
            <a:pPr marL="0" lvl="0" indent="0" algn="just" rtl="0">
              <a:lnSpc>
                <a:spcPct val="90000"/>
              </a:lnSpc>
              <a:spcBef>
                <a:spcPts val="1000"/>
              </a:spcBef>
              <a:spcAft>
                <a:spcPts val="0"/>
              </a:spcAft>
              <a:buClr>
                <a:schemeClr val="dk1"/>
              </a:buClr>
              <a:buSzPts val="1400"/>
              <a:buNone/>
            </a:pPr>
            <a:r>
              <a:rPr lang="en-US" sz="1400" b="1"/>
              <a:t>The Earth system behaves as a single, self-regulating </a:t>
            </a:r>
            <a:r>
              <a:rPr lang="en-US" sz="1400" b="1" i="1"/>
              <a:t>closed</a:t>
            </a:r>
            <a:r>
              <a:rPr lang="en-US" sz="1400" b="1"/>
              <a:t> system</a:t>
            </a:r>
            <a:r>
              <a:rPr lang="en-US" sz="1400"/>
              <a:t> comprising physical, chemical, biological and human components.</a:t>
            </a:r>
            <a:endParaRPr/>
          </a:p>
          <a:p>
            <a:pPr marL="0" lvl="0" indent="0" algn="just" rtl="0">
              <a:lnSpc>
                <a:spcPct val="90000"/>
              </a:lnSpc>
              <a:spcBef>
                <a:spcPts val="1000"/>
              </a:spcBef>
              <a:spcAft>
                <a:spcPts val="0"/>
              </a:spcAft>
              <a:buClr>
                <a:schemeClr val="dk1"/>
              </a:buClr>
              <a:buSzPts val="1400"/>
              <a:buNone/>
            </a:pPr>
            <a:r>
              <a:rPr lang="en-US" sz="1400" b="1"/>
              <a:t>The focus of Earth system science</a:t>
            </a:r>
            <a:r>
              <a:rPr lang="en-US" sz="1400" b="1">
                <a:solidFill>
                  <a:srgbClr val="000000"/>
                </a:solidFill>
              </a:rPr>
              <a:t> is </a:t>
            </a:r>
            <a:r>
              <a:rPr lang="en-US" sz="1400" b="1"/>
              <a:t>understanding the interactions </a:t>
            </a:r>
            <a:r>
              <a:rPr lang="en-US" sz="1400"/>
              <a:t>between the oceans and ice, atmosphere, life, geological processes and the land surface, and how those interactions impact each other and lead to changes on our planet. </a:t>
            </a:r>
            <a:endParaRPr/>
          </a:p>
          <a:p>
            <a:pPr marL="0" lvl="0" indent="0" algn="just" rtl="0">
              <a:lnSpc>
                <a:spcPct val="90000"/>
              </a:lnSpc>
              <a:spcBef>
                <a:spcPts val="1000"/>
              </a:spcBef>
              <a:spcAft>
                <a:spcPts val="0"/>
              </a:spcAft>
              <a:buClr>
                <a:schemeClr val="dk1"/>
              </a:buClr>
              <a:buSzPts val="1400"/>
              <a:buNone/>
            </a:pPr>
            <a:r>
              <a:rPr lang="en-US" sz="1400"/>
              <a:t>The Earth system is also responsible for generating Earth’s </a:t>
            </a:r>
            <a:r>
              <a:rPr lang="en-US" sz="1400" b="1"/>
              <a:t>climate. </a:t>
            </a:r>
            <a:endParaRPr/>
          </a:p>
          <a:p>
            <a:pPr marL="0" lvl="0" indent="0" algn="just" rtl="0">
              <a:lnSpc>
                <a:spcPct val="90000"/>
              </a:lnSpc>
              <a:spcBef>
                <a:spcPts val="1000"/>
              </a:spcBef>
              <a:spcAft>
                <a:spcPts val="0"/>
              </a:spcAft>
              <a:buClr>
                <a:schemeClr val="dk1"/>
              </a:buClr>
              <a:buSzPts val="1400"/>
              <a:buNone/>
            </a:pPr>
            <a:endParaRPr sz="1400"/>
          </a:p>
          <a:p>
            <a:pPr marL="0" lvl="0" indent="0" algn="just" rtl="0">
              <a:lnSpc>
                <a:spcPct val="90000"/>
              </a:lnSpc>
              <a:spcBef>
                <a:spcPts val="1000"/>
              </a:spcBef>
              <a:spcAft>
                <a:spcPts val="0"/>
              </a:spcAft>
              <a:buClr>
                <a:schemeClr val="dk1"/>
              </a:buClr>
              <a:buSzPts val="1400"/>
              <a:buNone/>
            </a:pPr>
            <a:endParaRPr sz="1400"/>
          </a:p>
          <a:p>
            <a:pPr marL="228600" lvl="0" indent="-139700" algn="just" rtl="0">
              <a:lnSpc>
                <a:spcPct val="90000"/>
              </a:lnSpc>
              <a:spcBef>
                <a:spcPts val="1000"/>
              </a:spcBef>
              <a:spcAft>
                <a:spcPts val="0"/>
              </a:spcAft>
              <a:buClr>
                <a:schemeClr val="dk1"/>
              </a:buClr>
              <a:buSzPts val="1400"/>
              <a:buNone/>
            </a:pPr>
            <a:endParaRPr sz="1400"/>
          </a:p>
          <a:p>
            <a:pPr marL="228600" lvl="0" indent="-139700" algn="just" rtl="0">
              <a:lnSpc>
                <a:spcPct val="90000"/>
              </a:lnSpc>
              <a:spcBef>
                <a:spcPts val="1000"/>
              </a:spcBef>
              <a:spcAft>
                <a:spcPts val="0"/>
              </a:spcAft>
              <a:buClr>
                <a:schemeClr val="dk1"/>
              </a:buClr>
              <a:buSzPts val="1400"/>
              <a:buNone/>
            </a:pPr>
            <a:endParaRPr sz="1400"/>
          </a:p>
        </p:txBody>
      </p:sp>
      <p:pic>
        <p:nvPicPr>
          <p:cNvPr id="186" name="Google Shape;186;p10" descr="Earth system diagram: Energy flows and matter cycles through the Earth's biosphere, hydrosphere, atmosphere and pedosphere (soil). The cycles are powered by the Sun's energy. "/>
          <p:cNvPicPr preferRelativeResize="0"/>
          <p:nvPr/>
        </p:nvPicPr>
        <p:blipFill rotWithShape="1">
          <a:blip r:embed="rId3">
            <a:alphaModFix/>
          </a:blip>
          <a:srcRect/>
          <a:stretch/>
        </p:blipFill>
        <p:spPr>
          <a:xfrm>
            <a:off x="6391694" y="2134075"/>
            <a:ext cx="2461951" cy="2589850"/>
          </a:xfrm>
          <a:prstGeom prst="rect">
            <a:avLst/>
          </a:prstGeom>
          <a:noFill/>
          <a:ln>
            <a:noFill/>
          </a:ln>
        </p:spPr>
      </p:pic>
      <p:sp>
        <p:nvSpPr>
          <p:cNvPr id="187" name="Google Shape;187;p10"/>
          <p:cNvSpPr txBox="1"/>
          <p:nvPr/>
        </p:nvSpPr>
        <p:spPr>
          <a:xfrm>
            <a:off x="7603619" y="4723925"/>
            <a:ext cx="2197100"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1" u="none" strike="noStrike" cap="none">
                <a:solidFill>
                  <a:schemeClr val="dk1"/>
                </a:solidFill>
                <a:latin typeface="Calibri"/>
                <a:ea typeface="Calibri"/>
                <a:cs typeface="Calibri"/>
                <a:sym typeface="Calibri"/>
              </a:rPr>
              <a:t>Image: GLOBE.gov</a:t>
            </a:r>
            <a:endParaRPr sz="1400" b="0" i="0" u="none" strike="noStrike" cap="none">
              <a:solidFill>
                <a:srgbClr val="000000"/>
              </a:solidFill>
              <a:latin typeface="Arial"/>
              <a:ea typeface="Arial"/>
              <a:cs typeface="Arial"/>
              <a:sym typeface="Arial"/>
            </a:endParaRPr>
          </a:p>
        </p:txBody>
      </p:sp>
      <p:pic>
        <p:nvPicPr>
          <p:cNvPr id="188" name="Google Shape;188;p10"/>
          <p:cNvPicPr preferRelativeResize="0"/>
          <p:nvPr/>
        </p:nvPicPr>
        <p:blipFill rotWithShape="1">
          <a:blip r:embed="rId4">
            <a:alphaModFix/>
          </a:blip>
          <a:srcRect/>
          <a:stretch/>
        </p:blipFill>
        <p:spPr>
          <a:xfrm>
            <a:off x="-7371" y="693069"/>
            <a:ext cx="1157542" cy="6179986"/>
          </a:xfrm>
          <a:prstGeom prst="rect">
            <a:avLst/>
          </a:prstGeom>
          <a:noFill/>
          <a:ln>
            <a:noFill/>
          </a:ln>
        </p:spPr>
      </p:pic>
      <p:pic>
        <p:nvPicPr>
          <p:cNvPr id="189" name="Google Shape;189;p10"/>
          <p:cNvPicPr preferRelativeResize="0"/>
          <p:nvPr/>
        </p:nvPicPr>
        <p:blipFill rotWithShape="1">
          <a:blip r:embed="rId5">
            <a:alphaModFix/>
          </a:blip>
          <a:srcRect/>
          <a:stretch/>
        </p:blipFill>
        <p:spPr>
          <a:xfrm>
            <a:off x="0" y="0"/>
            <a:ext cx="9144000" cy="77964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a:t>
            </a:fld>
            <a:endParaRPr/>
          </a:p>
        </p:txBody>
      </p:sp>
      <p:sp>
        <p:nvSpPr>
          <p:cNvPr id="196" name="Google Shape;196;p11"/>
          <p:cNvSpPr txBox="1">
            <a:spLocks noGrp="1"/>
          </p:cNvSpPr>
          <p:nvPr>
            <p:ph type="title"/>
          </p:nvPr>
        </p:nvSpPr>
        <p:spPr>
          <a:xfrm>
            <a:off x="1477841" y="730252"/>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In the Earth system, changes in one part of the system will affect the other parts. </a:t>
            </a:r>
            <a:endParaRPr/>
          </a:p>
        </p:txBody>
      </p:sp>
      <p:pic>
        <p:nvPicPr>
          <p:cNvPr id="197" name="Google Shape;197;p11" descr="graphic: water cycle, carbon cycle and climate variability. These are all connected by arrows, which are another way to think about how the parts of the Earth system are interconnected. "/>
          <p:cNvPicPr preferRelativeResize="0"/>
          <p:nvPr/>
        </p:nvPicPr>
        <p:blipFill rotWithShape="1">
          <a:blip r:embed="rId3">
            <a:alphaModFix/>
          </a:blip>
          <a:srcRect/>
          <a:stretch/>
        </p:blipFill>
        <p:spPr>
          <a:xfrm>
            <a:off x="5226050" y="2163765"/>
            <a:ext cx="3591558" cy="3538535"/>
          </a:xfrm>
          <a:prstGeom prst="rect">
            <a:avLst/>
          </a:prstGeom>
          <a:noFill/>
          <a:ln>
            <a:noFill/>
          </a:ln>
        </p:spPr>
      </p:pic>
      <p:sp>
        <p:nvSpPr>
          <p:cNvPr id="198" name="Google Shape;198;p11"/>
          <p:cNvSpPr txBox="1"/>
          <p:nvPr/>
        </p:nvSpPr>
        <p:spPr>
          <a:xfrm>
            <a:off x="7824131" y="5778503"/>
            <a:ext cx="99347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chemeClr val="dk1"/>
                </a:solidFill>
                <a:latin typeface="Calibri"/>
                <a:ea typeface="Calibri"/>
                <a:cs typeface="Calibri"/>
                <a:sym typeface="Calibri"/>
              </a:rPr>
              <a:t>Image: NASA</a:t>
            </a:r>
            <a:endParaRPr sz="1400" b="0" i="1" u="none" strike="noStrike" cap="none">
              <a:solidFill>
                <a:srgbClr val="000000"/>
              </a:solidFill>
              <a:latin typeface="Arial"/>
              <a:ea typeface="Arial"/>
              <a:cs typeface="Arial"/>
              <a:sym typeface="Arial"/>
            </a:endParaRPr>
          </a:p>
        </p:txBody>
      </p:sp>
      <p:sp>
        <p:nvSpPr>
          <p:cNvPr id="199" name="Google Shape;199;p11"/>
          <p:cNvSpPr txBox="1">
            <a:spLocks noGrp="1"/>
          </p:cNvSpPr>
          <p:nvPr>
            <p:ph type="body" idx="1"/>
          </p:nvPr>
        </p:nvSpPr>
        <p:spPr>
          <a:xfrm>
            <a:off x="1259254" y="2163765"/>
            <a:ext cx="3966796"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This diagram shows some of the ways that elements of the Earth system affect other elements of the Earth system.  </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en-US"/>
              <a:t>In the Earth system, “</a:t>
            </a:r>
            <a:r>
              <a:rPr lang="en-US" b="1"/>
              <a:t>Everything is connected to everything else</a:t>
            </a:r>
            <a:r>
              <a:rPr lang="en-US"/>
              <a:t>.”</a:t>
            </a:r>
            <a:endParaRPr/>
          </a:p>
          <a:p>
            <a:pPr marL="228600" lvl="0" indent="-50800" algn="l" rtl="0">
              <a:lnSpc>
                <a:spcPct val="90000"/>
              </a:lnSpc>
              <a:spcBef>
                <a:spcPts val="1000"/>
              </a:spcBef>
              <a:spcAft>
                <a:spcPts val="0"/>
              </a:spcAft>
              <a:buClr>
                <a:schemeClr val="dk1"/>
              </a:buClr>
              <a:buSzPts val="2800"/>
              <a:buNone/>
            </a:pPr>
            <a:endParaRPr/>
          </a:p>
        </p:txBody>
      </p:sp>
      <p:pic>
        <p:nvPicPr>
          <p:cNvPr id="200" name="Google Shape;200;p11"/>
          <p:cNvPicPr preferRelativeResize="0"/>
          <p:nvPr/>
        </p:nvPicPr>
        <p:blipFill rotWithShape="1">
          <a:blip r:embed="rId4">
            <a:alphaModFix/>
          </a:blip>
          <a:srcRect/>
          <a:stretch/>
        </p:blipFill>
        <p:spPr>
          <a:xfrm>
            <a:off x="-7371" y="693069"/>
            <a:ext cx="1157542" cy="6179986"/>
          </a:xfrm>
          <a:prstGeom prst="rect">
            <a:avLst/>
          </a:prstGeom>
          <a:noFill/>
          <a:ln>
            <a:noFill/>
          </a:ln>
        </p:spPr>
      </p:pic>
      <p:pic>
        <p:nvPicPr>
          <p:cNvPr id="201" name="Google Shape;201;p11"/>
          <p:cNvPicPr preferRelativeResize="0"/>
          <p:nvPr/>
        </p:nvPicPr>
        <p:blipFill rotWithShape="1">
          <a:blip r:embed="rId5">
            <a:alphaModFix/>
          </a:blip>
          <a:srcRect/>
          <a:stretch/>
        </p:blipFill>
        <p:spPr>
          <a:xfrm>
            <a:off x="0" y="0"/>
            <a:ext cx="9144000" cy="77964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a:t>
            </a:fld>
            <a:endParaRPr/>
          </a:p>
        </p:txBody>
      </p:sp>
      <p:sp>
        <p:nvSpPr>
          <p:cNvPr id="208" name="Google Shape;208;p12"/>
          <p:cNvSpPr txBox="1">
            <a:spLocks noGrp="1"/>
          </p:cNvSpPr>
          <p:nvPr>
            <p:ph type="title"/>
          </p:nvPr>
        </p:nvSpPr>
        <p:spPr>
          <a:xfrm>
            <a:off x="1276350" y="724986"/>
            <a:ext cx="786765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a:t>The interactions of the Earth’s system generate weather and climate. </a:t>
            </a:r>
            <a:r>
              <a:rPr lang="en-US" sz="2800">
                <a:solidFill>
                  <a:schemeClr val="lt1"/>
                </a:solidFill>
              </a:rPr>
              <a:t>1</a:t>
            </a:r>
            <a:endParaRPr/>
          </a:p>
        </p:txBody>
      </p:sp>
      <p:sp>
        <p:nvSpPr>
          <p:cNvPr id="209" name="Google Shape;209;p12"/>
          <p:cNvSpPr txBox="1">
            <a:spLocks noGrp="1"/>
          </p:cNvSpPr>
          <p:nvPr>
            <p:ph type="body" idx="1"/>
          </p:nvPr>
        </p:nvSpPr>
        <p:spPr>
          <a:xfrm>
            <a:off x="1276350" y="5011496"/>
            <a:ext cx="7601597" cy="146103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en-US" sz="2000"/>
              <a:t>Unequal heating of the Earth’s surface by the Sun, and interactions between the atmosphere, biosphere, hydrosphere and lithosphere create the Earth’s climate zones, which have characteristic weather conditions and life forms. </a:t>
            </a:r>
            <a:endParaRPr/>
          </a:p>
        </p:txBody>
      </p:sp>
      <p:pic>
        <p:nvPicPr>
          <p:cNvPr id="210" name="Google Shape;210;p12" descr="Scientific visualization Map displaying average weekly or monthly daytime land surface temperatures for 2001-2010. It shows that average temperature is warmer at the equator, and cools toward the poles. "/>
          <p:cNvPicPr preferRelativeResize="0"/>
          <p:nvPr/>
        </p:nvPicPr>
        <p:blipFill rotWithShape="1">
          <a:blip r:embed="rId3">
            <a:alphaModFix/>
          </a:blip>
          <a:srcRect/>
          <a:stretch/>
        </p:blipFill>
        <p:spPr>
          <a:xfrm>
            <a:off x="1345680" y="2339724"/>
            <a:ext cx="3284479" cy="2178551"/>
          </a:xfrm>
          <a:prstGeom prst="rect">
            <a:avLst/>
          </a:prstGeom>
          <a:noFill/>
          <a:ln>
            <a:noFill/>
          </a:ln>
        </p:spPr>
      </p:pic>
      <p:pic>
        <p:nvPicPr>
          <p:cNvPr id="211" name="Google Shape;211;p12" descr="Diagram of the Earth, showing the tropical zone at the equatorThe temperate zone is located between the tropical zone and the polar zone. "/>
          <p:cNvPicPr preferRelativeResize="0"/>
          <p:nvPr/>
        </p:nvPicPr>
        <p:blipFill rotWithShape="1">
          <a:blip r:embed="rId4">
            <a:alphaModFix/>
          </a:blip>
          <a:srcRect/>
          <a:stretch/>
        </p:blipFill>
        <p:spPr>
          <a:xfrm>
            <a:off x="5531009" y="2357341"/>
            <a:ext cx="3346938" cy="2178551"/>
          </a:xfrm>
          <a:prstGeom prst="rect">
            <a:avLst/>
          </a:prstGeom>
          <a:noFill/>
          <a:ln>
            <a:noFill/>
          </a:ln>
        </p:spPr>
      </p:pic>
      <p:cxnSp>
        <p:nvCxnSpPr>
          <p:cNvPr id="212" name="Google Shape;212;p12" title="an arrow points from the Earth's monthly temperatures to the tropical climate band at the equator on the Earth"/>
          <p:cNvCxnSpPr>
            <a:stCxn id="210" idx="3"/>
          </p:cNvCxnSpPr>
          <p:nvPr/>
        </p:nvCxnSpPr>
        <p:spPr>
          <a:xfrm>
            <a:off x="4630159" y="3429000"/>
            <a:ext cx="748200" cy="0"/>
          </a:xfrm>
          <a:prstGeom prst="straightConnector1">
            <a:avLst/>
          </a:prstGeom>
          <a:noFill/>
          <a:ln w="76200" cap="flat" cmpd="sng">
            <a:solidFill>
              <a:srgbClr val="FF0000"/>
            </a:solidFill>
            <a:prstDash val="solid"/>
            <a:miter lim="800000"/>
            <a:headEnd type="none" w="sm" len="sm"/>
            <a:tailEnd type="triangle" w="med" len="med"/>
          </a:ln>
        </p:spPr>
      </p:cxnSp>
      <p:pic>
        <p:nvPicPr>
          <p:cNvPr id="213" name="Google Shape;213;p12"/>
          <p:cNvPicPr preferRelativeResize="0"/>
          <p:nvPr/>
        </p:nvPicPr>
        <p:blipFill rotWithShape="1">
          <a:blip r:embed="rId5">
            <a:alphaModFix/>
          </a:blip>
          <a:srcRect/>
          <a:stretch/>
        </p:blipFill>
        <p:spPr>
          <a:xfrm>
            <a:off x="-7371" y="693069"/>
            <a:ext cx="1157542" cy="6179986"/>
          </a:xfrm>
          <a:prstGeom prst="rect">
            <a:avLst/>
          </a:prstGeom>
          <a:noFill/>
          <a:ln>
            <a:noFill/>
          </a:ln>
        </p:spPr>
      </p:pic>
      <p:pic>
        <p:nvPicPr>
          <p:cNvPr id="214" name="Google Shape;214;p12"/>
          <p:cNvPicPr preferRelativeResize="0"/>
          <p:nvPr/>
        </p:nvPicPr>
        <p:blipFill rotWithShape="1">
          <a:blip r:embed="rId6">
            <a:alphaModFix/>
          </a:blip>
          <a:srcRect/>
          <a:stretch/>
        </p:blipFill>
        <p:spPr>
          <a:xfrm>
            <a:off x="0" y="0"/>
            <a:ext cx="9144000" cy="77964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a:t>
            </a:fld>
            <a:endParaRPr/>
          </a:p>
        </p:txBody>
      </p:sp>
      <p:sp>
        <p:nvSpPr>
          <p:cNvPr id="220" name="Google Shape;220;p13"/>
          <p:cNvSpPr txBox="1">
            <a:spLocks noGrp="1"/>
          </p:cNvSpPr>
          <p:nvPr>
            <p:ph type="title"/>
          </p:nvPr>
        </p:nvSpPr>
        <p:spPr>
          <a:xfrm>
            <a:off x="1263650" y="567373"/>
            <a:ext cx="773811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Calibri"/>
              <a:buNone/>
            </a:pPr>
            <a:r>
              <a:rPr lang="en-US" sz="2400"/>
              <a:t>In the Earth system, changes in one part of the system will affect the other parts. </a:t>
            </a:r>
            <a:r>
              <a:rPr lang="en-US" sz="2400">
                <a:solidFill>
                  <a:schemeClr val="lt1"/>
                </a:solidFill>
              </a:rPr>
              <a:t>2</a:t>
            </a:r>
            <a:endParaRPr/>
          </a:p>
        </p:txBody>
      </p:sp>
      <p:sp>
        <p:nvSpPr>
          <p:cNvPr id="221" name="Google Shape;221;p13"/>
          <p:cNvSpPr txBox="1">
            <a:spLocks noGrp="1"/>
          </p:cNvSpPr>
          <p:nvPr>
            <p:ph type="body" idx="1"/>
          </p:nvPr>
        </p:nvSpPr>
        <p:spPr>
          <a:xfrm>
            <a:off x="1422400" y="5516055"/>
            <a:ext cx="7467600" cy="1022858"/>
          </a:xfrm>
          <a:prstGeom prst="rect">
            <a:avLst/>
          </a:prstGeom>
          <a:noFill/>
          <a:ln>
            <a:noFill/>
          </a:ln>
        </p:spPr>
        <p:txBody>
          <a:bodyPr spcFirstLastPara="1" wrap="square" lIns="91425" tIns="45700" rIns="91425" bIns="45700" anchor="t" anchorCtr="0">
            <a:normAutofit fontScale="70000" lnSpcReduction="20000"/>
          </a:bodyPr>
          <a:lstStyle/>
          <a:p>
            <a:pPr marL="0" lvl="0" indent="0" algn="just" rtl="0">
              <a:lnSpc>
                <a:spcPct val="90000"/>
              </a:lnSpc>
              <a:spcBef>
                <a:spcPts val="0"/>
              </a:spcBef>
              <a:spcAft>
                <a:spcPts val="0"/>
              </a:spcAft>
              <a:buClr>
                <a:schemeClr val="dk1"/>
              </a:buClr>
              <a:buSzPct val="100000"/>
              <a:buNone/>
            </a:pPr>
            <a:r>
              <a:rPr lang="en-US" sz="2400"/>
              <a:t>This diagram summarizes some of the factors that influence weather and climate and are responsible for differentiation of climate zones. Don’t worry about the details, but you should be aware that in the Earth system, “</a:t>
            </a:r>
            <a:r>
              <a:rPr lang="en-US" sz="2400" b="1"/>
              <a:t>Everything is connected to everything else</a:t>
            </a:r>
            <a:r>
              <a:rPr lang="en-US" sz="2400"/>
              <a:t>.” Note: Cryosphere is another term for the Earth’s ice, and in GLOBE materials, the cryosphere is treated as  part of the hydrosphere. </a:t>
            </a:r>
            <a:endParaRPr/>
          </a:p>
          <a:p>
            <a:pPr marL="228600" lvl="0" indent="-121920" algn="l" rtl="0">
              <a:lnSpc>
                <a:spcPct val="90000"/>
              </a:lnSpc>
              <a:spcBef>
                <a:spcPts val="1000"/>
              </a:spcBef>
              <a:spcAft>
                <a:spcPts val="0"/>
              </a:spcAft>
              <a:buClr>
                <a:schemeClr val="dk1"/>
              </a:buClr>
              <a:buSzPct val="100000"/>
              <a:buNone/>
            </a:pPr>
            <a:endParaRPr sz="2400"/>
          </a:p>
        </p:txBody>
      </p:sp>
      <p:pic>
        <p:nvPicPr>
          <p:cNvPr id="222" name="Google Shape;222;p13" descr="The image shows that a change on the Earth surface, whether land, vegetation, or water, can influence and change the atmosphere's composition and circulation. " title="Diagram of fluxes taking place between the Earth system and the atmosphere"/>
          <p:cNvPicPr preferRelativeResize="0"/>
          <p:nvPr/>
        </p:nvPicPr>
        <p:blipFill rotWithShape="1">
          <a:blip r:embed="rId3">
            <a:alphaModFix/>
          </a:blip>
          <a:srcRect/>
          <a:stretch/>
        </p:blipFill>
        <p:spPr>
          <a:xfrm>
            <a:off x="2576056" y="1701886"/>
            <a:ext cx="4875530" cy="3555827"/>
          </a:xfrm>
          <a:prstGeom prst="rect">
            <a:avLst/>
          </a:prstGeom>
          <a:noFill/>
          <a:ln>
            <a:noFill/>
          </a:ln>
        </p:spPr>
      </p:pic>
      <p:pic>
        <p:nvPicPr>
          <p:cNvPr id="223" name="Google Shape;223;p13"/>
          <p:cNvPicPr preferRelativeResize="0"/>
          <p:nvPr/>
        </p:nvPicPr>
        <p:blipFill rotWithShape="1">
          <a:blip r:embed="rId4">
            <a:alphaModFix/>
          </a:blip>
          <a:srcRect/>
          <a:stretch/>
        </p:blipFill>
        <p:spPr>
          <a:xfrm>
            <a:off x="-7371" y="693069"/>
            <a:ext cx="1157542" cy="6179986"/>
          </a:xfrm>
          <a:prstGeom prst="rect">
            <a:avLst/>
          </a:prstGeom>
          <a:noFill/>
          <a:ln>
            <a:noFill/>
          </a:ln>
        </p:spPr>
      </p:pic>
      <p:pic>
        <p:nvPicPr>
          <p:cNvPr id="224" name="Google Shape;224;p13"/>
          <p:cNvPicPr preferRelativeResize="0"/>
          <p:nvPr/>
        </p:nvPicPr>
        <p:blipFill rotWithShape="1">
          <a:blip r:embed="rId5">
            <a:alphaModFix/>
          </a:blip>
          <a:srcRect/>
          <a:stretch/>
        </p:blipFill>
        <p:spPr>
          <a:xfrm>
            <a:off x="0" y="0"/>
            <a:ext cx="9144000" cy="77964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a:t>
            </a:fld>
            <a:endParaRPr/>
          </a:p>
        </p:txBody>
      </p:sp>
      <p:sp>
        <p:nvSpPr>
          <p:cNvPr id="230" name="Google Shape;230;p14"/>
          <p:cNvSpPr txBox="1">
            <a:spLocks noGrp="1"/>
          </p:cNvSpPr>
          <p:nvPr>
            <p:ph type="title"/>
          </p:nvPr>
        </p:nvSpPr>
        <p:spPr>
          <a:xfrm>
            <a:off x="1346199" y="482608"/>
            <a:ext cx="793575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2400" b="1"/>
              <a:t>So, what is the difference between weather and climate? </a:t>
            </a:r>
            <a:endParaRPr sz="4000" b="1"/>
          </a:p>
        </p:txBody>
      </p:sp>
      <p:pic>
        <p:nvPicPr>
          <p:cNvPr id="231" name="Google Shape;231;p14"/>
          <p:cNvPicPr preferRelativeResize="0"/>
          <p:nvPr/>
        </p:nvPicPr>
        <p:blipFill rotWithShape="1">
          <a:blip r:embed="rId3">
            <a:alphaModFix/>
          </a:blip>
          <a:srcRect/>
          <a:stretch/>
        </p:blipFill>
        <p:spPr>
          <a:xfrm>
            <a:off x="1689099" y="1501567"/>
            <a:ext cx="7186389" cy="4689684"/>
          </a:xfrm>
          <a:prstGeom prst="rect">
            <a:avLst/>
          </a:prstGeom>
          <a:noFill/>
          <a:ln>
            <a:noFill/>
          </a:ln>
        </p:spPr>
      </p:pic>
      <p:pic>
        <p:nvPicPr>
          <p:cNvPr id="232" name="Google Shape;232;p14" descr="Sidebar showing the different sections of the slideshow. You are in the &quot;Weather and Climate&quot; section."/>
          <p:cNvPicPr preferRelativeResize="0"/>
          <p:nvPr/>
        </p:nvPicPr>
        <p:blipFill rotWithShape="1">
          <a:blip r:embed="rId4">
            <a:alphaModFix/>
          </a:blip>
          <a:srcRect/>
          <a:stretch/>
        </p:blipFill>
        <p:spPr>
          <a:xfrm>
            <a:off x="0" y="678015"/>
            <a:ext cx="1163971" cy="6179985"/>
          </a:xfrm>
          <a:prstGeom prst="rect">
            <a:avLst/>
          </a:prstGeom>
          <a:noFill/>
          <a:ln>
            <a:noFill/>
          </a:ln>
        </p:spPr>
      </p:pic>
      <p:pic>
        <p:nvPicPr>
          <p:cNvPr id="233" name="Google Shape;233;p14"/>
          <p:cNvPicPr preferRelativeResize="0"/>
          <p:nvPr/>
        </p:nvPicPr>
        <p:blipFill rotWithShape="1">
          <a:blip r:embed="rId5">
            <a:alphaModFix/>
          </a:blip>
          <a:srcRect/>
          <a:stretch/>
        </p:blipFill>
        <p:spPr>
          <a:xfrm>
            <a:off x="0" y="0"/>
            <a:ext cx="9144000" cy="77964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a:t>
            </a:fld>
            <a:endParaRPr/>
          </a:p>
        </p:txBody>
      </p:sp>
      <p:sp>
        <p:nvSpPr>
          <p:cNvPr id="240" name="Google Shape;240;p15"/>
          <p:cNvSpPr txBox="1">
            <a:spLocks noGrp="1"/>
          </p:cNvSpPr>
          <p:nvPr>
            <p:ph type="title"/>
          </p:nvPr>
        </p:nvSpPr>
        <p:spPr>
          <a:xfrm>
            <a:off x="1346200" y="484669"/>
            <a:ext cx="7797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2400"/>
              <a:t>Weather and Climate Operate on Different Timescales</a:t>
            </a:r>
            <a:endParaRPr sz="4000"/>
          </a:p>
        </p:txBody>
      </p:sp>
      <p:sp>
        <p:nvSpPr>
          <p:cNvPr id="241" name="Google Shape;241;p15"/>
          <p:cNvSpPr txBox="1"/>
          <p:nvPr/>
        </p:nvSpPr>
        <p:spPr>
          <a:xfrm>
            <a:off x="1409700" y="5047768"/>
            <a:ext cx="7113198" cy="14773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Weather and climate are easily confused but they're not the same ... they operate on different timescales. </a:t>
            </a:r>
            <a:r>
              <a:rPr lang="en-US" sz="1800" b="1" i="0" u="none" strike="noStrike" cap="none">
                <a:solidFill>
                  <a:schemeClr val="dk1"/>
                </a:solidFill>
                <a:latin typeface="Calibri"/>
                <a:ea typeface="Calibri"/>
                <a:cs typeface="Calibri"/>
                <a:sym typeface="Calibri"/>
              </a:rPr>
              <a:t>Weather describes how the atmosphere behaves over weeks or less</a:t>
            </a:r>
            <a:r>
              <a:rPr lang="en-US" sz="1800" b="0" i="0" u="none" strike="noStrike" cap="none">
                <a:solidFill>
                  <a:schemeClr val="dk1"/>
                </a:solidFill>
                <a:latin typeface="Calibri"/>
                <a:ea typeface="Calibri"/>
                <a:cs typeface="Calibri"/>
                <a:sym typeface="Calibri"/>
              </a:rPr>
              <a:t>. </a:t>
            </a:r>
            <a:r>
              <a:rPr lang="en-US" sz="1800" b="1" i="0" u="none" strike="noStrike" cap="none">
                <a:solidFill>
                  <a:schemeClr val="dk1"/>
                </a:solidFill>
                <a:latin typeface="Calibri"/>
                <a:ea typeface="Calibri"/>
                <a:cs typeface="Calibri"/>
                <a:sym typeface="Calibri"/>
              </a:rPr>
              <a:t>Climate describes the average behavior of weather over long timescales, typically 30 years or more</a:t>
            </a:r>
            <a:r>
              <a:rPr lang="en-US" sz="1800" b="0" i="0" u="none" strike="noStrike" cap="none">
                <a:solidFill>
                  <a:schemeClr val="dk1"/>
                </a:solidFill>
                <a:latin typeface="Calibri"/>
                <a:ea typeface="Calibri"/>
                <a:cs typeface="Calibri"/>
                <a:sym typeface="Calibri"/>
              </a:rPr>
              <a:t>. So climate refers to seasonal and longer periods, out to centuries and millennia.</a:t>
            </a:r>
            <a:endParaRPr sz="1400" b="0" i="0" u="none" strike="noStrike" cap="none">
              <a:solidFill>
                <a:srgbClr val="000000"/>
              </a:solidFill>
              <a:latin typeface="Arial"/>
              <a:ea typeface="Arial"/>
              <a:cs typeface="Arial"/>
              <a:sym typeface="Arial"/>
            </a:endParaRPr>
          </a:p>
        </p:txBody>
      </p:sp>
      <p:pic>
        <p:nvPicPr>
          <p:cNvPr id="242" name="Google Shape;242;p15"/>
          <p:cNvPicPr preferRelativeResize="0"/>
          <p:nvPr/>
        </p:nvPicPr>
        <p:blipFill rotWithShape="1">
          <a:blip r:embed="rId3">
            <a:alphaModFix/>
          </a:blip>
          <a:srcRect/>
          <a:stretch/>
        </p:blipFill>
        <p:spPr>
          <a:xfrm>
            <a:off x="2159316" y="1474637"/>
            <a:ext cx="5183756" cy="3209392"/>
          </a:xfrm>
          <a:prstGeom prst="rect">
            <a:avLst/>
          </a:prstGeom>
          <a:noFill/>
          <a:ln>
            <a:noFill/>
          </a:ln>
        </p:spPr>
      </p:pic>
      <p:sp>
        <p:nvSpPr>
          <p:cNvPr id="243" name="Google Shape;243;p15"/>
          <p:cNvSpPr txBox="1"/>
          <p:nvPr/>
        </p:nvSpPr>
        <p:spPr>
          <a:xfrm>
            <a:off x="6457950" y="4697830"/>
            <a:ext cx="99347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chemeClr val="dk1"/>
                </a:solidFill>
                <a:latin typeface="Calibri"/>
                <a:ea typeface="Calibri"/>
                <a:cs typeface="Calibri"/>
                <a:sym typeface="Calibri"/>
              </a:rPr>
              <a:t>Image: NASA</a:t>
            </a:r>
            <a:endParaRPr sz="1400" b="0" i="1" u="none" strike="noStrike" cap="none">
              <a:solidFill>
                <a:srgbClr val="000000"/>
              </a:solidFill>
              <a:latin typeface="Arial"/>
              <a:ea typeface="Arial"/>
              <a:cs typeface="Arial"/>
              <a:sym typeface="Arial"/>
            </a:endParaRPr>
          </a:p>
        </p:txBody>
      </p:sp>
      <p:pic>
        <p:nvPicPr>
          <p:cNvPr id="244" name="Google Shape;244;p15"/>
          <p:cNvPicPr preferRelativeResize="0"/>
          <p:nvPr/>
        </p:nvPicPr>
        <p:blipFill rotWithShape="1">
          <a:blip r:embed="rId4">
            <a:alphaModFix/>
          </a:blip>
          <a:srcRect/>
          <a:stretch/>
        </p:blipFill>
        <p:spPr>
          <a:xfrm>
            <a:off x="0" y="678015"/>
            <a:ext cx="1163971" cy="6179985"/>
          </a:xfrm>
          <a:prstGeom prst="rect">
            <a:avLst/>
          </a:prstGeom>
          <a:noFill/>
          <a:ln>
            <a:noFill/>
          </a:ln>
        </p:spPr>
      </p:pic>
      <p:pic>
        <p:nvPicPr>
          <p:cNvPr id="245" name="Google Shape;245;p15"/>
          <p:cNvPicPr preferRelativeResize="0"/>
          <p:nvPr/>
        </p:nvPicPr>
        <p:blipFill rotWithShape="1">
          <a:blip r:embed="rId5">
            <a:alphaModFix/>
          </a:blip>
          <a:srcRect/>
          <a:stretch/>
        </p:blipFill>
        <p:spPr>
          <a:xfrm>
            <a:off x="0" y="0"/>
            <a:ext cx="9144000" cy="77964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a:t>
            </a:fld>
            <a:endParaRPr/>
          </a:p>
        </p:txBody>
      </p:sp>
      <p:sp>
        <p:nvSpPr>
          <p:cNvPr id="251" name="Google Shape;251;p16"/>
          <p:cNvSpPr txBox="1">
            <a:spLocks noGrp="1"/>
          </p:cNvSpPr>
          <p:nvPr>
            <p:ph type="title"/>
          </p:nvPr>
        </p:nvSpPr>
        <p:spPr>
          <a:xfrm>
            <a:off x="1247452" y="557609"/>
            <a:ext cx="879189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a:t>Is it Weather or is it Climate? </a:t>
            </a:r>
            <a:endParaRPr/>
          </a:p>
        </p:txBody>
      </p:sp>
      <p:sp>
        <p:nvSpPr>
          <p:cNvPr id="252" name="Google Shape;252;p16"/>
          <p:cNvSpPr txBox="1">
            <a:spLocks noGrp="1"/>
          </p:cNvSpPr>
          <p:nvPr>
            <p:ph type="body" idx="1"/>
          </p:nvPr>
        </p:nvSpPr>
        <p:spPr>
          <a:xfrm>
            <a:off x="1187403" y="1555369"/>
            <a:ext cx="8213676" cy="53026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800"/>
              <a:buNone/>
            </a:pPr>
            <a:r>
              <a:rPr lang="en-US" sz="1600"/>
              <a:t>In most places, weather can change from minute-to-minute, hour-to-hour, day-to-day, and season-to-season. Climate, however, is the average of weather over time and space. An easy way to remember the difference is that </a:t>
            </a:r>
            <a:r>
              <a:rPr lang="en-US" sz="1600" b="1"/>
              <a:t>climate is what you expect</a:t>
            </a:r>
            <a:r>
              <a:rPr lang="en-US" sz="1600"/>
              <a:t>, like a very hot summer, </a:t>
            </a:r>
            <a:r>
              <a:rPr lang="en-US" sz="1600" b="1"/>
              <a:t>and weather is what you get</a:t>
            </a:r>
            <a:r>
              <a:rPr lang="en-US" sz="1600"/>
              <a:t>, like a hot day with pop-up thunderstorms.</a:t>
            </a:r>
            <a:endParaRPr sz="2400"/>
          </a:p>
          <a:p>
            <a:pPr marL="0" lvl="0" indent="0" algn="l" rtl="0">
              <a:lnSpc>
                <a:spcPct val="90000"/>
              </a:lnSpc>
              <a:spcBef>
                <a:spcPts val="1000"/>
              </a:spcBef>
              <a:spcAft>
                <a:spcPts val="0"/>
              </a:spcAft>
              <a:buClr>
                <a:schemeClr val="dk1"/>
              </a:buClr>
              <a:buSzPts val="1800"/>
              <a:buNone/>
            </a:pPr>
            <a:endParaRPr sz="1600"/>
          </a:p>
          <a:p>
            <a:pPr marL="0" lvl="0" indent="0" algn="l" rtl="0">
              <a:lnSpc>
                <a:spcPct val="90000"/>
              </a:lnSpc>
              <a:spcBef>
                <a:spcPts val="1000"/>
              </a:spcBef>
              <a:spcAft>
                <a:spcPts val="0"/>
              </a:spcAft>
              <a:buClr>
                <a:schemeClr val="dk1"/>
              </a:buClr>
              <a:buSzPts val="1800"/>
              <a:buNone/>
            </a:pPr>
            <a:endParaRPr sz="1600"/>
          </a:p>
          <a:p>
            <a:pPr marL="0" lvl="0" indent="0" algn="l" rtl="0">
              <a:lnSpc>
                <a:spcPct val="90000"/>
              </a:lnSpc>
              <a:spcBef>
                <a:spcPts val="1000"/>
              </a:spcBef>
              <a:spcAft>
                <a:spcPts val="0"/>
              </a:spcAft>
              <a:buClr>
                <a:schemeClr val="dk1"/>
              </a:buClr>
              <a:buSzPts val="1800"/>
              <a:buNone/>
            </a:pPr>
            <a:endParaRPr sz="1600"/>
          </a:p>
          <a:p>
            <a:pPr marL="0" lvl="0" indent="0" algn="l" rtl="0">
              <a:lnSpc>
                <a:spcPct val="90000"/>
              </a:lnSpc>
              <a:spcBef>
                <a:spcPts val="1000"/>
              </a:spcBef>
              <a:spcAft>
                <a:spcPts val="0"/>
              </a:spcAft>
              <a:buClr>
                <a:schemeClr val="dk1"/>
              </a:buClr>
              <a:buSzPts val="1800"/>
              <a:buNone/>
            </a:pPr>
            <a:endParaRPr sz="1600"/>
          </a:p>
          <a:p>
            <a:pPr marL="0" lvl="0" indent="0" algn="l" rtl="0">
              <a:lnSpc>
                <a:spcPct val="90000"/>
              </a:lnSpc>
              <a:spcBef>
                <a:spcPts val="1000"/>
              </a:spcBef>
              <a:spcAft>
                <a:spcPts val="0"/>
              </a:spcAft>
              <a:buClr>
                <a:schemeClr val="dk1"/>
              </a:buClr>
              <a:buSzPts val="1800"/>
              <a:buNone/>
            </a:pPr>
            <a:endParaRPr sz="1600"/>
          </a:p>
          <a:p>
            <a:pPr marL="0" lvl="0" indent="0" algn="l" rtl="0">
              <a:lnSpc>
                <a:spcPct val="90000"/>
              </a:lnSpc>
              <a:spcBef>
                <a:spcPts val="1000"/>
              </a:spcBef>
              <a:spcAft>
                <a:spcPts val="0"/>
              </a:spcAft>
              <a:buClr>
                <a:schemeClr val="dk1"/>
              </a:buClr>
              <a:buSzPts val="1800"/>
              <a:buNone/>
            </a:pPr>
            <a:endParaRPr sz="1600"/>
          </a:p>
          <a:p>
            <a:pPr marL="0" lvl="0" indent="0" algn="l" rtl="0">
              <a:lnSpc>
                <a:spcPct val="90000"/>
              </a:lnSpc>
              <a:spcBef>
                <a:spcPts val="1000"/>
              </a:spcBef>
              <a:spcAft>
                <a:spcPts val="0"/>
              </a:spcAft>
              <a:buClr>
                <a:schemeClr val="dk1"/>
              </a:buClr>
              <a:buSzPts val="1800"/>
              <a:buNone/>
            </a:pPr>
            <a:endParaRPr sz="1600"/>
          </a:p>
          <a:p>
            <a:pPr marL="0" lvl="0" indent="0" algn="l" rtl="0">
              <a:lnSpc>
                <a:spcPct val="90000"/>
              </a:lnSpc>
              <a:spcBef>
                <a:spcPts val="1000"/>
              </a:spcBef>
              <a:spcAft>
                <a:spcPts val="0"/>
              </a:spcAft>
              <a:buClr>
                <a:schemeClr val="dk1"/>
              </a:buClr>
              <a:buSzPts val="1800"/>
              <a:buNone/>
            </a:pPr>
            <a:endParaRPr sz="1600"/>
          </a:p>
          <a:p>
            <a:pPr marL="0" lvl="0" indent="0" algn="l" rtl="0">
              <a:lnSpc>
                <a:spcPct val="90000"/>
              </a:lnSpc>
              <a:spcBef>
                <a:spcPts val="1000"/>
              </a:spcBef>
              <a:spcAft>
                <a:spcPts val="0"/>
              </a:spcAft>
              <a:buClr>
                <a:schemeClr val="dk1"/>
              </a:buClr>
              <a:buSzPts val="1800"/>
              <a:buNone/>
            </a:pPr>
            <a:r>
              <a:rPr lang="en-US" sz="1600"/>
              <a:t>To see how climate has changed over time, explore NASA’s Climate Time Machine.</a:t>
            </a:r>
            <a:endParaRPr sz="2400"/>
          </a:p>
          <a:p>
            <a:pPr marL="0" lvl="0" indent="0" algn="l" rtl="0">
              <a:lnSpc>
                <a:spcPct val="90000"/>
              </a:lnSpc>
              <a:spcBef>
                <a:spcPts val="1000"/>
              </a:spcBef>
              <a:spcAft>
                <a:spcPts val="0"/>
              </a:spcAft>
              <a:buClr>
                <a:schemeClr val="dk1"/>
              </a:buClr>
              <a:buSzPts val="1800"/>
              <a:buNone/>
            </a:pPr>
            <a:r>
              <a:rPr lang="en-US" sz="1600" u="sng">
                <a:solidFill>
                  <a:schemeClr val="hlink"/>
                </a:solidFill>
                <a:hlinkClick r:id="rId3"/>
              </a:rPr>
              <a:t>Link to the Climate Time Machine</a:t>
            </a:r>
            <a:endParaRPr sz="1600"/>
          </a:p>
        </p:txBody>
      </p:sp>
      <p:pic>
        <p:nvPicPr>
          <p:cNvPr id="253" name="Google Shape;253;p16" descr="Screen capture of the Climate time Machine&#10;&#10;this is a visualization series showing how some of Earth's key climate indicators change over time: sea ice, sea level, carbon dioxide, global temperature. "/>
          <p:cNvPicPr preferRelativeResize="0"/>
          <p:nvPr/>
        </p:nvPicPr>
        <p:blipFill rotWithShape="1">
          <a:blip r:embed="rId4">
            <a:alphaModFix/>
          </a:blip>
          <a:srcRect/>
          <a:stretch/>
        </p:blipFill>
        <p:spPr>
          <a:xfrm>
            <a:off x="2533650" y="2658895"/>
            <a:ext cx="4875722" cy="2409666"/>
          </a:xfrm>
          <a:prstGeom prst="rect">
            <a:avLst/>
          </a:prstGeom>
          <a:noFill/>
          <a:ln>
            <a:noFill/>
          </a:ln>
        </p:spPr>
      </p:pic>
      <p:pic>
        <p:nvPicPr>
          <p:cNvPr id="254" name="Google Shape;254;p16"/>
          <p:cNvPicPr preferRelativeResize="0"/>
          <p:nvPr/>
        </p:nvPicPr>
        <p:blipFill rotWithShape="1">
          <a:blip r:embed="rId5">
            <a:alphaModFix/>
          </a:blip>
          <a:srcRect/>
          <a:stretch/>
        </p:blipFill>
        <p:spPr>
          <a:xfrm>
            <a:off x="0" y="678015"/>
            <a:ext cx="1163971" cy="6179985"/>
          </a:xfrm>
          <a:prstGeom prst="rect">
            <a:avLst/>
          </a:prstGeom>
          <a:noFill/>
          <a:ln>
            <a:noFill/>
          </a:ln>
        </p:spPr>
      </p:pic>
      <p:pic>
        <p:nvPicPr>
          <p:cNvPr id="255" name="Google Shape;255;p16"/>
          <p:cNvPicPr preferRelativeResize="0"/>
          <p:nvPr/>
        </p:nvPicPr>
        <p:blipFill rotWithShape="1">
          <a:blip r:embed="rId6">
            <a:alphaModFix/>
          </a:blip>
          <a:srcRect/>
          <a:stretch/>
        </p:blipFill>
        <p:spPr>
          <a:xfrm>
            <a:off x="0" y="0"/>
            <a:ext cx="9144000" cy="77964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a:t>
            </a:fld>
            <a:endParaRPr/>
          </a:p>
        </p:txBody>
      </p:sp>
      <p:sp>
        <p:nvSpPr>
          <p:cNvPr id="261" name="Google Shape;261;p17"/>
          <p:cNvSpPr txBox="1">
            <a:spLocks noGrp="1"/>
          </p:cNvSpPr>
          <p:nvPr>
            <p:ph type="title"/>
          </p:nvPr>
        </p:nvSpPr>
        <p:spPr>
          <a:xfrm>
            <a:off x="2453952" y="779646"/>
            <a:ext cx="879189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a:t>Let’s review our progress so far! </a:t>
            </a:r>
            <a:endParaRPr/>
          </a:p>
        </p:txBody>
      </p:sp>
      <p:sp>
        <p:nvSpPr>
          <p:cNvPr id="262" name="Google Shape;262;p17"/>
          <p:cNvSpPr txBox="1">
            <a:spLocks noGrp="1"/>
          </p:cNvSpPr>
          <p:nvPr>
            <p:ph type="body" idx="1"/>
          </p:nvPr>
        </p:nvSpPr>
        <p:spPr>
          <a:xfrm>
            <a:off x="1978516" y="4769893"/>
            <a:ext cx="6376501" cy="52179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400"/>
              <a:t>See if you can answer the following questions! </a:t>
            </a:r>
            <a:endParaRPr/>
          </a:p>
        </p:txBody>
      </p:sp>
      <p:pic>
        <p:nvPicPr>
          <p:cNvPr id="263" name="Google Shape;263;p17"/>
          <p:cNvPicPr preferRelativeResize="0"/>
          <p:nvPr/>
        </p:nvPicPr>
        <p:blipFill rotWithShape="1">
          <a:blip r:embed="rId3">
            <a:alphaModFix/>
          </a:blip>
          <a:srcRect/>
          <a:stretch/>
        </p:blipFill>
        <p:spPr>
          <a:xfrm>
            <a:off x="2290912" y="1968345"/>
            <a:ext cx="5195738" cy="2408620"/>
          </a:xfrm>
          <a:prstGeom prst="rect">
            <a:avLst/>
          </a:prstGeom>
          <a:noFill/>
          <a:ln>
            <a:noFill/>
          </a:ln>
        </p:spPr>
      </p:pic>
      <p:pic>
        <p:nvPicPr>
          <p:cNvPr id="264" name="Google Shape;264;p17" descr="Sidebar showing the different sections of the slideshow. You are in the &quot;Progress Checkpoint&quot; Section."/>
          <p:cNvPicPr preferRelativeResize="0"/>
          <p:nvPr/>
        </p:nvPicPr>
        <p:blipFill rotWithShape="1">
          <a:blip r:embed="rId4">
            <a:alphaModFix/>
          </a:blip>
          <a:srcRect/>
          <a:stretch/>
        </p:blipFill>
        <p:spPr>
          <a:xfrm>
            <a:off x="-44450" y="598334"/>
            <a:ext cx="1189533" cy="6259666"/>
          </a:xfrm>
          <a:prstGeom prst="rect">
            <a:avLst/>
          </a:prstGeom>
          <a:noFill/>
          <a:ln>
            <a:noFill/>
          </a:ln>
        </p:spPr>
      </p:pic>
      <p:pic>
        <p:nvPicPr>
          <p:cNvPr id="265" name="Google Shape;265;p17"/>
          <p:cNvPicPr preferRelativeResize="0"/>
          <p:nvPr/>
        </p:nvPicPr>
        <p:blipFill rotWithShape="1">
          <a:blip r:embed="rId5">
            <a:alphaModFix/>
          </a:blip>
          <a:srcRect/>
          <a:stretch/>
        </p:blipFill>
        <p:spPr>
          <a:xfrm>
            <a:off x="0" y="0"/>
            <a:ext cx="9144000" cy="77964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17</a:t>
            </a:fld>
            <a:endParaRPr/>
          </a:p>
        </p:txBody>
      </p:sp>
      <p:sp>
        <p:nvSpPr>
          <p:cNvPr id="271" name="Google Shape;271;p18"/>
          <p:cNvSpPr txBox="1">
            <a:spLocks noGrp="1"/>
          </p:cNvSpPr>
          <p:nvPr>
            <p:ph type="title"/>
          </p:nvPr>
        </p:nvSpPr>
        <p:spPr>
          <a:xfrm>
            <a:off x="1189533" y="422721"/>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Review your Understanding! Question 1</a:t>
            </a:r>
            <a:endParaRPr/>
          </a:p>
        </p:txBody>
      </p:sp>
      <p:pic>
        <p:nvPicPr>
          <p:cNvPr id="272" name="Google Shape;272;p18" descr="Why is the atmosphere warmest near the Earth's surface? Option 1: The surface absorbs sunlight, Option 2: Clouds insulate troposphere, Option 3: Fires and volcanoes keep it warm. What is your answer?"/>
          <p:cNvPicPr preferRelativeResize="0"/>
          <p:nvPr/>
        </p:nvPicPr>
        <p:blipFill rotWithShape="1">
          <a:blip r:embed="rId3">
            <a:alphaModFix/>
          </a:blip>
          <a:srcRect/>
          <a:stretch/>
        </p:blipFill>
        <p:spPr>
          <a:xfrm>
            <a:off x="1393397" y="1372475"/>
            <a:ext cx="7478973" cy="5340801"/>
          </a:xfrm>
          <a:prstGeom prst="rect">
            <a:avLst/>
          </a:prstGeom>
          <a:noFill/>
          <a:ln>
            <a:noFill/>
          </a:ln>
        </p:spPr>
      </p:pic>
      <p:sp>
        <p:nvSpPr>
          <p:cNvPr id="273" name="Google Shape;273;p18"/>
          <p:cNvSpPr txBox="1"/>
          <p:nvPr/>
        </p:nvSpPr>
        <p:spPr>
          <a:xfrm>
            <a:off x="4571999" y="4761780"/>
            <a:ext cx="230659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What is your answer? </a:t>
            </a:r>
            <a:endParaRPr sz="1400" b="0" i="0" u="none" strike="noStrike" cap="none">
              <a:solidFill>
                <a:srgbClr val="000000"/>
              </a:solidFill>
              <a:latin typeface="Arial"/>
              <a:ea typeface="Arial"/>
              <a:cs typeface="Arial"/>
              <a:sym typeface="Arial"/>
            </a:endParaRPr>
          </a:p>
        </p:txBody>
      </p:sp>
      <p:pic>
        <p:nvPicPr>
          <p:cNvPr id="274" name="Google Shape;274;p18"/>
          <p:cNvPicPr preferRelativeResize="0"/>
          <p:nvPr/>
        </p:nvPicPr>
        <p:blipFill rotWithShape="1">
          <a:blip r:embed="rId4">
            <a:alphaModFix/>
          </a:blip>
          <a:srcRect/>
          <a:stretch/>
        </p:blipFill>
        <p:spPr>
          <a:xfrm>
            <a:off x="-44450" y="598334"/>
            <a:ext cx="1189533" cy="6259666"/>
          </a:xfrm>
          <a:prstGeom prst="rect">
            <a:avLst/>
          </a:prstGeom>
          <a:noFill/>
          <a:ln>
            <a:noFill/>
          </a:ln>
        </p:spPr>
      </p:pic>
      <p:pic>
        <p:nvPicPr>
          <p:cNvPr id="275" name="Google Shape;275;p18"/>
          <p:cNvPicPr preferRelativeResize="0"/>
          <p:nvPr/>
        </p:nvPicPr>
        <p:blipFill rotWithShape="1">
          <a:blip r:embed="rId5">
            <a:alphaModFix/>
          </a:blip>
          <a:srcRect/>
          <a:stretch/>
        </p:blipFill>
        <p:spPr>
          <a:xfrm>
            <a:off x="0" y="0"/>
            <a:ext cx="9144000" cy="77964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18</a:t>
            </a:fld>
            <a:endParaRPr/>
          </a:p>
        </p:txBody>
      </p:sp>
      <p:sp>
        <p:nvSpPr>
          <p:cNvPr id="281" name="Google Shape;281;p19"/>
          <p:cNvSpPr txBox="1">
            <a:spLocks noGrp="1"/>
          </p:cNvSpPr>
          <p:nvPr>
            <p:ph type="title"/>
          </p:nvPr>
        </p:nvSpPr>
        <p:spPr>
          <a:xfrm>
            <a:off x="1189533" y="430921"/>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Answer to Question 1</a:t>
            </a:r>
            <a:endParaRPr/>
          </a:p>
        </p:txBody>
      </p:sp>
      <p:pic>
        <p:nvPicPr>
          <p:cNvPr id="282" name="Google Shape;282;p19" descr="The answer is Option 1: the Surface absorbs sunlight.&#10;"/>
          <p:cNvPicPr preferRelativeResize="0"/>
          <p:nvPr/>
        </p:nvPicPr>
        <p:blipFill rotWithShape="1">
          <a:blip r:embed="rId3">
            <a:alphaModFix/>
          </a:blip>
          <a:srcRect/>
          <a:stretch/>
        </p:blipFill>
        <p:spPr>
          <a:xfrm>
            <a:off x="1393397" y="1380675"/>
            <a:ext cx="7478973" cy="5340801"/>
          </a:xfrm>
          <a:prstGeom prst="rect">
            <a:avLst/>
          </a:prstGeom>
          <a:noFill/>
          <a:ln>
            <a:noFill/>
          </a:ln>
        </p:spPr>
      </p:pic>
      <p:sp>
        <p:nvSpPr>
          <p:cNvPr id="283" name="Google Shape;283;p19" title="Circle indicates the right answer"/>
          <p:cNvSpPr/>
          <p:nvPr/>
        </p:nvSpPr>
        <p:spPr>
          <a:xfrm>
            <a:off x="4408097" y="2666177"/>
            <a:ext cx="327804" cy="345056"/>
          </a:xfrm>
          <a:prstGeom prst="ellipse">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4" name="Google Shape;284;p19"/>
          <p:cNvSpPr txBox="1"/>
          <p:nvPr/>
        </p:nvSpPr>
        <p:spPr>
          <a:xfrm>
            <a:off x="4571999" y="4761780"/>
            <a:ext cx="221849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Were you correct? ☺ </a:t>
            </a:r>
            <a:endParaRPr sz="1800" b="1" i="0" u="none" strike="noStrike" cap="none">
              <a:solidFill>
                <a:schemeClr val="dk1"/>
              </a:solidFill>
              <a:latin typeface="Calibri"/>
              <a:ea typeface="Calibri"/>
              <a:cs typeface="Calibri"/>
              <a:sym typeface="Calibri"/>
            </a:endParaRPr>
          </a:p>
        </p:txBody>
      </p:sp>
      <p:pic>
        <p:nvPicPr>
          <p:cNvPr id="285" name="Google Shape;285;p19"/>
          <p:cNvPicPr preferRelativeResize="0"/>
          <p:nvPr/>
        </p:nvPicPr>
        <p:blipFill rotWithShape="1">
          <a:blip r:embed="rId4">
            <a:alphaModFix/>
          </a:blip>
          <a:srcRect/>
          <a:stretch/>
        </p:blipFill>
        <p:spPr>
          <a:xfrm>
            <a:off x="-44450" y="598334"/>
            <a:ext cx="1189533" cy="6259666"/>
          </a:xfrm>
          <a:prstGeom prst="rect">
            <a:avLst/>
          </a:prstGeom>
          <a:noFill/>
          <a:ln>
            <a:noFill/>
          </a:ln>
        </p:spPr>
      </p:pic>
      <p:pic>
        <p:nvPicPr>
          <p:cNvPr id="286" name="Google Shape;286;p19"/>
          <p:cNvPicPr preferRelativeResize="0"/>
          <p:nvPr/>
        </p:nvPicPr>
        <p:blipFill rotWithShape="1">
          <a:blip r:embed="rId5">
            <a:alphaModFix/>
          </a:blip>
          <a:srcRect/>
          <a:stretch/>
        </p:blipFill>
        <p:spPr>
          <a:xfrm>
            <a:off x="0" y="0"/>
            <a:ext cx="9144000" cy="77964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a:t>
            </a:fld>
            <a:endParaRPr/>
          </a:p>
        </p:txBody>
      </p:sp>
      <p:pic>
        <p:nvPicPr>
          <p:cNvPr id="99" name="Google Shape;99;p2"/>
          <p:cNvPicPr preferRelativeResize="0"/>
          <p:nvPr/>
        </p:nvPicPr>
        <p:blipFill rotWithShape="1">
          <a:blip r:embed="rId3">
            <a:alphaModFix/>
          </a:blip>
          <a:srcRect/>
          <a:stretch/>
        </p:blipFill>
        <p:spPr>
          <a:xfrm>
            <a:off x="0" y="0"/>
            <a:ext cx="9144000" cy="779646"/>
          </a:xfrm>
          <a:prstGeom prst="rect">
            <a:avLst/>
          </a:prstGeom>
          <a:noFill/>
          <a:ln>
            <a:noFill/>
          </a:ln>
        </p:spPr>
      </p:pic>
      <p:pic>
        <p:nvPicPr>
          <p:cNvPr id="100" name="Google Shape;100;p2" descr="GLOBE stands for Global Learning and Observations to Benefit the Environment"/>
          <p:cNvPicPr preferRelativeResize="0"/>
          <p:nvPr/>
        </p:nvPicPr>
        <p:blipFill rotWithShape="1">
          <a:blip r:embed="rId4">
            <a:alphaModFix/>
          </a:blip>
          <a:srcRect/>
          <a:stretch/>
        </p:blipFill>
        <p:spPr>
          <a:xfrm>
            <a:off x="0" y="779646"/>
            <a:ext cx="9144000" cy="6564045"/>
          </a:xfrm>
          <a:prstGeom prst="rect">
            <a:avLst/>
          </a:prstGeom>
          <a:noFill/>
          <a:ln>
            <a:noFill/>
          </a:ln>
        </p:spPr>
      </p:pic>
      <p:sp>
        <p:nvSpPr>
          <p:cNvPr id="101" name="Google Shape;101;p2"/>
          <p:cNvSpPr txBox="1">
            <a:spLocks noGrp="1"/>
          </p:cNvSpPr>
          <p:nvPr>
            <p:ph type="title"/>
          </p:nvPr>
        </p:nvSpPr>
        <p:spPr>
          <a:xfrm>
            <a:off x="764217" y="6356351"/>
            <a:ext cx="8143885" cy="536177"/>
          </a:xfrm>
          <a:prstGeom prst="rect">
            <a:avLst/>
          </a:prstGeom>
          <a:solidFill>
            <a:srgbClr val="DDEAF6"/>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Arial"/>
              <a:buNone/>
            </a:pPr>
            <a:r>
              <a:rPr lang="en-US" sz="2400" b="1" i="1">
                <a:latin typeface="Arial"/>
                <a:ea typeface="Arial"/>
                <a:cs typeface="Arial"/>
                <a:sym typeface="Arial"/>
              </a:rPr>
              <a:t>Welcome to GLOBE ‘s Atmosphere Investigations!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2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19</a:t>
            </a:fld>
            <a:endParaRPr/>
          </a:p>
        </p:txBody>
      </p:sp>
      <p:sp>
        <p:nvSpPr>
          <p:cNvPr id="292" name="Google Shape;292;p20"/>
          <p:cNvSpPr txBox="1">
            <a:spLocks noGrp="1"/>
          </p:cNvSpPr>
          <p:nvPr>
            <p:ph type="title"/>
          </p:nvPr>
        </p:nvSpPr>
        <p:spPr>
          <a:xfrm>
            <a:off x="1145083" y="544819"/>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Review your Understanding! Question 2</a:t>
            </a:r>
            <a:endParaRPr/>
          </a:p>
        </p:txBody>
      </p:sp>
      <p:pic>
        <p:nvPicPr>
          <p:cNvPr id="293" name="Google Shape;293;p20" descr="What trace gas is most important in absorbing ultraviolet sunlight in the stratosphere? Option 1: water vapor, Option 2: ozone, Option 3: carbon dioxide.&#10;&#10;What is your answer?"/>
          <p:cNvPicPr preferRelativeResize="0"/>
          <p:nvPr/>
        </p:nvPicPr>
        <p:blipFill rotWithShape="1">
          <a:blip r:embed="rId3">
            <a:alphaModFix/>
          </a:blip>
          <a:srcRect/>
          <a:stretch/>
        </p:blipFill>
        <p:spPr>
          <a:xfrm>
            <a:off x="1197968" y="1616714"/>
            <a:ext cx="7833815" cy="5222543"/>
          </a:xfrm>
          <a:prstGeom prst="rect">
            <a:avLst/>
          </a:prstGeom>
          <a:noFill/>
          <a:ln>
            <a:noFill/>
          </a:ln>
        </p:spPr>
      </p:pic>
      <p:sp>
        <p:nvSpPr>
          <p:cNvPr id="294" name="Google Shape;294;p20"/>
          <p:cNvSpPr/>
          <p:nvPr/>
        </p:nvSpPr>
        <p:spPr>
          <a:xfrm>
            <a:off x="4598442" y="5073134"/>
            <a:ext cx="230659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What is your answer? </a:t>
            </a:r>
            <a:endParaRPr sz="1400" b="0" i="0" u="none" strike="noStrike" cap="none">
              <a:solidFill>
                <a:srgbClr val="000000"/>
              </a:solidFill>
              <a:latin typeface="Arial"/>
              <a:ea typeface="Arial"/>
              <a:cs typeface="Arial"/>
              <a:sym typeface="Arial"/>
            </a:endParaRPr>
          </a:p>
        </p:txBody>
      </p:sp>
      <p:pic>
        <p:nvPicPr>
          <p:cNvPr id="295" name="Google Shape;295;p20"/>
          <p:cNvPicPr preferRelativeResize="0"/>
          <p:nvPr/>
        </p:nvPicPr>
        <p:blipFill rotWithShape="1">
          <a:blip r:embed="rId4">
            <a:alphaModFix/>
          </a:blip>
          <a:srcRect/>
          <a:stretch/>
        </p:blipFill>
        <p:spPr>
          <a:xfrm>
            <a:off x="-44450" y="598334"/>
            <a:ext cx="1189533" cy="6259666"/>
          </a:xfrm>
          <a:prstGeom prst="rect">
            <a:avLst/>
          </a:prstGeom>
          <a:noFill/>
          <a:ln>
            <a:noFill/>
          </a:ln>
        </p:spPr>
      </p:pic>
      <p:pic>
        <p:nvPicPr>
          <p:cNvPr id="296" name="Google Shape;296;p20"/>
          <p:cNvPicPr preferRelativeResize="0"/>
          <p:nvPr/>
        </p:nvPicPr>
        <p:blipFill rotWithShape="1">
          <a:blip r:embed="rId5">
            <a:alphaModFix/>
          </a:blip>
          <a:srcRect/>
          <a:stretch/>
        </p:blipFill>
        <p:spPr>
          <a:xfrm>
            <a:off x="-13001" y="18743"/>
            <a:ext cx="9144000" cy="77964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2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20</a:t>
            </a:fld>
            <a:endParaRPr/>
          </a:p>
        </p:txBody>
      </p:sp>
      <p:sp>
        <p:nvSpPr>
          <p:cNvPr id="302" name="Google Shape;302;p21"/>
          <p:cNvSpPr txBox="1">
            <a:spLocks noGrp="1"/>
          </p:cNvSpPr>
          <p:nvPr>
            <p:ph type="title"/>
          </p:nvPr>
        </p:nvSpPr>
        <p:spPr>
          <a:xfrm>
            <a:off x="1148306" y="563562"/>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Answer to Question 2</a:t>
            </a:r>
            <a:endParaRPr/>
          </a:p>
        </p:txBody>
      </p:sp>
      <p:pic>
        <p:nvPicPr>
          <p:cNvPr id="303" name="Google Shape;303;p21" descr="The answer is Option 2: Ozone.&#10;"/>
          <p:cNvPicPr preferRelativeResize="0"/>
          <p:nvPr/>
        </p:nvPicPr>
        <p:blipFill rotWithShape="1">
          <a:blip r:embed="rId3">
            <a:alphaModFix/>
          </a:blip>
          <a:srcRect/>
          <a:stretch/>
        </p:blipFill>
        <p:spPr>
          <a:xfrm>
            <a:off x="1201191" y="1635457"/>
            <a:ext cx="7833815" cy="5222543"/>
          </a:xfrm>
          <a:prstGeom prst="rect">
            <a:avLst/>
          </a:prstGeom>
          <a:noFill/>
          <a:ln>
            <a:noFill/>
          </a:ln>
        </p:spPr>
      </p:pic>
      <p:sp>
        <p:nvSpPr>
          <p:cNvPr id="304" name="Google Shape;304;p21" title="Circle indicates the right answer"/>
          <p:cNvSpPr/>
          <p:nvPr/>
        </p:nvSpPr>
        <p:spPr>
          <a:xfrm>
            <a:off x="4408098" y="3555639"/>
            <a:ext cx="327804" cy="345056"/>
          </a:xfrm>
          <a:prstGeom prst="ellipse">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05" name="Google Shape;305;p21"/>
          <p:cNvPicPr preferRelativeResize="0"/>
          <p:nvPr/>
        </p:nvPicPr>
        <p:blipFill rotWithShape="1">
          <a:blip r:embed="rId4">
            <a:alphaModFix/>
          </a:blip>
          <a:srcRect/>
          <a:stretch/>
        </p:blipFill>
        <p:spPr>
          <a:xfrm>
            <a:off x="-44450" y="598334"/>
            <a:ext cx="1189533" cy="6259666"/>
          </a:xfrm>
          <a:prstGeom prst="rect">
            <a:avLst/>
          </a:prstGeom>
          <a:noFill/>
          <a:ln>
            <a:noFill/>
          </a:ln>
        </p:spPr>
      </p:pic>
      <p:pic>
        <p:nvPicPr>
          <p:cNvPr id="306" name="Google Shape;306;p21"/>
          <p:cNvPicPr preferRelativeResize="0"/>
          <p:nvPr/>
        </p:nvPicPr>
        <p:blipFill rotWithShape="1">
          <a:blip r:embed="rId5">
            <a:alphaModFix/>
          </a:blip>
          <a:srcRect/>
          <a:stretch/>
        </p:blipFill>
        <p:spPr>
          <a:xfrm>
            <a:off x="0" y="0"/>
            <a:ext cx="9144000" cy="77964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2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21</a:t>
            </a:fld>
            <a:endParaRPr/>
          </a:p>
        </p:txBody>
      </p:sp>
      <p:sp>
        <p:nvSpPr>
          <p:cNvPr id="312" name="Google Shape;312;p22"/>
          <p:cNvSpPr txBox="1">
            <a:spLocks noGrp="1"/>
          </p:cNvSpPr>
          <p:nvPr>
            <p:ph type="title"/>
          </p:nvPr>
        </p:nvSpPr>
        <p:spPr>
          <a:xfrm>
            <a:off x="1145083" y="4032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Review your understanding! Quiz Question 3</a:t>
            </a:r>
            <a:endParaRPr/>
          </a:p>
        </p:txBody>
      </p:sp>
      <p:pic>
        <p:nvPicPr>
          <p:cNvPr id="313" name="Google Shape;313;p22" descr="Where are most clouds and aerosols found? Option 1: Mesosphere, Option 2: stratosphere, or Option 3: troposphere?"/>
          <p:cNvPicPr preferRelativeResize="0"/>
          <p:nvPr/>
        </p:nvPicPr>
        <p:blipFill rotWithShape="1">
          <a:blip r:embed="rId3">
            <a:alphaModFix/>
          </a:blip>
          <a:srcRect/>
          <a:stretch/>
        </p:blipFill>
        <p:spPr>
          <a:xfrm>
            <a:off x="1273883" y="1322325"/>
            <a:ext cx="7629099" cy="5193074"/>
          </a:xfrm>
          <a:prstGeom prst="rect">
            <a:avLst/>
          </a:prstGeom>
          <a:noFill/>
          <a:ln>
            <a:noFill/>
          </a:ln>
        </p:spPr>
      </p:pic>
      <p:sp>
        <p:nvSpPr>
          <p:cNvPr id="314" name="Google Shape;314;p22"/>
          <p:cNvSpPr/>
          <p:nvPr/>
        </p:nvSpPr>
        <p:spPr>
          <a:xfrm>
            <a:off x="4571999" y="4578038"/>
            <a:ext cx="286520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What is your answer?</a:t>
            </a:r>
            <a:endParaRPr sz="1400" b="0" i="0" u="none" strike="noStrike" cap="none">
              <a:solidFill>
                <a:srgbClr val="000000"/>
              </a:solidFill>
              <a:latin typeface="Arial"/>
              <a:ea typeface="Arial"/>
              <a:cs typeface="Arial"/>
              <a:sym typeface="Arial"/>
            </a:endParaRPr>
          </a:p>
        </p:txBody>
      </p:sp>
      <p:pic>
        <p:nvPicPr>
          <p:cNvPr id="315" name="Google Shape;315;p22"/>
          <p:cNvPicPr preferRelativeResize="0"/>
          <p:nvPr/>
        </p:nvPicPr>
        <p:blipFill rotWithShape="1">
          <a:blip r:embed="rId4">
            <a:alphaModFix/>
          </a:blip>
          <a:srcRect/>
          <a:stretch/>
        </p:blipFill>
        <p:spPr>
          <a:xfrm>
            <a:off x="-44450" y="598334"/>
            <a:ext cx="1189533" cy="6259666"/>
          </a:xfrm>
          <a:prstGeom prst="rect">
            <a:avLst/>
          </a:prstGeom>
          <a:noFill/>
          <a:ln>
            <a:noFill/>
          </a:ln>
        </p:spPr>
      </p:pic>
      <p:pic>
        <p:nvPicPr>
          <p:cNvPr id="316" name="Google Shape;316;p22"/>
          <p:cNvPicPr preferRelativeResize="0"/>
          <p:nvPr/>
        </p:nvPicPr>
        <p:blipFill rotWithShape="1">
          <a:blip r:embed="rId5">
            <a:alphaModFix/>
          </a:blip>
          <a:srcRect/>
          <a:stretch/>
        </p:blipFill>
        <p:spPr>
          <a:xfrm>
            <a:off x="0" y="0"/>
            <a:ext cx="9144000" cy="77964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2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22</a:t>
            </a:fld>
            <a:endParaRPr/>
          </a:p>
        </p:txBody>
      </p:sp>
      <p:sp>
        <p:nvSpPr>
          <p:cNvPr id="322" name="Google Shape;322;p23"/>
          <p:cNvSpPr txBox="1">
            <a:spLocks noGrp="1"/>
          </p:cNvSpPr>
          <p:nvPr>
            <p:ph type="title"/>
          </p:nvPr>
        </p:nvSpPr>
        <p:spPr>
          <a:xfrm>
            <a:off x="1145083" y="37147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Answer to Quiz Question 3</a:t>
            </a:r>
            <a:endParaRPr/>
          </a:p>
        </p:txBody>
      </p:sp>
      <p:pic>
        <p:nvPicPr>
          <p:cNvPr id="323" name="Google Shape;323;p23" descr="The answer is Option 3: troposphere. "/>
          <p:cNvPicPr preferRelativeResize="0"/>
          <p:nvPr/>
        </p:nvPicPr>
        <p:blipFill rotWithShape="1">
          <a:blip r:embed="rId3">
            <a:alphaModFix/>
          </a:blip>
          <a:srcRect/>
          <a:stretch/>
        </p:blipFill>
        <p:spPr>
          <a:xfrm>
            <a:off x="1273883" y="1306150"/>
            <a:ext cx="7629099" cy="5193074"/>
          </a:xfrm>
          <a:prstGeom prst="rect">
            <a:avLst/>
          </a:prstGeom>
          <a:noFill/>
          <a:ln>
            <a:noFill/>
          </a:ln>
        </p:spPr>
      </p:pic>
      <p:sp>
        <p:nvSpPr>
          <p:cNvPr id="324" name="Google Shape;324;p23" title="Circle indicates the right answer"/>
          <p:cNvSpPr/>
          <p:nvPr/>
        </p:nvSpPr>
        <p:spPr>
          <a:xfrm>
            <a:off x="4400248" y="3781136"/>
            <a:ext cx="249503" cy="243101"/>
          </a:xfrm>
          <a:prstGeom prst="ellipse">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5" name="Google Shape;325;p23"/>
          <p:cNvSpPr/>
          <p:nvPr/>
        </p:nvSpPr>
        <p:spPr>
          <a:xfrm>
            <a:off x="3126964" y="5035182"/>
            <a:ext cx="576352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Were you correct? ☺ If so, go to the next question!  </a:t>
            </a:r>
            <a:endParaRPr sz="1800" b="1" i="0" u="none" strike="noStrike" cap="none">
              <a:solidFill>
                <a:schemeClr val="dk1"/>
              </a:solidFill>
              <a:latin typeface="Calibri"/>
              <a:ea typeface="Calibri"/>
              <a:cs typeface="Calibri"/>
              <a:sym typeface="Calibri"/>
            </a:endParaRPr>
          </a:p>
        </p:txBody>
      </p:sp>
      <p:pic>
        <p:nvPicPr>
          <p:cNvPr id="326" name="Google Shape;326;p23"/>
          <p:cNvPicPr preferRelativeResize="0"/>
          <p:nvPr/>
        </p:nvPicPr>
        <p:blipFill rotWithShape="1">
          <a:blip r:embed="rId4">
            <a:alphaModFix/>
          </a:blip>
          <a:srcRect/>
          <a:stretch/>
        </p:blipFill>
        <p:spPr>
          <a:xfrm>
            <a:off x="-44450" y="598334"/>
            <a:ext cx="1189533" cy="6259666"/>
          </a:xfrm>
          <a:prstGeom prst="rect">
            <a:avLst/>
          </a:prstGeom>
          <a:noFill/>
          <a:ln>
            <a:noFill/>
          </a:ln>
        </p:spPr>
      </p:pic>
      <p:pic>
        <p:nvPicPr>
          <p:cNvPr id="327" name="Google Shape;327;p23"/>
          <p:cNvPicPr preferRelativeResize="0"/>
          <p:nvPr/>
        </p:nvPicPr>
        <p:blipFill rotWithShape="1">
          <a:blip r:embed="rId5">
            <a:alphaModFix/>
          </a:blip>
          <a:srcRect/>
          <a:stretch/>
        </p:blipFill>
        <p:spPr>
          <a:xfrm>
            <a:off x="0" y="0"/>
            <a:ext cx="9144000" cy="77964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2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23</a:t>
            </a:fld>
            <a:endParaRPr/>
          </a:p>
        </p:txBody>
      </p:sp>
      <p:sp>
        <p:nvSpPr>
          <p:cNvPr id="333" name="Google Shape;333;p24"/>
          <p:cNvSpPr txBox="1">
            <a:spLocks noGrp="1"/>
          </p:cNvSpPr>
          <p:nvPr>
            <p:ph type="title"/>
          </p:nvPr>
        </p:nvSpPr>
        <p:spPr>
          <a:xfrm>
            <a:off x="1145083" y="841719"/>
            <a:ext cx="7679666" cy="53626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a:t>Review your Understanding: Question 4</a:t>
            </a:r>
            <a:endParaRPr/>
          </a:p>
        </p:txBody>
      </p:sp>
      <p:pic>
        <p:nvPicPr>
          <p:cNvPr id="334" name="Google Shape;334;p24" descr="Which is it? If you say, &quot;It's raining today.&quot; What are you describing? &#10;&#10;Option 1: Climate&#10;Option 2: Weather&#10;&#10;"/>
          <p:cNvPicPr preferRelativeResize="0"/>
          <p:nvPr/>
        </p:nvPicPr>
        <p:blipFill rotWithShape="1">
          <a:blip r:embed="rId3">
            <a:alphaModFix/>
          </a:blip>
          <a:srcRect/>
          <a:stretch/>
        </p:blipFill>
        <p:spPr>
          <a:xfrm>
            <a:off x="1711975" y="1377980"/>
            <a:ext cx="7112774" cy="5334580"/>
          </a:xfrm>
          <a:prstGeom prst="rect">
            <a:avLst/>
          </a:prstGeom>
          <a:noFill/>
          <a:ln>
            <a:noFill/>
          </a:ln>
        </p:spPr>
      </p:pic>
      <p:pic>
        <p:nvPicPr>
          <p:cNvPr id="335" name="Google Shape;335;p24"/>
          <p:cNvPicPr preferRelativeResize="0"/>
          <p:nvPr/>
        </p:nvPicPr>
        <p:blipFill rotWithShape="1">
          <a:blip r:embed="rId4">
            <a:alphaModFix/>
          </a:blip>
          <a:srcRect/>
          <a:stretch/>
        </p:blipFill>
        <p:spPr>
          <a:xfrm>
            <a:off x="-44450" y="598334"/>
            <a:ext cx="1189533" cy="6259666"/>
          </a:xfrm>
          <a:prstGeom prst="rect">
            <a:avLst/>
          </a:prstGeom>
          <a:noFill/>
          <a:ln>
            <a:noFill/>
          </a:ln>
        </p:spPr>
      </p:pic>
      <p:pic>
        <p:nvPicPr>
          <p:cNvPr id="336" name="Google Shape;336;p24"/>
          <p:cNvPicPr preferRelativeResize="0"/>
          <p:nvPr/>
        </p:nvPicPr>
        <p:blipFill rotWithShape="1">
          <a:blip r:embed="rId5">
            <a:alphaModFix/>
          </a:blip>
          <a:srcRect/>
          <a:stretch/>
        </p:blipFill>
        <p:spPr>
          <a:xfrm>
            <a:off x="0" y="0"/>
            <a:ext cx="9144000" cy="77964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24</a:t>
            </a:fld>
            <a:endParaRPr/>
          </a:p>
        </p:txBody>
      </p:sp>
      <p:sp>
        <p:nvSpPr>
          <p:cNvPr id="342" name="Google Shape;342;p25"/>
          <p:cNvSpPr txBox="1">
            <a:spLocks noGrp="1"/>
          </p:cNvSpPr>
          <p:nvPr>
            <p:ph type="title"/>
          </p:nvPr>
        </p:nvSpPr>
        <p:spPr>
          <a:xfrm>
            <a:off x="1200150" y="850635"/>
            <a:ext cx="7679666" cy="53626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a:t>Answer to Question 4</a:t>
            </a:r>
            <a:endParaRPr/>
          </a:p>
        </p:txBody>
      </p:sp>
      <p:pic>
        <p:nvPicPr>
          <p:cNvPr id="343" name="Google Shape;343;p25" descr="When you say, it's raining today, you are describing the weather."/>
          <p:cNvPicPr preferRelativeResize="0"/>
          <p:nvPr/>
        </p:nvPicPr>
        <p:blipFill rotWithShape="1">
          <a:blip r:embed="rId3">
            <a:alphaModFix/>
          </a:blip>
          <a:srcRect/>
          <a:stretch/>
        </p:blipFill>
        <p:spPr>
          <a:xfrm>
            <a:off x="1767042" y="1386896"/>
            <a:ext cx="7112774" cy="5334580"/>
          </a:xfrm>
          <a:prstGeom prst="rect">
            <a:avLst/>
          </a:prstGeom>
          <a:noFill/>
          <a:ln>
            <a:noFill/>
          </a:ln>
        </p:spPr>
      </p:pic>
      <p:sp>
        <p:nvSpPr>
          <p:cNvPr id="344" name="Google Shape;344;p25" title="Circle indicates the right answer"/>
          <p:cNvSpPr/>
          <p:nvPr/>
        </p:nvSpPr>
        <p:spPr>
          <a:xfrm>
            <a:off x="5379892" y="4235468"/>
            <a:ext cx="327804" cy="345056"/>
          </a:xfrm>
          <a:prstGeom prst="ellipse">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45" name="Google Shape;345;p25"/>
          <p:cNvPicPr preferRelativeResize="0"/>
          <p:nvPr/>
        </p:nvPicPr>
        <p:blipFill rotWithShape="1">
          <a:blip r:embed="rId4">
            <a:alphaModFix/>
          </a:blip>
          <a:srcRect/>
          <a:stretch/>
        </p:blipFill>
        <p:spPr>
          <a:xfrm>
            <a:off x="-44450" y="598334"/>
            <a:ext cx="1189533" cy="6259666"/>
          </a:xfrm>
          <a:prstGeom prst="rect">
            <a:avLst/>
          </a:prstGeom>
          <a:noFill/>
          <a:ln>
            <a:noFill/>
          </a:ln>
        </p:spPr>
      </p:pic>
      <p:pic>
        <p:nvPicPr>
          <p:cNvPr id="346" name="Google Shape;346;p25"/>
          <p:cNvPicPr preferRelativeResize="0"/>
          <p:nvPr/>
        </p:nvPicPr>
        <p:blipFill rotWithShape="1">
          <a:blip r:embed="rId5">
            <a:alphaModFix/>
          </a:blip>
          <a:srcRect/>
          <a:stretch/>
        </p:blipFill>
        <p:spPr>
          <a:xfrm>
            <a:off x="0" y="0"/>
            <a:ext cx="9144000" cy="77964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2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25</a:t>
            </a:fld>
            <a:endParaRPr/>
          </a:p>
        </p:txBody>
      </p:sp>
      <p:sp>
        <p:nvSpPr>
          <p:cNvPr id="352" name="Google Shape;352;p26"/>
          <p:cNvSpPr txBox="1">
            <a:spLocks noGrp="1"/>
          </p:cNvSpPr>
          <p:nvPr>
            <p:ph type="title"/>
          </p:nvPr>
        </p:nvSpPr>
        <p:spPr>
          <a:xfrm>
            <a:off x="1250336" y="401521"/>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a:t>Review your Understanding! Question 5</a:t>
            </a:r>
            <a:endParaRPr/>
          </a:p>
        </p:txBody>
      </p:sp>
      <p:pic>
        <p:nvPicPr>
          <p:cNvPr id="353" name="Google Shape;353;p26" descr="Which is it? If you say, &quot;It's supposed to snow on Friday?&quot;, what are you describing?&#10;&#10;Option 1: Climate&#10;Option 2: Weather&#10;&#10;"/>
          <p:cNvPicPr preferRelativeResize="0"/>
          <p:nvPr/>
        </p:nvPicPr>
        <p:blipFill rotWithShape="1">
          <a:blip r:embed="rId3">
            <a:alphaModFix/>
          </a:blip>
          <a:srcRect/>
          <a:stretch/>
        </p:blipFill>
        <p:spPr>
          <a:xfrm>
            <a:off x="2036417" y="1649742"/>
            <a:ext cx="6772519" cy="4706609"/>
          </a:xfrm>
          <a:prstGeom prst="rect">
            <a:avLst/>
          </a:prstGeom>
          <a:noFill/>
          <a:ln>
            <a:noFill/>
          </a:ln>
        </p:spPr>
      </p:pic>
      <p:sp>
        <p:nvSpPr>
          <p:cNvPr id="354" name="Google Shape;354;p26"/>
          <p:cNvSpPr/>
          <p:nvPr/>
        </p:nvSpPr>
        <p:spPr>
          <a:xfrm>
            <a:off x="4800990" y="5021376"/>
            <a:ext cx="230659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What is your answer? </a:t>
            </a:r>
            <a:endParaRPr sz="1400" b="0" i="0" u="none" strike="noStrike" cap="none">
              <a:solidFill>
                <a:srgbClr val="000000"/>
              </a:solidFill>
              <a:latin typeface="Arial"/>
              <a:ea typeface="Arial"/>
              <a:cs typeface="Arial"/>
              <a:sym typeface="Arial"/>
            </a:endParaRPr>
          </a:p>
        </p:txBody>
      </p:sp>
      <p:pic>
        <p:nvPicPr>
          <p:cNvPr id="355" name="Google Shape;355;p26"/>
          <p:cNvPicPr preferRelativeResize="0"/>
          <p:nvPr/>
        </p:nvPicPr>
        <p:blipFill rotWithShape="1">
          <a:blip r:embed="rId4">
            <a:alphaModFix/>
          </a:blip>
          <a:srcRect/>
          <a:stretch/>
        </p:blipFill>
        <p:spPr>
          <a:xfrm>
            <a:off x="-44450" y="598334"/>
            <a:ext cx="1189533" cy="6259666"/>
          </a:xfrm>
          <a:prstGeom prst="rect">
            <a:avLst/>
          </a:prstGeom>
          <a:noFill/>
          <a:ln>
            <a:noFill/>
          </a:ln>
        </p:spPr>
      </p:pic>
      <p:pic>
        <p:nvPicPr>
          <p:cNvPr id="356" name="Google Shape;356;p26"/>
          <p:cNvPicPr preferRelativeResize="0"/>
          <p:nvPr/>
        </p:nvPicPr>
        <p:blipFill rotWithShape="1">
          <a:blip r:embed="rId5">
            <a:alphaModFix/>
          </a:blip>
          <a:srcRect/>
          <a:stretch/>
        </p:blipFill>
        <p:spPr>
          <a:xfrm>
            <a:off x="0" y="0"/>
            <a:ext cx="9144000" cy="77964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2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26</a:t>
            </a:fld>
            <a:endParaRPr/>
          </a:p>
        </p:txBody>
      </p:sp>
      <p:sp>
        <p:nvSpPr>
          <p:cNvPr id="362" name="Google Shape;362;p27"/>
          <p:cNvSpPr txBox="1">
            <a:spLocks noGrp="1"/>
          </p:cNvSpPr>
          <p:nvPr>
            <p:ph type="title"/>
          </p:nvPr>
        </p:nvSpPr>
        <p:spPr>
          <a:xfrm>
            <a:off x="1145083" y="492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a:t>Answer to Question 5</a:t>
            </a:r>
            <a:endParaRPr/>
          </a:p>
        </p:txBody>
      </p:sp>
      <p:pic>
        <p:nvPicPr>
          <p:cNvPr id="363" name="Google Shape;363;p27" descr="When you say, &quot;It's supposed to snow on Friday&quot;, you are describing the weather."/>
          <p:cNvPicPr preferRelativeResize="0"/>
          <p:nvPr/>
        </p:nvPicPr>
        <p:blipFill rotWithShape="1">
          <a:blip r:embed="rId3">
            <a:alphaModFix/>
          </a:blip>
          <a:srcRect/>
          <a:stretch/>
        </p:blipFill>
        <p:spPr>
          <a:xfrm>
            <a:off x="1931164" y="1740347"/>
            <a:ext cx="6772519" cy="4706609"/>
          </a:xfrm>
          <a:prstGeom prst="rect">
            <a:avLst/>
          </a:prstGeom>
          <a:noFill/>
          <a:ln>
            <a:noFill/>
          </a:ln>
        </p:spPr>
      </p:pic>
      <p:sp>
        <p:nvSpPr>
          <p:cNvPr id="364" name="Google Shape;364;p27" title="Circle indicates the right answer"/>
          <p:cNvSpPr/>
          <p:nvPr/>
        </p:nvSpPr>
        <p:spPr>
          <a:xfrm>
            <a:off x="5273033" y="4542096"/>
            <a:ext cx="329184" cy="345056"/>
          </a:xfrm>
          <a:prstGeom prst="ellipse">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5" name="Google Shape;365;p27"/>
          <p:cNvSpPr/>
          <p:nvPr/>
        </p:nvSpPr>
        <p:spPr>
          <a:xfrm>
            <a:off x="3234906" y="5179600"/>
            <a:ext cx="561579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Were you correct? If so, go to the next question! </a:t>
            </a:r>
            <a:endParaRPr sz="1400" b="0" i="0" u="none" strike="noStrike" cap="none">
              <a:solidFill>
                <a:srgbClr val="000000"/>
              </a:solidFill>
              <a:latin typeface="Arial"/>
              <a:ea typeface="Arial"/>
              <a:cs typeface="Arial"/>
              <a:sym typeface="Arial"/>
            </a:endParaRPr>
          </a:p>
        </p:txBody>
      </p:sp>
      <p:pic>
        <p:nvPicPr>
          <p:cNvPr id="366" name="Google Shape;366;p27"/>
          <p:cNvPicPr preferRelativeResize="0"/>
          <p:nvPr/>
        </p:nvPicPr>
        <p:blipFill rotWithShape="1">
          <a:blip r:embed="rId4">
            <a:alphaModFix/>
          </a:blip>
          <a:srcRect/>
          <a:stretch/>
        </p:blipFill>
        <p:spPr>
          <a:xfrm>
            <a:off x="-44450" y="598334"/>
            <a:ext cx="1189533" cy="6259666"/>
          </a:xfrm>
          <a:prstGeom prst="rect">
            <a:avLst/>
          </a:prstGeom>
          <a:noFill/>
          <a:ln>
            <a:noFill/>
          </a:ln>
        </p:spPr>
      </p:pic>
      <p:pic>
        <p:nvPicPr>
          <p:cNvPr id="367" name="Google Shape;367;p27"/>
          <p:cNvPicPr preferRelativeResize="0"/>
          <p:nvPr/>
        </p:nvPicPr>
        <p:blipFill rotWithShape="1">
          <a:blip r:embed="rId5">
            <a:alphaModFix/>
          </a:blip>
          <a:srcRect/>
          <a:stretch/>
        </p:blipFill>
        <p:spPr>
          <a:xfrm>
            <a:off x="0" y="0"/>
            <a:ext cx="9144000" cy="77964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2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27</a:t>
            </a:fld>
            <a:endParaRPr/>
          </a:p>
        </p:txBody>
      </p:sp>
      <p:pic>
        <p:nvPicPr>
          <p:cNvPr id="373" name="Google Shape;373;p28" descr="Which is it? If you say &quot;The average rainfall for this region over the past 30 years has been 2 cm.&quot;, what are you describing?&#10;&#10;Option 1: Climate&#10;Option 2: Weather&#10;&#10;"/>
          <p:cNvPicPr preferRelativeResize="0"/>
          <p:nvPr/>
        </p:nvPicPr>
        <p:blipFill rotWithShape="1">
          <a:blip r:embed="rId3">
            <a:alphaModFix/>
          </a:blip>
          <a:srcRect/>
          <a:stretch/>
        </p:blipFill>
        <p:spPr>
          <a:xfrm>
            <a:off x="1525941" y="1561180"/>
            <a:ext cx="7151081" cy="4839621"/>
          </a:xfrm>
          <a:prstGeom prst="rect">
            <a:avLst/>
          </a:prstGeom>
          <a:noFill/>
          <a:ln>
            <a:noFill/>
          </a:ln>
        </p:spPr>
      </p:pic>
      <p:sp>
        <p:nvSpPr>
          <p:cNvPr id="374" name="Google Shape;374;p28"/>
          <p:cNvSpPr txBox="1">
            <a:spLocks noGrp="1"/>
          </p:cNvSpPr>
          <p:nvPr>
            <p:ph type="title"/>
          </p:nvPr>
        </p:nvSpPr>
        <p:spPr>
          <a:xfrm>
            <a:off x="1145083" y="404440"/>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2800"/>
              <a:buFont typeface="Calibri"/>
              <a:buNone/>
            </a:pPr>
            <a:r>
              <a:rPr lang="en-US" sz="2800"/>
              <a:t>Review your Understanding! Question 6</a:t>
            </a:r>
            <a:endParaRPr/>
          </a:p>
        </p:txBody>
      </p:sp>
      <p:sp>
        <p:nvSpPr>
          <p:cNvPr id="375" name="Google Shape;375;p28"/>
          <p:cNvSpPr/>
          <p:nvPr/>
        </p:nvSpPr>
        <p:spPr>
          <a:xfrm>
            <a:off x="4880433" y="5107639"/>
            <a:ext cx="230659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What is your answer? </a:t>
            </a:r>
            <a:endParaRPr sz="1400" b="0" i="0" u="none" strike="noStrike" cap="none">
              <a:solidFill>
                <a:srgbClr val="000000"/>
              </a:solidFill>
              <a:latin typeface="Arial"/>
              <a:ea typeface="Arial"/>
              <a:cs typeface="Arial"/>
              <a:sym typeface="Arial"/>
            </a:endParaRPr>
          </a:p>
        </p:txBody>
      </p:sp>
      <p:pic>
        <p:nvPicPr>
          <p:cNvPr id="376" name="Google Shape;376;p28"/>
          <p:cNvPicPr preferRelativeResize="0"/>
          <p:nvPr/>
        </p:nvPicPr>
        <p:blipFill rotWithShape="1">
          <a:blip r:embed="rId4">
            <a:alphaModFix/>
          </a:blip>
          <a:srcRect/>
          <a:stretch/>
        </p:blipFill>
        <p:spPr>
          <a:xfrm>
            <a:off x="-44450" y="598334"/>
            <a:ext cx="1189533" cy="6259666"/>
          </a:xfrm>
          <a:prstGeom prst="rect">
            <a:avLst/>
          </a:prstGeom>
          <a:noFill/>
          <a:ln>
            <a:noFill/>
          </a:ln>
        </p:spPr>
      </p:pic>
      <p:pic>
        <p:nvPicPr>
          <p:cNvPr id="377" name="Google Shape;377;p28"/>
          <p:cNvPicPr preferRelativeResize="0"/>
          <p:nvPr/>
        </p:nvPicPr>
        <p:blipFill rotWithShape="1">
          <a:blip r:embed="rId5">
            <a:alphaModFix/>
          </a:blip>
          <a:srcRect/>
          <a:stretch/>
        </p:blipFill>
        <p:spPr>
          <a:xfrm>
            <a:off x="0" y="0"/>
            <a:ext cx="9144000" cy="77964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2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28</a:t>
            </a:fld>
            <a:endParaRPr/>
          </a:p>
        </p:txBody>
      </p:sp>
      <p:sp>
        <p:nvSpPr>
          <p:cNvPr id="383" name="Google Shape;383;p29"/>
          <p:cNvSpPr txBox="1">
            <a:spLocks noGrp="1"/>
          </p:cNvSpPr>
          <p:nvPr>
            <p:ph type="title"/>
          </p:nvPr>
        </p:nvSpPr>
        <p:spPr>
          <a:xfrm>
            <a:off x="1189533" y="485291"/>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2800"/>
              <a:buFont typeface="Calibri"/>
              <a:buNone/>
            </a:pPr>
            <a:r>
              <a:rPr lang="en-US" sz="2800"/>
              <a:t>Answer to Question 6</a:t>
            </a:r>
            <a:endParaRPr/>
          </a:p>
        </p:txBody>
      </p:sp>
      <p:pic>
        <p:nvPicPr>
          <p:cNvPr id="384" name="Google Shape;384;p29" descr="When you describe the average rainfall over the past 30 years, you are describing the climate.  Where you correct? We have now finished the introduction to the atmosphere. Now let's examine some of the GLOBE protocols students use to explore the atmosphere. "/>
          <p:cNvPicPr preferRelativeResize="0"/>
          <p:nvPr/>
        </p:nvPicPr>
        <p:blipFill rotWithShape="1">
          <a:blip r:embed="rId3">
            <a:alphaModFix/>
          </a:blip>
          <a:srcRect/>
          <a:stretch/>
        </p:blipFill>
        <p:spPr>
          <a:xfrm>
            <a:off x="1341682" y="1519183"/>
            <a:ext cx="7582401" cy="5131524"/>
          </a:xfrm>
          <a:prstGeom prst="rect">
            <a:avLst/>
          </a:prstGeom>
          <a:noFill/>
          <a:ln>
            <a:noFill/>
          </a:ln>
        </p:spPr>
      </p:pic>
      <p:sp>
        <p:nvSpPr>
          <p:cNvPr id="385" name="Google Shape;385;p29" title="Circle indicates the right answer"/>
          <p:cNvSpPr/>
          <p:nvPr/>
        </p:nvSpPr>
        <p:spPr>
          <a:xfrm>
            <a:off x="5102075" y="4084945"/>
            <a:ext cx="327804" cy="345056"/>
          </a:xfrm>
          <a:prstGeom prst="ellipse">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6" name="Google Shape;386;p29"/>
          <p:cNvSpPr/>
          <p:nvPr/>
        </p:nvSpPr>
        <p:spPr>
          <a:xfrm>
            <a:off x="3281871" y="5263808"/>
            <a:ext cx="5151625"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Were you correct? We have now finished the introduction to the atmosphere. Now let’s examine some of the GLOBE protocols you can use to explore the atmosphere.   </a:t>
            </a:r>
            <a:endParaRPr sz="1400" b="0" i="0" u="none" strike="noStrike" cap="none">
              <a:solidFill>
                <a:srgbClr val="000000"/>
              </a:solidFill>
              <a:latin typeface="Arial"/>
              <a:ea typeface="Arial"/>
              <a:cs typeface="Arial"/>
              <a:sym typeface="Arial"/>
            </a:endParaRPr>
          </a:p>
        </p:txBody>
      </p:sp>
      <p:pic>
        <p:nvPicPr>
          <p:cNvPr id="387" name="Google Shape;387;p29"/>
          <p:cNvPicPr preferRelativeResize="0"/>
          <p:nvPr/>
        </p:nvPicPr>
        <p:blipFill rotWithShape="1">
          <a:blip r:embed="rId4">
            <a:alphaModFix/>
          </a:blip>
          <a:srcRect/>
          <a:stretch/>
        </p:blipFill>
        <p:spPr>
          <a:xfrm>
            <a:off x="-44450" y="598334"/>
            <a:ext cx="1189533" cy="6259666"/>
          </a:xfrm>
          <a:prstGeom prst="rect">
            <a:avLst/>
          </a:prstGeom>
          <a:noFill/>
          <a:ln>
            <a:noFill/>
          </a:ln>
        </p:spPr>
      </p:pic>
      <p:pic>
        <p:nvPicPr>
          <p:cNvPr id="388" name="Google Shape;388;p29"/>
          <p:cNvPicPr preferRelativeResize="0"/>
          <p:nvPr/>
        </p:nvPicPr>
        <p:blipFill rotWithShape="1">
          <a:blip r:embed="rId5">
            <a:alphaModFix/>
          </a:blip>
          <a:srcRect/>
          <a:stretch/>
        </p:blipFill>
        <p:spPr>
          <a:xfrm>
            <a:off x="0" y="0"/>
            <a:ext cx="9144000" cy="77964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3"/>
          <p:cNvPicPr preferRelativeResize="0"/>
          <p:nvPr/>
        </p:nvPicPr>
        <p:blipFill rotWithShape="1">
          <a:blip r:embed="rId3">
            <a:alphaModFix amt="35000"/>
          </a:blip>
          <a:srcRect/>
          <a:stretch/>
        </p:blipFill>
        <p:spPr>
          <a:xfrm>
            <a:off x="-9525" y="779646"/>
            <a:ext cx="9153525" cy="6078353"/>
          </a:xfrm>
          <a:prstGeom prst="rect">
            <a:avLst/>
          </a:prstGeom>
          <a:noFill/>
          <a:ln>
            <a:noFill/>
          </a:ln>
        </p:spPr>
      </p:pic>
      <p:sp>
        <p:nvSpPr>
          <p:cNvPr id="107" name="Google Shape;107;p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a:t>
            </a:fld>
            <a:endParaRPr/>
          </a:p>
        </p:txBody>
      </p:sp>
      <p:sp>
        <p:nvSpPr>
          <p:cNvPr id="108" name="Google Shape;108;p3"/>
          <p:cNvSpPr txBox="1">
            <a:spLocks noGrp="1"/>
          </p:cNvSpPr>
          <p:nvPr>
            <p:ph type="title"/>
          </p:nvPr>
        </p:nvSpPr>
        <p:spPr>
          <a:xfrm>
            <a:off x="1181100" y="723717"/>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en-US" sz="3600" b="1"/>
              <a:t>Overview and Objectives</a:t>
            </a:r>
            <a:endParaRPr b="1"/>
          </a:p>
        </p:txBody>
      </p:sp>
      <p:sp>
        <p:nvSpPr>
          <p:cNvPr id="109" name="Google Shape;109;p3"/>
          <p:cNvSpPr txBox="1">
            <a:spLocks noGrp="1"/>
          </p:cNvSpPr>
          <p:nvPr>
            <p:ph type="body" idx="1"/>
          </p:nvPr>
        </p:nvSpPr>
        <p:spPr>
          <a:xfrm>
            <a:off x="1244600" y="1727015"/>
            <a:ext cx="78867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r>
              <a:rPr lang="en-US" sz="1600" b="1"/>
              <a:t>This module: </a:t>
            </a:r>
            <a:endParaRPr sz="1600"/>
          </a:p>
          <a:p>
            <a:pPr marL="228600" lvl="0" indent="-104140" algn="l" rtl="0">
              <a:lnSpc>
                <a:spcPct val="90000"/>
              </a:lnSpc>
              <a:spcBef>
                <a:spcPts val="0"/>
              </a:spcBef>
              <a:spcAft>
                <a:spcPts val="0"/>
              </a:spcAft>
              <a:buClr>
                <a:schemeClr val="dk1"/>
              </a:buClr>
              <a:buSzPts val="1600"/>
              <a:buNone/>
            </a:pPr>
            <a:endParaRPr sz="1600"/>
          </a:p>
          <a:p>
            <a:pPr marL="342900" lvl="0" indent="-342900" algn="l" rtl="0">
              <a:lnSpc>
                <a:spcPct val="90000"/>
              </a:lnSpc>
              <a:spcBef>
                <a:spcPts val="0"/>
              </a:spcBef>
              <a:spcAft>
                <a:spcPts val="0"/>
              </a:spcAft>
              <a:buClr>
                <a:schemeClr val="dk1"/>
              </a:buClr>
              <a:buSzPts val="1600"/>
              <a:buFont typeface="Arial"/>
              <a:buChar char="•"/>
            </a:pPr>
            <a:r>
              <a:rPr lang="en-US" sz="1600"/>
              <a:t>Introduces the GLOBE Atmosphere Investigation Area  </a:t>
            </a:r>
            <a:endParaRPr sz="1600"/>
          </a:p>
          <a:p>
            <a:pPr marL="342900" lvl="0" indent="-342900" algn="l" rtl="0">
              <a:lnSpc>
                <a:spcPct val="90000"/>
              </a:lnSpc>
              <a:spcBef>
                <a:spcPts val="0"/>
              </a:spcBef>
              <a:spcAft>
                <a:spcPts val="0"/>
              </a:spcAft>
              <a:buClr>
                <a:schemeClr val="dk1"/>
              </a:buClr>
              <a:buSzPts val="1600"/>
              <a:buFont typeface="Arial"/>
              <a:buChar char="•"/>
            </a:pPr>
            <a:r>
              <a:rPr lang="en-US" sz="1600"/>
              <a:t>Introduces the GLOBE protocols associated with the atmosphere</a:t>
            </a:r>
            <a:endParaRPr sz="1600"/>
          </a:p>
          <a:p>
            <a:pPr marL="0" lvl="0" indent="0" algn="l" rtl="0">
              <a:lnSpc>
                <a:spcPct val="90000"/>
              </a:lnSpc>
              <a:spcBef>
                <a:spcPts val="0"/>
              </a:spcBef>
              <a:spcAft>
                <a:spcPts val="0"/>
              </a:spcAft>
              <a:buClr>
                <a:schemeClr val="dk1"/>
              </a:buClr>
              <a:buSzPts val="1600"/>
              <a:buNone/>
            </a:pPr>
            <a:endParaRPr sz="1600"/>
          </a:p>
          <a:p>
            <a:pPr marL="0" lvl="0" indent="0" algn="l" rtl="0">
              <a:lnSpc>
                <a:spcPct val="90000"/>
              </a:lnSpc>
              <a:spcBef>
                <a:spcPts val="0"/>
              </a:spcBef>
              <a:spcAft>
                <a:spcPts val="0"/>
              </a:spcAft>
              <a:buClr>
                <a:schemeClr val="dk1"/>
              </a:buClr>
              <a:buSzPts val="1600"/>
              <a:buNone/>
            </a:pPr>
            <a:r>
              <a:rPr lang="en-US" sz="1600" b="1"/>
              <a:t>After completing this module, you will be able to:</a:t>
            </a:r>
            <a:endParaRPr sz="1600"/>
          </a:p>
          <a:p>
            <a:pPr marL="342900" lvl="0" indent="-218440" algn="l" rtl="0">
              <a:lnSpc>
                <a:spcPct val="90000"/>
              </a:lnSpc>
              <a:spcBef>
                <a:spcPts val="0"/>
              </a:spcBef>
              <a:spcAft>
                <a:spcPts val="0"/>
              </a:spcAft>
              <a:buClr>
                <a:schemeClr val="dk1"/>
              </a:buClr>
              <a:buSzPts val="1600"/>
              <a:buFont typeface="Arial"/>
              <a:buNone/>
            </a:pPr>
            <a:endParaRPr sz="1600"/>
          </a:p>
          <a:p>
            <a:pPr marL="342900" lvl="0" indent="-342900" algn="l" rtl="0">
              <a:lnSpc>
                <a:spcPct val="90000"/>
              </a:lnSpc>
              <a:spcBef>
                <a:spcPts val="0"/>
              </a:spcBef>
              <a:spcAft>
                <a:spcPts val="0"/>
              </a:spcAft>
              <a:buClr>
                <a:schemeClr val="dk1"/>
              </a:buClr>
              <a:buSzPts val="1600"/>
              <a:buFont typeface="Arial"/>
              <a:buChar char="•"/>
            </a:pPr>
            <a:r>
              <a:rPr lang="en-US" sz="1600"/>
              <a:t>Describe the structure and composition of the atmosphere</a:t>
            </a:r>
            <a:endParaRPr sz="1600"/>
          </a:p>
          <a:p>
            <a:pPr marL="342900" lvl="0" indent="-342900" algn="l" rtl="0">
              <a:lnSpc>
                <a:spcPct val="90000"/>
              </a:lnSpc>
              <a:spcBef>
                <a:spcPts val="0"/>
              </a:spcBef>
              <a:spcAft>
                <a:spcPts val="0"/>
              </a:spcAft>
              <a:buClr>
                <a:schemeClr val="dk1"/>
              </a:buClr>
              <a:buSzPts val="1600"/>
              <a:buFont typeface="Arial"/>
              <a:buChar char="•"/>
            </a:pPr>
            <a:r>
              <a:rPr lang="en-US" sz="1600"/>
              <a:t>Explain how differential heating of the Earth’s surface generates winds</a:t>
            </a:r>
            <a:endParaRPr sz="1600"/>
          </a:p>
          <a:p>
            <a:pPr marL="342900" lvl="0" indent="-342900" algn="l" rtl="0">
              <a:lnSpc>
                <a:spcPct val="90000"/>
              </a:lnSpc>
              <a:spcBef>
                <a:spcPts val="0"/>
              </a:spcBef>
              <a:spcAft>
                <a:spcPts val="0"/>
              </a:spcAft>
              <a:buClr>
                <a:schemeClr val="dk1"/>
              </a:buClr>
              <a:buSzPts val="1600"/>
              <a:buFont typeface="Arial"/>
              <a:buChar char="•"/>
            </a:pPr>
            <a:r>
              <a:rPr lang="en-US" sz="1600"/>
              <a:t>Identify the components  of the Earth system</a:t>
            </a:r>
            <a:endParaRPr sz="1600"/>
          </a:p>
          <a:p>
            <a:pPr marL="342900" lvl="0" indent="-342900" algn="l" rtl="0">
              <a:lnSpc>
                <a:spcPct val="90000"/>
              </a:lnSpc>
              <a:spcBef>
                <a:spcPts val="0"/>
              </a:spcBef>
              <a:spcAft>
                <a:spcPts val="0"/>
              </a:spcAft>
              <a:buClr>
                <a:schemeClr val="dk1"/>
              </a:buClr>
              <a:buSzPts val="1600"/>
              <a:buFont typeface="Arial"/>
              <a:buChar char="•"/>
            </a:pPr>
            <a:r>
              <a:rPr lang="en-US" sz="1600"/>
              <a:t>Explain the difference between weather and climate</a:t>
            </a:r>
            <a:endParaRPr sz="1600"/>
          </a:p>
          <a:p>
            <a:pPr marL="342900" lvl="0" indent="-342900" algn="l" rtl="0">
              <a:lnSpc>
                <a:spcPct val="90000"/>
              </a:lnSpc>
              <a:spcBef>
                <a:spcPts val="0"/>
              </a:spcBef>
              <a:spcAft>
                <a:spcPts val="0"/>
              </a:spcAft>
              <a:buClr>
                <a:schemeClr val="dk1"/>
              </a:buClr>
              <a:buSzPts val="1600"/>
              <a:buFont typeface="Arial"/>
              <a:buChar char="•"/>
            </a:pPr>
            <a:r>
              <a:rPr lang="en-US" sz="1600"/>
              <a:t>Be familiar with where and when to take atmosphere measurements</a:t>
            </a:r>
            <a:endParaRPr sz="1600"/>
          </a:p>
          <a:p>
            <a:pPr marL="342900" lvl="0" indent="-342900" algn="l" rtl="0">
              <a:lnSpc>
                <a:spcPct val="90000"/>
              </a:lnSpc>
              <a:spcBef>
                <a:spcPts val="0"/>
              </a:spcBef>
              <a:spcAft>
                <a:spcPts val="0"/>
              </a:spcAft>
              <a:buClr>
                <a:schemeClr val="dk1"/>
              </a:buClr>
              <a:buSzPts val="1600"/>
              <a:buFont typeface="Arial"/>
              <a:buChar char="•"/>
            </a:pPr>
            <a:r>
              <a:rPr lang="en-US" sz="1600"/>
              <a:t>Recognize various GLOBE atmosphere investigation protocols</a:t>
            </a:r>
            <a:endParaRPr sz="1600"/>
          </a:p>
          <a:p>
            <a:pPr marL="342900" lvl="0" indent="-342900" algn="l" rtl="0">
              <a:lnSpc>
                <a:spcPct val="90000"/>
              </a:lnSpc>
              <a:spcBef>
                <a:spcPts val="0"/>
              </a:spcBef>
              <a:spcAft>
                <a:spcPts val="0"/>
              </a:spcAft>
              <a:buClr>
                <a:schemeClr val="dk1"/>
              </a:buClr>
              <a:buSzPts val="1600"/>
              <a:buFont typeface="Arial"/>
              <a:buChar char="•"/>
            </a:pPr>
            <a:r>
              <a:rPr lang="en-US" sz="1600"/>
              <a:t>Identify the importance of atmospheric data</a:t>
            </a:r>
            <a:endParaRPr sz="1600"/>
          </a:p>
          <a:p>
            <a:pPr marL="342900" lvl="0" indent="-218440" algn="l" rtl="0">
              <a:lnSpc>
                <a:spcPct val="90000"/>
              </a:lnSpc>
              <a:spcBef>
                <a:spcPts val="0"/>
              </a:spcBef>
              <a:spcAft>
                <a:spcPts val="0"/>
              </a:spcAft>
              <a:buClr>
                <a:schemeClr val="dk1"/>
              </a:buClr>
              <a:buSzPts val="1600"/>
              <a:buFont typeface="Arial"/>
              <a:buNone/>
            </a:pPr>
            <a:endParaRPr sz="1600"/>
          </a:p>
          <a:p>
            <a:pPr marL="342900" lvl="0" indent="-218440" algn="l" rtl="0">
              <a:lnSpc>
                <a:spcPct val="90000"/>
              </a:lnSpc>
              <a:spcBef>
                <a:spcPts val="0"/>
              </a:spcBef>
              <a:spcAft>
                <a:spcPts val="0"/>
              </a:spcAft>
              <a:buClr>
                <a:schemeClr val="dk1"/>
              </a:buClr>
              <a:buSzPts val="1600"/>
              <a:buFont typeface="Arial"/>
              <a:buNone/>
            </a:pPr>
            <a:endParaRPr sz="1600" b="1" i="1"/>
          </a:p>
          <a:p>
            <a:pPr marL="0" lvl="0" indent="0" algn="l" rtl="0">
              <a:lnSpc>
                <a:spcPct val="90000"/>
              </a:lnSpc>
              <a:spcBef>
                <a:spcPts val="0"/>
              </a:spcBef>
              <a:spcAft>
                <a:spcPts val="0"/>
              </a:spcAft>
              <a:buClr>
                <a:schemeClr val="dk1"/>
              </a:buClr>
              <a:buSzPts val="1600"/>
              <a:buNone/>
            </a:pPr>
            <a:r>
              <a:rPr lang="en-US" sz="1600" b="1" i="1"/>
              <a:t>Estimated time to complete this module:  1.5 hours</a:t>
            </a:r>
            <a:endParaRPr sz="1600"/>
          </a:p>
          <a:p>
            <a:pPr marL="228600" lvl="0" indent="-104140" algn="l" rtl="0">
              <a:lnSpc>
                <a:spcPct val="90000"/>
              </a:lnSpc>
              <a:spcBef>
                <a:spcPts val="1000"/>
              </a:spcBef>
              <a:spcAft>
                <a:spcPts val="0"/>
              </a:spcAft>
              <a:buClr>
                <a:schemeClr val="dk1"/>
              </a:buClr>
              <a:buSzPts val="1600"/>
              <a:buNone/>
            </a:pPr>
            <a:endParaRPr sz="1600"/>
          </a:p>
        </p:txBody>
      </p:sp>
      <p:pic>
        <p:nvPicPr>
          <p:cNvPr id="110" name="Google Shape;110;p3"/>
          <p:cNvPicPr preferRelativeResize="0"/>
          <p:nvPr/>
        </p:nvPicPr>
        <p:blipFill rotWithShape="1">
          <a:blip r:embed="rId4">
            <a:alphaModFix/>
          </a:blip>
          <a:srcRect/>
          <a:stretch/>
        </p:blipFill>
        <p:spPr>
          <a:xfrm>
            <a:off x="4341923" y="5609663"/>
            <a:ext cx="1103423" cy="1049237"/>
          </a:xfrm>
          <a:prstGeom prst="rect">
            <a:avLst/>
          </a:prstGeom>
          <a:noFill/>
          <a:ln>
            <a:noFill/>
          </a:ln>
        </p:spPr>
      </p:pic>
      <p:pic>
        <p:nvPicPr>
          <p:cNvPr id="111" name="Google Shape;111;p3" descr="Sidebar showing the different sections of the slideshow. You are in the overview section."/>
          <p:cNvPicPr preferRelativeResize="0"/>
          <p:nvPr/>
        </p:nvPicPr>
        <p:blipFill rotWithShape="1">
          <a:blip r:embed="rId5">
            <a:alphaModFix/>
          </a:blip>
          <a:srcRect/>
          <a:stretch/>
        </p:blipFill>
        <p:spPr>
          <a:xfrm>
            <a:off x="0" y="655486"/>
            <a:ext cx="1156535" cy="6259666"/>
          </a:xfrm>
          <a:prstGeom prst="rect">
            <a:avLst/>
          </a:prstGeom>
          <a:noFill/>
          <a:ln>
            <a:noFill/>
          </a:ln>
        </p:spPr>
      </p:pic>
      <p:pic>
        <p:nvPicPr>
          <p:cNvPr id="112" name="Google Shape;112;p3"/>
          <p:cNvPicPr preferRelativeResize="0"/>
          <p:nvPr/>
        </p:nvPicPr>
        <p:blipFill rotWithShape="1">
          <a:blip r:embed="rId6">
            <a:alphaModFix/>
          </a:blip>
          <a:srcRect/>
          <a:stretch/>
        </p:blipFill>
        <p:spPr>
          <a:xfrm>
            <a:off x="0" y="0"/>
            <a:ext cx="9144000" cy="77964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3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29</a:t>
            </a:fld>
            <a:endParaRPr/>
          </a:p>
        </p:txBody>
      </p:sp>
      <p:sp>
        <p:nvSpPr>
          <p:cNvPr id="394" name="Google Shape;394;p30"/>
          <p:cNvSpPr txBox="1">
            <a:spLocks noGrp="1"/>
          </p:cNvSpPr>
          <p:nvPr>
            <p:ph type="title"/>
          </p:nvPr>
        </p:nvSpPr>
        <p:spPr>
          <a:xfrm>
            <a:off x="1301750" y="38417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2800"/>
              <a:buFont typeface="Calibri"/>
              <a:buNone/>
            </a:pPr>
            <a:r>
              <a:rPr lang="en-US" sz="2800"/>
              <a:t>2. Overview of GLOBE Atmospheric Protocols</a:t>
            </a:r>
            <a:endParaRPr/>
          </a:p>
        </p:txBody>
      </p:sp>
      <p:pic>
        <p:nvPicPr>
          <p:cNvPr id="395" name="Google Shape;395;p30" descr="screen shot of GLOBE atmosphere investigation sheet and GPS investigation sheet. "/>
          <p:cNvPicPr preferRelativeResize="0"/>
          <p:nvPr/>
        </p:nvPicPr>
        <p:blipFill rotWithShape="1">
          <a:blip r:embed="rId3">
            <a:alphaModFix/>
          </a:blip>
          <a:srcRect/>
          <a:stretch/>
        </p:blipFill>
        <p:spPr>
          <a:xfrm>
            <a:off x="2020424" y="1529825"/>
            <a:ext cx="6144552" cy="4577996"/>
          </a:xfrm>
          <a:prstGeom prst="rect">
            <a:avLst/>
          </a:prstGeom>
          <a:noFill/>
          <a:ln>
            <a:noFill/>
          </a:ln>
        </p:spPr>
      </p:pic>
      <p:pic>
        <p:nvPicPr>
          <p:cNvPr id="396" name="Google Shape;396;p30" descr="Sidebar showing the different sections of the slideshow. You are in the &quot;Overview of GLOBE Atmosphere Protocols&quot; section."/>
          <p:cNvPicPr preferRelativeResize="0"/>
          <p:nvPr/>
        </p:nvPicPr>
        <p:blipFill rotWithShape="1">
          <a:blip r:embed="rId4">
            <a:alphaModFix/>
          </a:blip>
          <a:srcRect/>
          <a:stretch/>
        </p:blipFill>
        <p:spPr>
          <a:xfrm>
            <a:off x="0" y="660487"/>
            <a:ext cx="1166060" cy="6197513"/>
          </a:xfrm>
          <a:prstGeom prst="rect">
            <a:avLst/>
          </a:prstGeom>
          <a:noFill/>
          <a:ln>
            <a:noFill/>
          </a:ln>
        </p:spPr>
      </p:pic>
      <p:pic>
        <p:nvPicPr>
          <p:cNvPr id="397" name="Google Shape;397;p30"/>
          <p:cNvPicPr preferRelativeResize="0"/>
          <p:nvPr/>
        </p:nvPicPr>
        <p:blipFill rotWithShape="1">
          <a:blip r:embed="rId5">
            <a:alphaModFix/>
          </a:blip>
          <a:srcRect/>
          <a:stretch/>
        </p:blipFill>
        <p:spPr>
          <a:xfrm>
            <a:off x="0" y="0"/>
            <a:ext cx="9144000" cy="77964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3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30</a:t>
            </a:fld>
            <a:endParaRPr/>
          </a:p>
        </p:txBody>
      </p:sp>
      <p:sp>
        <p:nvSpPr>
          <p:cNvPr id="404" name="Google Shape;404;p31"/>
          <p:cNvSpPr txBox="1">
            <a:spLocks noGrp="1"/>
          </p:cNvSpPr>
          <p:nvPr>
            <p:ph type="title"/>
          </p:nvPr>
        </p:nvSpPr>
        <p:spPr>
          <a:xfrm>
            <a:off x="1310764" y="690156"/>
            <a:ext cx="827065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2400"/>
              <a:t>If you are a teacher, here are some things you should know about GLOBE’s Atmosphere Investigations</a:t>
            </a:r>
            <a:endParaRPr sz="4000"/>
          </a:p>
        </p:txBody>
      </p:sp>
      <p:sp>
        <p:nvSpPr>
          <p:cNvPr id="405" name="Google Shape;405;p31"/>
          <p:cNvSpPr txBox="1">
            <a:spLocks noGrp="1"/>
          </p:cNvSpPr>
          <p:nvPr>
            <p:ph type="body" idx="1"/>
          </p:nvPr>
        </p:nvSpPr>
        <p:spPr>
          <a:xfrm>
            <a:off x="1310764" y="1959908"/>
            <a:ext cx="4238882" cy="4351338"/>
          </a:xfrm>
          <a:prstGeom prst="rect">
            <a:avLst/>
          </a:prstGeom>
          <a:noFill/>
          <a:ln>
            <a:noFill/>
          </a:ln>
        </p:spPr>
        <p:txBody>
          <a:bodyPr spcFirstLastPara="1" wrap="square" lIns="91425" tIns="45700" rIns="91425" bIns="45700" anchor="t" anchorCtr="0">
            <a:noAutofit/>
          </a:bodyPr>
          <a:lstStyle/>
          <a:p>
            <a:pPr marL="228600" lvl="0" indent="-228600" algn="just" rtl="0">
              <a:lnSpc>
                <a:spcPct val="90000"/>
              </a:lnSpc>
              <a:spcBef>
                <a:spcPts val="0"/>
              </a:spcBef>
              <a:spcAft>
                <a:spcPts val="0"/>
              </a:spcAft>
              <a:buClr>
                <a:schemeClr val="dk1"/>
              </a:buClr>
              <a:buSzPts val="1900"/>
              <a:buChar char="•"/>
            </a:pPr>
            <a:r>
              <a:rPr lang="en-US" sz="1900" b="1"/>
              <a:t>Grade Level: </a:t>
            </a:r>
            <a:r>
              <a:rPr lang="en-US" sz="1900"/>
              <a:t>Some measurements, such as cloud and contrail type can be conducted by all students, including those in the youngest grades. When combined with concepts such as parts per billion or relative humidity, these measurements are also very appropriate for older students. </a:t>
            </a:r>
            <a:endParaRPr sz="2300"/>
          </a:p>
          <a:p>
            <a:pPr marL="228600" lvl="0" indent="-228600" algn="just" rtl="0">
              <a:lnSpc>
                <a:spcPct val="90000"/>
              </a:lnSpc>
              <a:spcBef>
                <a:spcPts val="1000"/>
              </a:spcBef>
              <a:spcAft>
                <a:spcPts val="0"/>
              </a:spcAft>
              <a:buClr>
                <a:schemeClr val="dk1"/>
              </a:buClr>
              <a:buSzPts val="2300"/>
              <a:buChar char="•"/>
            </a:pPr>
            <a:r>
              <a:rPr lang="en-US" sz="2300" b="1" u="sng">
                <a:solidFill>
                  <a:schemeClr val="hlink"/>
                </a:solidFill>
                <a:hlinkClick r:id="rId3"/>
              </a:rPr>
              <a:t>Link </a:t>
            </a:r>
            <a:r>
              <a:rPr lang="en-US" sz="2300" b="1"/>
              <a:t> to GLOBE Toolkit</a:t>
            </a:r>
            <a:endParaRPr sz="2300" b="1"/>
          </a:p>
          <a:p>
            <a:pPr marL="228600" lvl="0" indent="-50800" algn="l" rtl="0">
              <a:lnSpc>
                <a:spcPct val="90000"/>
              </a:lnSpc>
              <a:spcBef>
                <a:spcPts val="1000"/>
              </a:spcBef>
              <a:spcAft>
                <a:spcPts val="0"/>
              </a:spcAft>
              <a:buClr>
                <a:schemeClr val="dk1"/>
              </a:buClr>
              <a:buSzPts val="2800"/>
              <a:buNone/>
            </a:pPr>
            <a:endParaRPr/>
          </a:p>
        </p:txBody>
      </p:sp>
      <p:pic>
        <p:nvPicPr>
          <p:cNvPr id="406" name="Google Shape;406;p31" descr="Photo of students identifying clouds using the cloud chart"/>
          <p:cNvPicPr preferRelativeResize="0"/>
          <p:nvPr/>
        </p:nvPicPr>
        <p:blipFill rotWithShape="1">
          <a:blip r:embed="rId4">
            <a:alphaModFix/>
          </a:blip>
          <a:srcRect/>
          <a:stretch/>
        </p:blipFill>
        <p:spPr>
          <a:xfrm>
            <a:off x="5648464" y="1798101"/>
            <a:ext cx="3149051" cy="2382090"/>
          </a:xfrm>
          <a:prstGeom prst="rect">
            <a:avLst/>
          </a:prstGeom>
          <a:noFill/>
          <a:ln>
            <a:noFill/>
          </a:ln>
        </p:spPr>
      </p:pic>
      <p:pic>
        <p:nvPicPr>
          <p:cNvPr id="407" name="Google Shape;407;p31" descr="Page is GLOBE Measurements and their Instruments- you can find this page using the hyperlink." title="screen shot of page of GLOBE Teacher's Guide"/>
          <p:cNvPicPr preferRelativeResize="0"/>
          <p:nvPr/>
        </p:nvPicPr>
        <p:blipFill rotWithShape="1">
          <a:blip r:embed="rId5">
            <a:alphaModFix/>
          </a:blip>
          <a:srcRect/>
          <a:stretch/>
        </p:blipFill>
        <p:spPr>
          <a:xfrm rot="5400000">
            <a:off x="6128522" y="4012030"/>
            <a:ext cx="2232433" cy="292369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408" name="Google Shape;408;p31"/>
          <p:cNvPicPr preferRelativeResize="0"/>
          <p:nvPr/>
        </p:nvPicPr>
        <p:blipFill rotWithShape="1">
          <a:blip r:embed="rId6">
            <a:alphaModFix/>
          </a:blip>
          <a:srcRect/>
          <a:stretch/>
        </p:blipFill>
        <p:spPr>
          <a:xfrm>
            <a:off x="0" y="660487"/>
            <a:ext cx="1166060" cy="6197513"/>
          </a:xfrm>
          <a:prstGeom prst="rect">
            <a:avLst/>
          </a:prstGeom>
          <a:noFill/>
          <a:ln>
            <a:noFill/>
          </a:ln>
        </p:spPr>
      </p:pic>
      <p:pic>
        <p:nvPicPr>
          <p:cNvPr id="409" name="Google Shape;409;p31"/>
          <p:cNvPicPr preferRelativeResize="0"/>
          <p:nvPr/>
        </p:nvPicPr>
        <p:blipFill rotWithShape="1">
          <a:blip r:embed="rId7">
            <a:alphaModFix/>
          </a:blip>
          <a:srcRect/>
          <a:stretch/>
        </p:blipFill>
        <p:spPr>
          <a:xfrm>
            <a:off x="0" y="10253"/>
            <a:ext cx="9144000" cy="77964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3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31</a:t>
            </a:fld>
            <a:endParaRPr/>
          </a:p>
        </p:txBody>
      </p:sp>
      <p:sp>
        <p:nvSpPr>
          <p:cNvPr id="415" name="Google Shape;415;p32"/>
          <p:cNvSpPr txBox="1">
            <a:spLocks noGrp="1"/>
          </p:cNvSpPr>
          <p:nvPr>
            <p:ph type="title"/>
          </p:nvPr>
        </p:nvSpPr>
        <p:spPr>
          <a:xfrm>
            <a:off x="1211680" y="641896"/>
            <a:ext cx="78867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sz="3100"/>
              <a:t>Where to find out about the instruments you need</a:t>
            </a:r>
            <a:br>
              <a:rPr lang="en-US"/>
            </a:br>
            <a:endParaRPr/>
          </a:p>
        </p:txBody>
      </p:sp>
      <p:sp>
        <p:nvSpPr>
          <p:cNvPr id="416" name="Google Shape;416;p32"/>
          <p:cNvSpPr txBox="1">
            <a:spLocks noGrp="1"/>
          </p:cNvSpPr>
          <p:nvPr>
            <p:ph type="body" idx="1"/>
          </p:nvPr>
        </p:nvSpPr>
        <p:spPr>
          <a:xfrm>
            <a:off x="1391152" y="1421542"/>
            <a:ext cx="3287743" cy="5817379"/>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chemeClr val="dk1"/>
              </a:buClr>
              <a:buSzPts val="1600"/>
              <a:buNone/>
            </a:pPr>
            <a:r>
              <a:rPr lang="en-US" sz="1600" b="1"/>
              <a:t>Instrumentation: </a:t>
            </a:r>
            <a:r>
              <a:rPr lang="en-US" sz="1600"/>
              <a:t>Some instruments are available on the GLOBE website, such as the Cloud Chart. Others you may already have, such as thermometers and meter sticks. There are instruments that can be made, such as instrument shelters for temperature measurements and snow boards. All instruments are available for purchase, including automated weather stations, that provide an optional way to collect atmosphere data. </a:t>
            </a:r>
            <a:endParaRPr/>
          </a:p>
          <a:p>
            <a:pPr marL="0" lvl="0" indent="0" algn="just" rtl="0">
              <a:lnSpc>
                <a:spcPct val="90000"/>
              </a:lnSpc>
              <a:spcBef>
                <a:spcPts val="1000"/>
              </a:spcBef>
              <a:spcAft>
                <a:spcPts val="0"/>
              </a:spcAft>
              <a:buClr>
                <a:schemeClr val="dk1"/>
              </a:buClr>
              <a:buSzPts val="1600"/>
              <a:buNone/>
            </a:pPr>
            <a:endParaRPr sz="1600"/>
          </a:p>
          <a:p>
            <a:pPr marL="0" lvl="0" indent="0" algn="just" rtl="0">
              <a:lnSpc>
                <a:spcPct val="90000"/>
              </a:lnSpc>
              <a:spcBef>
                <a:spcPts val="1000"/>
              </a:spcBef>
              <a:spcAft>
                <a:spcPts val="0"/>
              </a:spcAft>
              <a:buClr>
                <a:schemeClr val="dk1"/>
              </a:buClr>
              <a:buSzPts val="1600"/>
              <a:buNone/>
            </a:pPr>
            <a:r>
              <a:rPr lang="en-US" sz="1600"/>
              <a:t>To find the specifications for instruments you need, you can consult the GLOBE Toolkit. </a:t>
            </a:r>
            <a:endParaRPr/>
          </a:p>
        </p:txBody>
      </p:sp>
      <p:pic>
        <p:nvPicPr>
          <p:cNvPr id="417" name="Google Shape;417;p32" descr="Screenshot of Protocol Resources, GLOBE Teacher's Guide. You can find these resources using the hyperlink."/>
          <p:cNvPicPr preferRelativeResize="0"/>
          <p:nvPr/>
        </p:nvPicPr>
        <p:blipFill rotWithShape="1">
          <a:blip r:embed="rId3">
            <a:alphaModFix/>
          </a:blip>
          <a:srcRect/>
          <a:stretch/>
        </p:blipFill>
        <p:spPr>
          <a:xfrm>
            <a:off x="4981883" y="3379795"/>
            <a:ext cx="2952133" cy="283208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418" name="Google Shape;418;p32" descr="Screenshot of the Toolkit, GLOBE Teacher's Guide"/>
          <p:cNvPicPr preferRelativeResize="0"/>
          <p:nvPr/>
        </p:nvPicPr>
        <p:blipFill rotWithShape="1">
          <a:blip r:embed="rId4">
            <a:alphaModFix/>
          </a:blip>
          <a:srcRect/>
          <a:stretch/>
        </p:blipFill>
        <p:spPr>
          <a:xfrm>
            <a:off x="6949613" y="1512648"/>
            <a:ext cx="1965414" cy="2552830"/>
          </a:xfrm>
          <a:prstGeom prst="rect">
            <a:avLst/>
          </a:prstGeom>
          <a:noFill/>
          <a:ln>
            <a:noFill/>
          </a:ln>
          <a:effectLst>
            <a:outerShdw blurRad="292100" dist="139700" dir="2700000" algn="tl" rotWithShape="0">
              <a:srgbClr val="333333">
                <a:alpha val="63921"/>
              </a:srgbClr>
            </a:outerShdw>
          </a:effectLst>
        </p:spPr>
      </p:pic>
      <p:pic>
        <p:nvPicPr>
          <p:cNvPr id="419" name="Google Shape;419;p32"/>
          <p:cNvPicPr preferRelativeResize="0"/>
          <p:nvPr/>
        </p:nvPicPr>
        <p:blipFill rotWithShape="1">
          <a:blip r:embed="rId5">
            <a:alphaModFix/>
          </a:blip>
          <a:srcRect/>
          <a:stretch/>
        </p:blipFill>
        <p:spPr>
          <a:xfrm>
            <a:off x="0" y="660487"/>
            <a:ext cx="1166060" cy="6197513"/>
          </a:xfrm>
          <a:prstGeom prst="rect">
            <a:avLst/>
          </a:prstGeom>
          <a:noFill/>
          <a:ln>
            <a:noFill/>
          </a:ln>
        </p:spPr>
      </p:pic>
      <p:pic>
        <p:nvPicPr>
          <p:cNvPr id="420" name="Google Shape;420;p32"/>
          <p:cNvPicPr preferRelativeResize="0"/>
          <p:nvPr/>
        </p:nvPicPr>
        <p:blipFill rotWithShape="1">
          <a:blip r:embed="rId6">
            <a:alphaModFix/>
          </a:blip>
          <a:srcRect/>
          <a:stretch/>
        </p:blipFill>
        <p:spPr>
          <a:xfrm>
            <a:off x="0" y="0"/>
            <a:ext cx="9144000" cy="77964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3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32</a:t>
            </a:fld>
            <a:endParaRPr/>
          </a:p>
        </p:txBody>
      </p:sp>
      <p:sp>
        <p:nvSpPr>
          <p:cNvPr id="427" name="Google Shape;427;p33"/>
          <p:cNvSpPr txBox="1">
            <a:spLocks noGrp="1"/>
          </p:cNvSpPr>
          <p:nvPr>
            <p:ph type="title"/>
          </p:nvPr>
        </p:nvSpPr>
        <p:spPr>
          <a:xfrm>
            <a:off x="1271815" y="569447"/>
            <a:ext cx="832666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Calibri"/>
              <a:buNone/>
            </a:pPr>
            <a:r>
              <a:rPr lang="en-US" sz="2000"/>
              <a:t>Many of your measurements should be taken at </a:t>
            </a:r>
            <a:r>
              <a:rPr lang="en-US" sz="2000" b="1">
                <a:solidFill>
                  <a:srgbClr val="002060"/>
                </a:solidFill>
              </a:rPr>
              <a:t>local solar noon</a:t>
            </a:r>
            <a:endParaRPr sz="2000"/>
          </a:p>
        </p:txBody>
      </p:sp>
      <p:sp>
        <p:nvSpPr>
          <p:cNvPr id="428" name="Google Shape;428;p33"/>
          <p:cNvSpPr txBox="1"/>
          <p:nvPr/>
        </p:nvSpPr>
        <p:spPr>
          <a:xfrm>
            <a:off x="1212685" y="1676180"/>
            <a:ext cx="3987058" cy="4750020"/>
          </a:xfrm>
          <a:prstGeom prst="rect">
            <a:avLst/>
          </a:prstGeom>
          <a:noFill/>
          <a:ln>
            <a:noFill/>
          </a:ln>
        </p:spPr>
        <p:txBody>
          <a:bodyPr spcFirstLastPara="1" wrap="square" lIns="91425" tIns="45700" rIns="91425" bIns="45700" anchor="t" anchorCtr="0">
            <a:normAutofit/>
          </a:bodyPr>
          <a:lstStyle/>
          <a:p>
            <a:pPr marL="0" marR="0" lvl="0" indent="0" algn="just"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Calibri"/>
                <a:ea typeface="Calibri"/>
                <a:cs typeface="Calibri"/>
                <a:sym typeface="Calibri"/>
              </a:rPr>
              <a:t>To ensure comparability of measurements worldwide, it’s best to take your atmospheric measurements at your </a:t>
            </a:r>
            <a:r>
              <a:rPr lang="en-US" sz="1800" b="1" i="0" u="none" strike="noStrike" cap="none">
                <a:solidFill>
                  <a:srgbClr val="002060"/>
                </a:solidFill>
                <a:latin typeface="Calibri"/>
                <a:ea typeface="Calibri"/>
                <a:cs typeface="Calibri"/>
                <a:sym typeface="Calibri"/>
              </a:rPr>
              <a:t>local solar noon</a:t>
            </a:r>
            <a:r>
              <a:rPr lang="en-US" sz="1800" b="0" i="0" u="none" strike="noStrike" cap="none">
                <a:solidFill>
                  <a:schemeClr val="dk1"/>
                </a:solidFill>
                <a:latin typeface="Calibri"/>
                <a:ea typeface="Calibri"/>
                <a:cs typeface="Calibri"/>
                <a:sym typeface="Calibri"/>
              </a:rPr>
              <a:t>. This time is usually not 12 pm  on your local clock. You can look up the real time for local solar noon, or calculate it by finding the average time between the published sunrise and sunset for your area.  You will report your time as UTC, or Coordinated Universal Time. This is calculated automatically for you when you input your data to GLOBE. </a:t>
            </a:r>
            <a:r>
              <a:rPr lang="en-US" sz="1800" b="0" i="1" u="none" strike="noStrike" cap="none">
                <a:solidFill>
                  <a:schemeClr val="dk1"/>
                </a:solidFill>
                <a:latin typeface="Calibri"/>
                <a:ea typeface="Calibri"/>
                <a:cs typeface="Calibri"/>
                <a:sym typeface="Calibri"/>
              </a:rPr>
              <a:t>Note: if it is not possible to take your measurements at local solar noon, it is OK to take them at another time.</a:t>
            </a:r>
            <a:endParaRPr sz="1400" b="0" i="0" u="none" strike="noStrike" cap="none">
              <a:solidFill>
                <a:srgbClr val="000000"/>
              </a:solidFill>
              <a:latin typeface="Arial"/>
              <a:ea typeface="Arial"/>
              <a:cs typeface="Arial"/>
              <a:sym typeface="Arial"/>
            </a:endParaRPr>
          </a:p>
        </p:txBody>
      </p:sp>
      <p:pic>
        <p:nvPicPr>
          <p:cNvPr id="429" name="Google Shape;429;p33" descr="Between sunrise and sunset is local solar noon. You can calculate local solar noon by adding together the time of sunrise, plus sunset (plus 12 hours if you are not using a 24 hour clock) and divide by 2. " title="Cartoon showing position of sun "/>
          <p:cNvPicPr preferRelativeResize="0"/>
          <p:nvPr/>
        </p:nvPicPr>
        <p:blipFill rotWithShape="1">
          <a:blip r:embed="rId3">
            <a:alphaModFix/>
          </a:blip>
          <a:srcRect/>
          <a:stretch/>
        </p:blipFill>
        <p:spPr>
          <a:xfrm>
            <a:off x="5360472" y="2096855"/>
            <a:ext cx="3617685" cy="2664290"/>
          </a:xfrm>
          <a:prstGeom prst="rect">
            <a:avLst/>
          </a:prstGeom>
          <a:noFill/>
          <a:ln>
            <a:noFill/>
          </a:ln>
        </p:spPr>
      </p:pic>
      <p:pic>
        <p:nvPicPr>
          <p:cNvPr id="430" name="Google Shape;430;p33"/>
          <p:cNvPicPr preferRelativeResize="0"/>
          <p:nvPr/>
        </p:nvPicPr>
        <p:blipFill rotWithShape="1">
          <a:blip r:embed="rId4">
            <a:alphaModFix/>
          </a:blip>
          <a:srcRect/>
          <a:stretch/>
        </p:blipFill>
        <p:spPr>
          <a:xfrm>
            <a:off x="552" y="660487"/>
            <a:ext cx="1166060" cy="6197513"/>
          </a:xfrm>
          <a:prstGeom prst="rect">
            <a:avLst/>
          </a:prstGeom>
          <a:noFill/>
          <a:ln>
            <a:noFill/>
          </a:ln>
        </p:spPr>
      </p:pic>
      <p:pic>
        <p:nvPicPr>
          <p:cNvPr id="431" name="Google Shape;431;p33"/>
          <p:cNvPicPr preferRelativeResize="0"/>
          <p:nvPr/>
        </p:nvPicPr>
        <p:blipFill rotWithShape="1">
          <a:blip r:embed="rId5">
            <a:alphaModFix/>
          </a:blip>
          <a:srcRect/>
          <a:stretch/>
        </p:blipFill>
        <p:spPr>
          <a:xfrm>
            <a:off x="0" y="0"/>
            <a:ext cx="9144000" cy="77964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3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33</a:t>
            </a:fld>
            <a:endParaRPr/>
          </a:p>
        </p:txBody>
      </p:sp>
      <p:sp>
        <p:nvSpPr>
          <p:cNvPr id="437" name="Google Shape;437;p34"/>
          <p:cNvSpPr txBox="1">
            <a:spLocks noGrp="1"/>
          </p:cNvSpPr>
          <p:nvPr>
            <p:ph type="title"/>
          </p:nvPr>
        </p:nvSpPr>
        <p:spPr>
          <a:xfrm>
            <a:off x="1456164" y="779646"/>
            <a:ext cx="711215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Calibri"/>
              <a:buNone/>
            </a:pPr>
            <a:r>
              <a:rPr lang="en-US" sz="2400"/>
              <a:t>Most of the GLOBE atmosphere measurements should be taken during a two hour window surrounding your local solar noon, </a:t>
            </a:r>
            <a:r>
              <a:rPr lang="en-US" sz="2400" i="1"/>
              <a:t>if possible</a:t>
            </a:r>
            <a:r>
              <a:rPr lang="en-US" sz="2400"/>
              <a:t>. </a:t>
            </a:r>
            <a:endParaRPr/>
          </a:p>
        </p:txBody>
      </p:sp>
      <p:pic>
        <p:nvPicPr>
          <p:cNvPr id="438" name="Google Shape;438;p34" descr="ange of Times of Day for Taking a Complete Set of Daily Atmosphere Observations: Aerosols, water vapor, pressure, current temperature, clouds and contrails, relative humidity and surface temperature can be taken within 3 hours of local solar noon. Max/Min/Current temperature, precipitation, clouds and contrails, exposed Ozone strip, wind direction, relative humidity and surface temperature should be taken within a two hour window around your solar local noon. Ozone readings, wind direction, clouds and contrails, relative humidity and surface temperature can be taken between local solar noon and two hours after. " title="Range of Times of Day for Taking a Complete Set of Daily Atmosphere Observations"/>
          <p:cNvPicPr preferRelativeResize="0"/>
          <p:nvPr/>
        </p:nvPicPr>
        <p:blipFill rotWithShape="1">
          <a:blip r:embed="rId3">
            <a:alphaModFix/>
          </a:blip>
          <a:srcRect/>
          <a:stretch/>
        </p:blipFill>
        <p:spPr>
          <a:xfrm>
            <a:off x="2506855" y="2105209"/>
            <a:ext cx="5296349" cy="3188011"/>
          </a:xfrm>
          <a:prstGeom prst="rect">
            <a:avLst/>
          </a:prstGeom>
          <a:noFill/>
          <a:ln>
            <a:noFill/>
          </a:ln>
        </p:spPr>
      </p:pic>
      <p:sp>
        <p:nvSpPr>
          <p:cNvPr id="439" name="Google Shape;439;p34"/>
          <p:cNvSpPr txBox="1"/>
          <p:nvPr/>
        </p:nvSpPr>
        <p:spPr>
          <a:xfrm>
            <a:off x="1598954" y="5755188"/>
            <a:ext cx="711215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Remember, you don’t have to do all the measurements! You can select the measurements that fit with the times that work with your schedule.</a:t>
            </a:r>
            <a:endParaRPr sz="1400" b="0" i="0" u="none" strike="noStrike" cap="none">
              <a:solidFill>
                <a:srgbClr val="000000"/>
              </a:solidFill>
              <a:latin typeface="Arial"/>
              <a:ea typeface="Arial"/>
              <a:cs typeface="Arial"/>
              <a:sym typeface="Arial"/>
            </a:endParaRPr>
          </a:p>
        </p:txBody>
      </p:sp>
      <p:pic>
        <p:nvPicPr>
          <p:cNvPr id="440" name="Google Shape;440;p34"/>
          <p:cNvPicPr preferRelativeResize="0"/>
          <p:nvPr/>
        </p:nvPicPr>
        <p:blipFill rotWithShape="1">
          <a:blip r:embed="rId4">
            <a:alphaModFix/>
          </a:blip>
          <a:srcRect/>
          <a:stretch/>
        </p:blipFill>
        <p:spPr>
          <a:xfrm>
            <a:off x="0" y="660487"/>
            <a:ext cx="1166060" cy="6197513"/>
          </a:xfrm>
          <a:prstGeom prst="rect">
            <a:avLst/>
          </a:prstGeom>
          <a:noFill/>
          <a:ln>
            <a:noFill/>
          </a:ln>
        </p:spPr>
      </p:pic>
      <p:pic>
        <p:nvPicPr>
          <p:cNvPr id="441" name="Google Shape;441;p34"/>
          <p:cNvPicPr preferRelativeResize="0"/>
          <p:nvPr/>
        </p:nvPicPr>
        <p:blipFill rotWithShape="1">
          <a:blip r:embed="rId5">
            <a:alphaModFix/>
          </a:blip>
          <a:srcRect/>
          <a:stretch/>
        </p:blipFill>
        <p:spPr>
          <a:xfrm>
            <a:off x="0" y="0"/>
            <a:ext cx="9144000" cy="77964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3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34</a:t>
            </a:fld>
            <a:endParaRPr/>
          </a:p>
        </p:txBody>
      </p:sp>
      <p:sp>
        <p:nvSpPr>
          <p:cNvPr id="448" name="Google Shape;448;p35"/>
          <p:cNvSpPr txBox="1">
            <a:spLocks noGrp="1"/>
          </p:cNvSpPr>
          <p:nvPr>
            <p:ph type="title"/>
          </p:nvPr>
        </p:nvSpPr>
        <p:spPr>
          <a:xfrm>
            <a:off x="1212849" y="779646"/>
            <a:ext cx="7594601"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sz="2700"/>
              <a:t>Atmospheric Protocols: When to take your measurements, and how long you will need to take them </a:t>
            </a:r>
            <a:br>
              <a:rPr lang="en-US"/>
            </a:br>
            <a:endParaRPr/>
          </a:p>
        </p:txBody>
      </p:sp>
      <p:sp>
        <p:nvSpPr>
          <p:cNvPr id="449" name="Google Shape;449;p35"/>
          <p:cNvSpPr txBox="1">
            <a:spLocks noGrp="1"/>
          </p:cNvSpPr>
          <p:nvPr>
            <p:ph type="body" idx="1"/>
          </p:nvPr>
        </p:nvSpPr>
        <p:spPr>
          <a:xfrm>
            <a:off x="1561932" y="1690234"/>
            <a:ext cx="2486309" cy="4782209"/>
          </a:xfrm>
          <a:prstGeom prst="rect">
            <a:avLst/>
          </a:prstGeom>
          <a:noFill/>
          <a:ln>
            <a:noFill/>
          </a:ln>
        </p:spPr>
        <p:txBody>
          <a:bodyPr spcFirstLastPara="1" wrap="square" lIns="91425" tIns="45700" rIns="91425" bIns="45700" anchor="t" anchorCtr="0">
            <a:normAutofit fontScale="92500" lnSpcReduction="10000"/>
          </a:bodyPr>
          <a:lstStyle/>
          <a:p>
            <a:pPr marL="0" lvl="0" indent="0" algn="just" rtl="0">
              <a:lnSpc>
                <a:spcPct val="90000"/>
              </a:lnSpc>
              <a:spcBef>
                <a:spcPts val="0"/>
              </a:spcBef>
              <a:spcAft>
                <a:spcPts val="0"/>
              </a:spcAft>
              <a:buClr>
                <a:schemeClr val="dk1"/>
              </a:buClr>
              <a:buSzPct val="100000"/>
              <a:buNone/>
            </a:pPr>
            <a:r>
              <a:rPr lang="en-US" sz="1800" b="1"/>
              <a:t>Time:  </a:t>
            </a:r>
            <a:r>
              <a:rPr lang="en-US" sz="1800"/>
              <a:t>Most of the measurements take just a few minutes and can be collected at about the same time every day, within a two-hour window, one hour before or after </a:t>
            </a:r>
            <a:r>
              <a:rPr lang="en-US" sz="1800" b="1"/>
              <a:t>local, solar noon </a:t>
            </a:r>
            <a:r>
              <a:rPr lang="en-US" sz="1800"/>
              <a:t>(</a:t>
            </a:r>
            <a:r>
              <a:rPr lang="en-US" sz="1800" i="1"/>
              <a:t>if possible, but OK to take measurements at another time</a:t>
            </a:r>
            <a:r>
              <a:rPr lang="en-US" sz="1800"/>
              <a:t>). However, other data can be taken at any time of day, such as clouds or relative humidity. </a:t>
            </a:r>
            <a:endParaRPr/>
          </a:p>
          <a:p>
            <a:pPr marL="0" lvl="0" indent="0" algn="just" rtl="0">
              <a:lnSpc>
                <a:spcPct val="90000"/>
              </a:lnSpc>
              <a:spcBef>
                <a:spcPts val="1000"/>
              </a:spcBef>
              <a:spcAft>
                <a:spcPts val="0"/>
              </a:spcAft>
              <a:buClr>
                <a:schemeClr val="dk1"/>
              </a:buClr>
              <a:buSzPct val="100000"/>
              <a:buNone/>
            </a:pPr>
            <a:r>
              <a:rPr lang="en-US" sz="1800"/>
              <a:t>Which measurements you</a:t>
            </a:r>
            <a:r>
              <a:rPr lang="en-US" sz="1800" strike="sngStrike"/>
              <a:t> </a:t>
            </a:r>
            <a:r>
              <a:rPr lang="en-US" sz="1800"/>
              <a:t>collect may be restricted due to the time available at the atmosphere study site. </a:t>
            </a:r>
            <a:endParaRPr/>
          </a:p>
        </p:txBody>
      </p:sp>
      <p:pic>
        <p:nvPicPr>
          <p:cNvPr id="450" name="Google Shape;450;p35" descr="This is a repeat of information on the previous slide." title="Screenshot times to take measurements "/>
          <p:cNvPicPr preferRelativeResize="0"/>
          <p:nvPr/>
        </p:nvPicPr>
        <p:blipFill rotWithShape="1">
          <a:blip r:embed="rId3">
            <a:alphaModFix/>
          </a:blip>
          <a:srcRect/>
          <a:stretch/>
        </p:blipFill>
        <p:spPr>
          <a:xfrm>
            <a:off x="4444114" y="1582979"/>
            <a:ext cx="4467657" cy="4996721"/>
          </a:xfrm>
          <a:prstGeom prst="rect">
            <a:avLst/>
          </a:prstGeom>
          <a:noFill/>
          <a:ln>
            <a:noFill/>
          </a:ln>
        </p:spPr>
      </p:pic>
      <p:pic>
        <p:nvPicPr>
          <p:cNvPr id="451" name="Google Shape;451;p35"/>
          <p:cNvPicPr preferRelativeResize="0"/>
          <p:nvPr/>
        </p:nvPicPr>
        <p:blipFill rotWithShape="1">
          <a:blip r:embed="rId4">
            <a:alphaModFix/>
          </a:blip>
          <a:srcRect/>
          <a:stretch/>
        </p:blipFill>
        <p:spPr>
          <a:xfrm>
            <a:off x="0" y="660487"/>
            <a:ext cx="1166060" cy="6197513"/>
          </a:xfrm>
          <a:prstGeom prst="rect">
            <a:avLst/>
          </a:prstGeom>
          <a:noFill/>
          <a:ln>
            <a:noFill/>
          </a:ln>
        </p:spPr>
      </p:pic>
      <p:pic>
        <p:nvPicPr>
          <p:cNvPr id="452" name="Google Shape;452;p35"/>
          <p:cNvPicPr preferRelativeResize="0"/>
          <p:nvPr/>
        </p:nvPicPr>
        <p:blipFill rotWithShape="1">
          <a:blip r:embed="rId5">
            <a:alphaModFix/>
          </a:blip>
          <a:srcRect/>
          <a:stretch/>
        </p:blipFill>
        <p:spPr>
          <a:xfrm>
            <a:off x="0" y="0"/>
            <a:ext cx="9144000" cy="77964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3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35</a:t>
            </a:fld>
            <a:endParaRPr/>
          </a:p>
        </p:txBody>
      </p:sp>
      <p:pic>
        <p:nvPicPr>
          <p:cNvPr id="458" name="Google Shape;458;p36" descr="screenshot of how long it takes to do individual measurements. Measurements take from between 5-25 minutes, depending on the protocol. "/>
          <p:cNvPicPr preferRelativeResize="0"/>
          <p:nvPr/>
        </p:nvPicPr>
        <p:blipFill rotWithShape="1">
          <a:blip r:embed="rId3">
            <a:alphaModFix/>
          </a:blip>
          <a:srcRect/>
          <a:stretch/>
        </p:blipFill>
        <p:spPr>
          <a:xfrm>
            <a:off x="1735316" y="2349943"/>
            <a:ext cx="3037070" cy="4237843"/>
          </a:xfrm>
          <a:prstGeom prst="rect">
            <a:avLst/>
          </a:prstGeom>
          <a:noFill/>
          <a:ln>
            <a:noFill/>
          </a:ln>
        </p:spPr>
      </p:pic>
      <p:sp>
        <p:nvSpPr>
          <p:cNvPr id="459" name="Google Shape;459;p36"/>
          <p:cNvSpPr txBox="1">
            <a:spLocks noGrp="1"/>
          </p:cNvSpPr>
          <p:nvPr>
            <p:ph type="title"/>
          </p:nvPr>
        </p:nvSpPr>
        <p:spPr>
          <a:xfrm>
            <a:off x="1365076" y="800730"/>
            <a:ext cx="78867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11111"/>
              <a:buFont typeface="Calibri"/>
              <a:buNone/>
            </a:pPr>
            <a:r>
              <a:rPr lang="en-US" sz="2800"/>
              <a:t>Atmospheric Protocols: How long measurements take</a:t>
            </a:r>
            <a:br>
              <a:rPr lang="en-US"/>
            </a:br>
            <a:endParaRPr/>
          </a:p>
        </p:txBody>
      </p:sp>
      <p:sp>
        <p:nvSpPr>
          <p:cNvPr id="460" name="Google Shape;460;p36"/>
          <p:cNvSpPr txBox="1">
            <a:spLocks noGrp="1"/>
          </p:cNvSpPr>
          <p:nvPr>
            <p:ph type="body" idx="1"/>
          </p:nvPr>
        </p:nvSpPr>
        <p:spPr>
          <a:xfrm>
            <a:off x="1257300" y="1521050"/>
            <a:ext cx="7734300" cy="1071212"/>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chemeClr val="dk1"/>
              </a:buClr>
              <a:buSzPts val="1800"/>
              <a:buNone/>
            </a:pPr>
            <a:r>
              <a:rPr lang="en-US" sz="1800"/>
              <a:t>Most of the measurements take just a few minutes. Which measurements you</a:t>
            </a:r>
            <a:r>
              <a:rPr lang="en-US" sz="1800" strike="sngStrike"/>
              <a:t> </a:t>
            </a:r>
            <a:r>
              <a:rPr lang="en-US" sz="1800"/>
              <a:t>collect may be restricted due to the time available at the atmosphere study site. </a:t>
            </a:r>
            <a:endParaRPr/>
          </a:p>
        </p:txBody>
      </p:sp>
      <p:pic>
        <p:nvPicPr>
          <p:cNvPr id="461" name="Google Shape;461;p36" descr="This information is repeated in subsequent slides for each protocol. " title="screenshot of table of how long it takes to do individual measurements"/>
          <p:cNvPicPr preferRelativeResize="0"/>
          <p:nvPr/>
        </p:nvPicPr>
        <p:blipFill rotWithShape="1">
          <a:blip r:embed="rId4">
            <a:alphaModFix/>
          </a:blip>
          <a:srcRect/>
          <a:stretch/>
        </p:blipFill>
        <p:spPr>
          <a:xfrm>
            <a:off x="5573062" y="2616931"/>
            <a:ext cx="3037069" cy="3965547"/>
          </a:xfrm>
          <a:prstGeom prst="rect">
            <a:avLst/>
          </a:prstGeom>
          <a:noFill/>
          <a:ln>
            <a:noFill/>
          </a:ln>
        </p:spPr>
      </p:pic>
      <p:pic>
        <p:nvPicPr>
          <p:cNvPr id="462" name="Google Shape;462;p36"/>
          <p:cNvPicPr preferRelativeResize="0"/>
          <p:nvPr/>
        </p:nvPicPr>
        <p:blipFill rotWithShape="1">
          <a:blip r:embed="rId5">
            <a:alphaModFix/>
          </a:blip>
          <a:srcRect/>
          <a:stretch/>
        </p:blipFill>
        <p:spPr>
          <a:xfrm>
            <a:off x="0" y="660487"/>
            <a:ext cx="1166060" cy="6197513"/>
          </a:xfrm>
          <a:prstGeom prst="rect">
            <a:avLst/>
          </a:prstGeom>
          <a:noFill/>
          <a:ln>
            <a:noFill/>
          </a:ln>
        </p:spPr>
      </p:pic>
      <p:pic>
        <p:nvPicPr>
          <p:cNvPr id="463" name="Google Shape;463;p36"/>
          <p:cNvPicPr preferRelativeResize="0"/>
          <p:nvPr/>
        </p:nvPicPr>
        <p:blipFill rotWithShape="1">
          <a:blip r:embed="rId6">
            <a:alphaModFix/>
          </a:blip>
          <a:srcRect/>
          <a:stretch/>
        </p:blipFill>
        <p:spPr>
          <a:xfrm>
            <a:off x="0" y="21084"/>
            <a:ext cx="9144000" cy="77964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3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36</a:t>
            </a:fld>
            <a:endParaRPr/>
          </a:p>
        </p:txBody>
      </p:sp>
      <p:sp>
        <p:nvSpPr>
          <p:cNvPr id="469" name="Google Shape;469;p37"/>
          <p:cNvSpPr txBox="1">
            <a:spLocks noGrp="1"/>
          </p:cNvSpPr>
          <p:nvPr>
            <p:ph type="title"/>
          </p:nvPr>
        </p:nvSpPr>
        <p:spPr>
          <a:xfrm>
            <a:off x="119878" y="531425"/>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Calibri"/>
              <a:buNone/>
            </a:pPr>
            <a:r>
              <a:rPr lang="en-US" sz="2800" b="1">
                <a:solidFill>
                  <a:schemeClr val="lt1"/>
                </a:solidFill>
              </a:rPr>
              <a:t>Atmospheric Pressure Protocol</a:t>
            </a:r>
            <a:endParaRPr/>
          </a:p>
        </p:txBody>
      </p:sp>
      <p:pic>
        <p:nvPicPr>
          <p:cNvPr id="470" name="Google Shape;470;p37" descr="Image of a barometer. Atmospheric Pressure-students use either a barometer or an altimeter to measure atmospheric/barometer pressure. Skill Level:  All grades,&#10;Time required 15-25 minutes&#10;"/>
          <p:cNvPicPr preferRelativeResize="0"/>
          <p:nvPr/>
        </p:nvPicPr>
        <p:blipFill rotWithShape="1">
          <a:blip r:embed="rId3">
            <a:alphaModFix/>
          </a:blip>
          <a:srcRect/>
          <a:stretch/>
        </p:blipFill>
        <p:spPr>
          <a:xfrm>
            <a:off x="942909" y="779646"/>
            <a:ext cx="4465320" cy="6087086"/>
          </a:xfrm>
          <a:prstGeom prst="rect">
            <a:avLst/>
          </a:prstGeom>
          <a:noFill/>
          <a:ln>
            <a:noFill/>
          </a:ln>
        </p:spPr>
      </p:pic>
      <p:sp>
        <p:nvSpPr>
          <p:cNvPr id="471" name="Google Shape;471;p37"/>
          <p:cNvSpPr txBox="1">
            <a:spLocks noGrp="1"/>
          </p:cNvSpPr>
          <p:nvPr>
            <p:ph type="body" idx="1"/>
          </p:nvPr>
        </p:nvSpPr>
        <p:spPr>
          <a:xfrm>
            <a:off x="5559728" y="4145707"/>
            <a:ext cx="3973151" cy="173601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en-US" sz="2000" b="1"/>
              <a:t>Skill Level:  All </a:t>
            </a:r>
            <a:endParaRPr/>
          </a:p>
          <a:p>
            <a:pPr marL="0" lvl="0" indent="0" algn="l" rtl="0">
              <a:lnSpc>
                <a:spcPct val="90000"/>
              </a:lnSpc>
              <a:spcBef>
                <a:spcPts val="1000"/>
              </a:spcBef>
              <a:spcAft>
                <a:spcPts val="0"/>
              </a:spcAft>
              <a:buClr>
                <a:schemeClr val="dk1"/>
              </a:buClr>
              <a:buSzPts val="2000"/>
              <a:buNone/>
            </a:pPr>
            <a:r>
              <a:rPr lang="en-US" sz="2000" b="1"/>
              <a:t>Time Required 15-25 minutes</a:t>
            </a:r>
            <a:endParaRPr/>
          </a:p>
        </p:txBody>
      </p:sp>
      <p:pic>
        <p:nvPicPr>
          <p:cNvPr id="472" name="Google Shape;472;p37" descr="Banner Introduction to Atmosphere"/>
          <p:cNvPicPr preferRelativeResize="0"/>
          <p:nvPr/>
        </p:nvPicPr>
        <p:blipFill rotWithShape="1">
          <a:blip r:embed="rId4">
            <a:alphaModFix/>
          </a:blip>
          <a:srcRect/>
          <a:stretch/>
        </p:blipFill>
        <p:spPr>
          <a:xfrm>
            <a:off x="0" y="-1510817"/>
            <a:ext cx="9144000" cy="779646"/>
          </a:xfrm>
          <a:prstGeom prst="rect">
            <a:avLst/>
          </a:prstGeom>
          <a:noFill/>
          <a:ln>
            <a:noFill/>
          </a:ln>
        </p:spPr>
      </p:pic>
      <p:sp>
        <p:nvSpPr>
          <p:cNvPr id="473" name="Google Shape;473;p37"/>
          <p:cNvSpPr txBox="1"/>
          <p:nvPr/>
        </p:nvSpPr>
        <p:spPr>
          <a:xfrm>
            <a:off x="5559729" y="1147436"/>
            <a:ext cx="333027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Atmospheric Pressure</a:t>
            </a:r>
            <a:endParaRPr sz="1400" b="0" i="0" u="none" strike="noStrike" cap="none">
              <a:solidFill>
                <a:srgbClr val="000000"/>
              </a:solidFill>
              <a:latin typeface="Arial"/>
              <a:ea typeface="Arial"/>
              <a:cs typeface="Arial"/>
              <a:sym typeface="Arial"/>
            </a:endParaRPr>
          </a:p>
        </p:txBody>
      </p:sp>
      <p:sp>
        <p:nvSpPr>
          <p:cNvPr id="474" name="Google Shape;474;p37"/>
          <p:cNvSpPr txBox="1"/>
          <p:nvPr/>
        </p:nvSpPr>
        <p:spPr>
          <a:xfrm>
            <a:off x="5559728" y="2341887"/>
            <a:ext cx="3330271"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Use either a barometer or an altimeter to measure atmospheric/barometric pressure.</a:t>
            </a:r>
            <a:endParaRPr sz="1400" b="0" i="0" u="none" strike="noStrike" cap="none">
              <a:solidFill>
                <a:srgbClr val="000000"/>
              </a:solidFill>
              <a:latin typeface="Arial"/>
              <a:ea typeface="Arial"/>
              <a:cs typeface="Arial"/>
              <a:sym typeface="Arial"/>
            </a:endParaRPr>
          </a:p>
        </p:txBody>
      </p:sp>
      <p:pic>
        <p:nvPicPr>
          <p:cNvPr id="475" name="Google Shape;475;p37"/>
          <p:cNvPicPr preferRelativeResize="0"/>
          <p:nvPr/>
        </p:nvPicPr>
        <p:blipFill rotWithShape="1">
          <a:blip r:embed="rId5">
            <a:alphaModFix/>
          </a:blip>
          <a:srcRect/>
          <a:stretch/>
        </p:blipFill>
        <p:spPr>
          <a:xfrm>
            <a:off x="0" y="669219"/>
            <a:ext cx="1166060" cy="6197513"/>
          </a:xfrm>
          <a:prstGeom prst="rect">
            <a:avLst/>
          </a:prstGeom>
          <a:noFill/>
          <a:ln>
            <a:noFill/>
          </a:ln>
        </p:spPr>
      </p:pic>
      <p:pic>
        <p:nvPicPr>
          <p:cNvPr id="476" name="Google Shape;476;p37"/>
          <p:cNvPicPr preferRelativeResize="0"/>
          <p:nvPr/>
        </p:nvPicPr>
        <p:blipFill rotWithShape="1">
          <a:blip r:embed="rId4">
            <a:alphaModFix/>
          </a:blip>
          <a:srcRect/>
          <a:stretch/>
        </p:blipFill>
        <p:spPr>
          <a:xfrm>
            <a:off x="0" y="0"/>
            <a:ext cx="9144000" cy="77964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3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37</a:t>
            </a:fld>
            <a:endParaRPr/>
          </a:p>
        </p:txBody>
      </p:sp>
      <p:sp>
        <p:nvSpPr>
          <p:cNvPr id="482" name="Google Shape;482;p38"/>
          <p:cNvSpPr txBox="1">
            <a:spLocks noGrp="1"/>
          </p:cNvSpPr>
          <p:nvPr>
            <p:ph type="title"/>
          </p:nvPr>
        </p:nvSpPr>
        <p:spPr>
          <a:xfrm>
            <a:off x="559638" y="5683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Calibri"/>
              <a:buNone/>
            </a:pPr>
            <a:r>
              <a:rPr lang="en-US" sz="3200" b="1">
                <a:solidFill>
                  <a:schemeClr val="lt1"/>
                </a:solidFill>
              </a:rPr>
              <a:t>Cloud Protocol</a:t>
            </a:r>
            <a:endParaRPr/>
          </a:p>
        </p:txBody>
      </p:sp>
      <p:pic>
        <p:nvPicPr>
          <p:cNvPr id="483" name="Google Shape;483;p38" descr="Image of students looking at a cloud chart. Students use a cloud chart and/or contrail chart to identify types of clouds and contrails. &#10;"/>
          <p:cNvPicPr preferRelativeResize="0"/>
          <p:nvPr/>
        </p:nvPicPr>
        <p:blipFill rotWithShape="1">
          <a:blip r:embed="rId3">
            <a:alphaModFix/>
          </a:blip>
          <a:srcRect/>
          <a:stretch/>
        </p:blipFill>
        <p:spPr>
          <a:xfrm>
            <a:off x="840321" y="755748"/>
            <a:ext cx="4572000" cy="6078354"/>
          </a:xfrm>
          <a:prstGeom prst="rect">
            <a:avLst/>
          </a:prstGeom>
          <a:noFill/>
          <a:ln>
            <a:noFill/>
          </a:ln>
        </p:spPr>
      </p:pic>
      <p:sp>
        <p:nvSpPr>
          <p:cNvPr id="484" name="Google Shape;484;p38"/>
          <p:cNvSpPr/>
          <p:nvPr/>
        </p:nvSpPr>
        <p:spPr>
          <a:xfrm>
            <a:off x="5693004" y="3858425"/>
            <a:ext cx="4572000"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Skill Level:  All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Time Required:10 minutes</a:t>
            </a:r>
            <a:endParaRPr sz="1400" b="0" i="0" u="none" strike="noStrike" cap="none">
              <a:solidFill>
                <a:srgbClr val="000000"/>
              </a:solidFill>
              <a:latin typeface="Arial"/>
              <a:ea typeface="Arial"/>
              <a:cs typeface="Arial"/>
              <a:sym typeface="Arial"/>
            </a:endParaRPr>
          </a:p>
        </p:txBody>
      </p:sp>
      <p:sp>
        <p:nvSpPr>
          <p:cNvPr id="485" name="Google Shape;485;p38"/>
          <p:cNvSpPr txBox="1"/>
          <p:nvPr/>
        </p:nvSpPr>
        <p:spPr>
          <a:xfrm>
            <a:off x="6550607" y="1376359"/>
            <a:ext cx="1154483"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Clouds</a:t>
            </a:r>
            <a:endParaRPr sz="1400" b="0" i="0" u="none" strike="noStrike" cap="none">
              <a:solidFill>
                <a:srgbClr val="000000"/>
              </a:solidFill>
              <a:latin typeface="Arial"/>
              <a:ea typeface="Arial"/>
              <a:cs typeface="Arial"/>
              <a:sym typeface="Arial"/>
            </a:endParaRPr>
          </a:p>
        </p:txBody>
      </p:sp>
      <p:sp>
        <p:nvSpPr>
          <p:cNvPr id="486" name="Google Shape;486;p38"/>
          <p:cNvSpPr txBox="1"/>
          <p:nvPr/>
        </p:nvSpPr>
        <p:spPr>
          <a:xfrm>
            <a:off x="5556250" y="2462215"/>
            <a:ext cx="365760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Use a cloud and/or contrail chart or the GLOBE Observer app to identify types of clouds and contrails. </a:t>
            </a:r>
            <a:endParaRPr sz="1400" b="0" i="0" u="none" strike="noStrike" cap="none">
              <a:solidFill>
                <a:srgbClr val="000000"/>
              </a:solidFill>
              <a:latin typeface="Arial"/>
              <a:ea typeface="Arial"/>
              <a:cs typeface="Arial"/>
              <a:sym typeface="Arial"/>
            </a:endParaRPr>
          </a:p>
        </p:txBody>
      </p:sp>
      <p:pic>
        <p:nvPicPr>
          <p:cNvPr id="487" name="Google Shape;487;p38"/>
          <p:cNvPicPr preferRelativeResize="0"/>
          <p:nvPr/>
        </p:nvPicPr>
        <p:blipFill rotWithShape="1">
          <a:blip r:embed="rId4">
            <a:alphaModFix/>
          </a:blip>
          <a:srcRect/>
          <a:stretch/>
        </p:blipFill>
        <p:spPr>
          <a:xfrm>
            <a:off x="0" y="669219"/>
            <a:ext cx="1166060" cy="6197513"/>
          </a:xfrm>
          <a:prstGeom prst="rect">
            <a:avLst/>
          </a:prstGeom>
          <a:noFill/>
          <a:ln>
            <a:noFill/>
          </a:ln>
        </p:spPr>
      </p:pic>
      <p:pic>
        <p:nvPicPr>
          <p:cNvPr id="488" name="Google Shape;488;p38"/>
          <p:cNvPicPr preferRelativeResize="0"/>
          <p:nvPr/>
        </p:nvPicPr>
        <p:blipFill rotWithShape="1">
          <a:blip r:embed="rId5">
            <a:alphaModFix/>
          </a:blip>
          <a:srcRect/>
          <a:stretch/>
        </p:blipFill>
        <p:spPr>
          <a:xfrm>
            <a:off x="0" y="0"/>
            <a:ext cx="9144000" cy="77964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3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38</a:t>
            </a:fld>
            <a:endParaRPr/>
          </a:p>
        </p:txBody>
      </p:sp>
      <p:sp>
        <p:nvSpPr>
          <p:cNvPr id="495" name="Google Shape;495;p39"/>
          <p:cNvSpPr txBox="1">
            <a:spLocks noGrp="1"/>
          </p:cNvSpPr>
          <p:nvPr>
            <p:ph type="title"/>
          </p:nvPr>
        </p:nvSpPr>
        <p:spPr>
          <a:xfrm>
            <a:off x="280307" y="5693569"/>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Calibri"/>
              <a:buNone/>
            </a:pPr>
            <a:r>
              <a:rPr lang="en-US" sz="2800" b="1">
                <a:solidFill>
                  <a:schemeClr val="lt1"/>
                </a:solidFill>
              </a:rPr>
              <a:t>Automatic Weather Station Protocol</a:t>
            </a:r>
            <a:endParaRPr/>
          </a:p>
        </p:txBody>
      </p:sp>
      <p:pic>
        <p:nvPicPr>
          <p:cNvPr id="496" name="Google Shape;496;p39" descr="Photo of a Automatic Weather Station&#10;&#10;"/>
          <p:cNvPicPr preferRelativeResize="0"/>
          <p:nvPr/>
        </p:nvPicPr>
        <p:blipFill rotWithShape="1">
          <a:blip r:embed="rId3">
            <a:alphaModFix/>
          </a:blip>
          <a:srcRect/>
          <a:stretch/>
        </p:blipFill>
        <p:spPr>
          <a:xfrm>
            <a:off x="804011" y="754949"/>
            <a:ext cx="4419600" cy="6103051"/>
          </a:xfrm>
          <a:prstGeom prst="rect">
            <a:avLst/>
          </a:prstGeom>
          <a:noFill/>
          <a:ln>
            <a:noFill/>
          </a:ln>
        </p:spPr>
      </p:pic>
      <p:sp>
        <p:nvSpPr>
          <p:cNvPr id="497" name="Google Shape;497;p39"/>
          <p:cNvSpPr txBox="1"/>
          <p:nvPr/>
        </p:nvSpPr>
        <p:spPr>
          <a:xfrm>
            <a:off x="5331462" y="1430882"/>
            <a:ext cx="409875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Automatic Weather Station</a:t>
            </a:r>
            <a:endParaRPr sz="1400" b="0" i="0" u="none" strike="noStrike" cap="none">
              <a:solidFill>
                <a:srgbClr val="000000"/>
              </a:solidFill>
              <a:latin typeface="Arial"/>
              <a:ea typeface="Arial"/>
              <a:cs typeface="Arial"/>
              <a:sym typeface="Arial"/>
            </a:endParaRPr>
          </a:p>
        </p:txBody>
      </p:sp>
      <p:sp>
        <p:nvSpPr>
          <p:cNvPr id="498" name="Google Shape;498;p39"/>
          <p:cNvSpPr txBox="1"/>
          <p:nvPr/>
        </p:nvSpPr>
        <p:spPr>
          <a:xfrm>
            <a:off x="5510063" y="2671370"/>
            <a:ext cx="3555198"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Collect various atmospheric measurements using an automatic weather station.</a:t>
            </a:r>
            <a:endParaRPr sz="1400" b="0" i="0" u="none" strike="noStrike" cap="none">
              <a:solidFill>
                <a:srgbClr val="000000"/>
              </a:solidFill>
              <a:latin typeface="Arial"/>
              <a:ea typeface="Arial"/>
              <a:cs typeface="Arial"/>
              <a:sym typeface="Arial"/>
            </a:endParaRPr>
          </a:p>
        </p:txBody>
      </p:sp>
      <p:sp>
        <p:nvSpPr>
          <p:cNvPr id="499" name="Google Shape;499;p39"/>
          <p:cNvSpPr txBox="1"/>
          <p:nvPr/>
        </p:nvSpPr>
        <p:spPr>
          <a:xfrm>
            <a:off x="5586263" y="3926091"/>
            <a:ext cx="304423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Skill Level: All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Time Required: 10 minutes</a:t>
            </a:r>
            <a:endParaRPr sz="1400" b="0" i="0" u="none" strike="noStrike" cap="none">
              <a:solidFill>
                <a:srgbClr val="000000"/>
              </a:solidFill>
              <a:latin typeface="Arial"/>
              <a:ea typeface="Arial"/>
              <a:cs typeface="Arial"/>
              <a:sym typeface="Arial"/>
            </a:endParaRPr>
          </a:p>
        </p:txBody>
      </p:sp>
      <p:pic>
        <p:nvPicPr>
          <p:cNvPr id="500" name="Google Shape;500;p39"/>
          <p:cNvPicPr preferRelativeResize="0"/>
          <p:nvPr/>
        </p:nvPicPr>
        <p:blipFill rotWithShape="1">
          <a:blip r:embed="rId4">
            <a:alphaModFix/>
          </a:blip>
          <a:srcRect/>
          <a:stretch/>
        </p:blipFill>
        <p:spPr>
          <a:xfrm>
            <a:off x="0" y="669219"/>
            <a:ext cx="1166060" cy="6197513"/>
          </a:xfrm>
          <a:prstGeom prst="rect">
            <a:avLst/>
          </a:prstGeom>
          <a:noFill/>
          <a:ln>
            <a:noFill/>
          </a:ln>
        </p:spPr>
      </p:pic>
      <p:pic>
        <p:nvPicPr>
          <p:cNvPr id="501" name="Google Shape;501;p39"/>
          <p:cNvPicPr preferRelativeResize="0"/>
          <p:nvPr/>
        </p:nvPicPr>
        <p:blipFill rotWithShape="1">
          <a:blip r:embed="rId5">
            <a:alphaModFix/>
          </a:blip>
          <a:srcRect/>
          <a:stretch/>
        </p:blipFill>
        <p:spPr>
          <a:xfrm>
            <a:off x="9410" y="-24697"/>
            <a:ext cx="9144000" cy="77964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a:t>
            </a:fld>
            <a:endParaRPr/>
          </a:p>
        </p:txBody>
      </p:sp>
      <p:sp>
        <p:nvSpPr>
          <p:cNvPr id="119" name="Google Shape;119;p4"/>
          <p:cNvSpPr txBox="1">
            <a:spLocks noGrp="1"/>
          </p:cNvSpPr>
          <p:nvPr>
            <p:ph type="title"/>
          </p:nvPr>
        </p:nvSpPr>
        <p:spPr>
          <a:xfrm>
            <a:off x="2157905" y="453941"/>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b="1"/>
              <a:t>1. What is the Atmosphere?</a:t>
            </a:r>
            <a:endParaRPr b="1"/>
          </a:p>
        </p:txBody>
      </p:sp>
      <p:sp>
        <p:nvSpPr>
          <p:cNvPr id="120" name="Google Shape;120;p4"/>
          <p:cNvSpPr txBox="1">
            <a:spLocks noGrp="1"/>
          </p:cNvSpPr>
          <p:nvPr>
            <p:ph type="body" idx="1"/>
          </p:nvPr>
        </p:nvSpPr>
        <p:spPr>
          <a:xfrm>
            <a:off x="1238248" y="1518451"/>
            <a:ext cx="3619128" cy="4992551"/>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chemeClr val="dk1"/>
              </a:buClr>
              <a:buSzPts val="1800"/>
              <a:buNone/>
            </a:pPr>
            <a:r>
              <a:rPr lang="en-US" sz="1800"/>
              <a:t>The Earth's atmosphere is an extremely thin sheet of air extending from the surface of the Earth to the edge of space. The Earth is a sphere with a roughly 8000-mile diameter; the thickness of the atmosphere is about 60 miles.</a:t>
            </a:r>
            <a:endParaRPr/>
          </a:p>
          <a:p>
            <a:pPr marL="0" lvl="0" indent="0" algn="just" rtl="0">
              <a:lnSpc>
                <a:spcPct val="90000"/>
              </a:lnSpc>
              <a:spcBef>
                <a:spcPts val="1000"/>
              </a:spcBef>
              <a:spcAft>
                <a:spcPts val="0"/>
              </a:spcAft>
              <a:buClr>
                <a:schemeClr val="dk1"/>
              </a:buClr>
              <a:buSzPts val="1800"/>
              <a:buNone/>
            </a:pPr>
            <a:endParaRPr sz="1800"/>
          </a:p>
          <a:p>
            <a:pPr marL="0" lvl="0" indent="0" algn="just" rtl="0">
              <a:lnSpc>
                <a:spcPct val="90000"/>
              </a:lnSpc>
              <a:spcBef>
                <a:spcPts val="1000"/>
              </a:spcBef>
              <a:spcAft>
                <a:spcPts val="0"/>
              </a:spcAft>
              <a:buClr>
                <a:schemeClr val="dk1"/>
              </a:buClr>
              <a:buSzPts val="1800"/>
              <a:buNone/>
            </a:pPr>
            <a:r>
              <a:rPr lang="en-US" sz="1800"/>
              <a:t>In this picture, taken from a spacecraft orbiting at 200 miles above the surface, we can see the atmosphere as the thin blue band between the surface and the blackness of space. </a:t>
            </a:r>
            <a:r>
              <a:rPr lang="en-US" sz="1800" b="1"/>
              <a:t>If the Earth were the size of a basketball, the thickness of the atmosphere could be modeled by a thin sheet of plastic wrapped around the ball!</a:t>
            </a:r>
            <a:endParaRPr/>
          </a:p>
        </p:txBody>
      </p:sp>
      <p:pic>
        <p:nvPicPr>
          <p:cNvPr id="121" name="Google Shape;121;p4" descr="Image of atmosphere hugging surface of Earth from space."/>
          <p:cNvPicPr preferRelativeResize="0"/>
          <p:nvPr/>
        </p:nvPicPr>
        <p:blipFill rotWithShape="1">
          <a:blip r:embed="rId3">
            <a:alphaModFix/>
          </a:blip>
          <a:srcRect/>
          <a:stretch/>
        </p:blipFill>
        <p:spPr>
          <a:xfrm>
            <a:off x="4972367" y="1518451"/>
            <a:ext cx="4085828" cy="2892027"/>
          </a:xfrm>
          <a:prstGeom prst="rect">
            <a:avLst/>
          </a:prstGeom>
          <a:noFill/>
          <a:ln>
            <a:noFill/>
          </a:ln>
        </p:spPr>
      </p:pic>
      <p:sp>
        <p:nvSpPr>
          <p:cNvPr id="122" name="Google Shape;122;p4"/>
          <p:cNvSpPr txBox="1"/>
          <p:nvPr/>
        </p:nvSpPr>
        <p:spPr>
          <a:xfrm>
            <a:off x="7663518" y="4410478"/>
            <a:ext cx="139467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Image: NASA</a:t>
            </a:r>
            <a:endParaRPr sz="1400" b="0" i="1" u="none" strike="noStrike" cap="none">
              <a:solidFill>
                <a:srgbClr val="000000"/>
              </a:solidFill>
              <a:latin typeface="Arial"/>
              <a:ea typeface="Arial"/>
              <a:cs typeface="Arial"/>
              <a:sym typeface="Arial"/>
            </a:endParaRPr>
          </a:p>
        </p:txBody>
      </p:sp>
      <p:pic>
        <p:nvPicPr>
          <p:cNvPr id="123" name="Google Shape;123;p4" descr="Sidebar showing the different sections of the slideshow. You are in the &quot;What is the Atmosphere?&quot; section."/>
          <p:cNvPicPr preferRelativeResize="0"/>
          <p:nvPr/>
        </p:nvPicPr>
        <p:blipFill rotWithShape="1">
          <a:blip r:embed="rId4">
            <a:alphaModFix/>
          </a:blip>
          <a:srcRect/>
          <a:stretch/>
        </p:blipFill>
        <p:spPr>
          <a:xfrm>
            <a:off x="-7371" y="693069"/>
            <a:ext cx="1157542" cy="6179986"/>
          </a:xfrm>
          <a:prstGeom prst="rect">
            <a:avLst/>
          </a:prstGeom>
          <a:noFill/>
          <a:ln>
            <a:noFill/>
          </a:ln>
        </p:spPr>
      </p:pic>
      <p:pic>
        <p:nvPicPr>
          <p:cNvPr id="124" name="Google Shape;124;p4"/>
          <p:cNvPicPr preferRelativeResize="0"/>
          <p:nvPr/>
        </p:nvPicPr>
        <p:blipFill rotWithShape="1">
          <a:blip r:embed="rId5">
            <a:alphaModFix/>
          </a:blip>
          <a:srcRect/>
          <a:stretch/>
        </p:blipFill>
        <p:spPr>
          <a:xfrm>
            <a:off x="0" y="0"/>
            <a:ext cx="9144000" cy="77964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4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39</a:t>
            </a:fld>
            <a:endParaRPr/>
          </a:p>
        </p:txBody>
      </p:sp>
      <p:sp>
        <p:nvSpPr>
          <p:cNvPr id="508" name="Google Shape;508;p41"/>
          <p:cNvSpPr txBox="1">
            <a:spLocks noGrp="1"/>
          </p:cNvSpPr>
          <p:nvPr>
            <p:ph type="title"/>
          </p:nvPr>
        </p:nvSpPr>
        <p:spPr>
          <a:xfrm>
            <a:off x="5604809" y="779646"/>
            <a:ext cx="45720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2400"/>
              <a:t>Surface Temperature</a:t>
            </a:r>
            <a:endParaRPr sz="4000"/>
          </a:p>
        </p:txBody>
      </p:sp>
      <p:pic>
        <p:nvPicPr>
          <p:cNvPr id="509" name="Google Shape;509;p41" descr="Students making a surface temperature reading on grassy field. Students use a handheld infrared thermometer (IRT) to measure the temperature of the ground at nine widely-spaced places at the measurement site. "/>
          <p:cNvPicPr preferRelativeResize="0"/>
          <p:nvPr/>
        </p:nvPicPr>
        <p:blipFill rotWithShape="1">
          <a:blip r:embed="rId3">
            <a:alphaModFix/>
          </a:blip>
          <a:srcRect/>
          <a:stretch/>
        </p:blipFill>
        <p:spPr>
          <a:xfrm>
            <a:off x="1018839" y="781482"/>
            <a:ext cx="4465320" cy="6093141"/>
          </a:xfrm>
          <a:prstGeom prst="rect">
            <a:avLst/>
          </a:prstGeom>
          <a:noFill/>
          <a:ln>
            <a:noFill/>
          </a:ln>
        </p:spPr>
      </p:pic>
      <p:sp>
        <p:nvSpPr>
          <p:cNvPr id="510" name="Google Shape;510;p41"/>
          <p:cNvSpPr/>
          <p:nvPr/>
        </p:nvSpPr>
        <p:spPr>
          <a:xfrm>
            <a:off x="5604809" y="3694703"/>
            <a:ext cx="457200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Skill Level:  All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Time Required: 10-15 minutes</a:t>
            </a:r>
            <a:endParaRPr sz="1400" b="0" i="0" u="none" strike="noStrike" cap="none">
              <a:solidFill>
                <a:srgbClr val="000000"/>
              </a:solidFill>
              <a:latin typeface="Arial"/>
              <a:ea typeface="Arial"/>
              <a:cs typeface="Arial"/>
              <a:sym typeface="Arial"/>
            </a:endParaRPr>
          </a:p>
        </p:txBody>
      </p:sp>
      <p:sp>
        <p:nvSpPr>
          <p:cNvPr id="511" name="Google Shape;511;p41"/>
          <p:cNvSpPr txBox="1"/>
          <p:nvPr/>
        </p:nvSpPr>
        <p:spPr>
          <a:xfrm>
            <a:off x="5589270" y="2105209"/>
            <a:ext cx="3307080" cy="14772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Use a handheld infrared thermometer (IRT) to measure the temperature of the ground at nine widely-spaced places at the measurement site. </a:t>
            </a:r>
            <a:endParaRPr sz="1400" b="0" i="0" u="none" strike="noStrike" cap="none">
              <a:solidFill>
                <a:srgbClr val="000000"/>
              </a:solidFill>
              <a:latin typeface="Arial"/>
              <a:ea typeface="Arial"/>
              <a:cs typeface="Arial"/>
              <a:sym typeface="Arial"/>
            </a:endParaRPr>
          </a:p>
        </p:txBody>
      </p:sp>
      <p:pic>
        <p:nvPicPr>
          <p:cNvPr id="512" name="Google Shape;512;p41"/>
          <p:cNvPicPr preferRelativeResize="0"/>
          <p:nvPr/>
        </p:nvPicPr>
        <p:blipFill rotWithShape="1">
          <a:blip r:embed="rId4">
            <a:alphaModFix/>
          </a:blip>
          <a:srcRect/>
          <a:stretch/>
        </p:blipFill>
        <p:spPr>
          <a:xfrm>
            <a:off x="0" y="669219"/>
            <a:ext cx="1166060" cy="6197513"/>
          </a:xfrm>
          <a:prstGeom prst="rect">
            <a:avLst/>
          </a:prstGeom>
          <a:noFill/>
          <a:ln>
            <a:noFill/>
          </a:ln>
        </p:spPr>
      </p:pic>
      <p:pic>
        <p:nvPicPr>
          <p:cNvPr id="513" name="Google Shape;513;p41"/>
          <p:cNvPicPr preferRelativeResize="0"/>
          <p:nvPr/>
        </p:nvPicPr>
        <p:blipFill rotWithShape="1">
          <a:blip r:embed="rId5">
            <a:alphaModFix/>
          </a:blip>
          <a:srcRect/>
          <a:stretch/>
        </p:blipFill>
        <p:spPr>
          <a:xfrm>
            <a:off x="0" y="0"/>
            <a:ext cx="9144000" cy="77964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4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40</a:t>
            </a:fld>
            <a:endParaRPr/>
          </a:p>
        </p:txBody>
      </p:sp>
      <p:sp>
        <p:nvSpPr>
          <p:cNvPr id="519" name="Google Shape;519;p42"/>
          <p:cNvSpPr txBox="1">
            <a:spLocks noGrp="1"/>
          </p:cNvSpPr>
          <p:nvPr>
            <p:ph type="title"/>
          </p:nvPr>
        </p:nvSpPr>
        <p:spPr>
          <a:xfrm>
            <a:off x="193221" y="429672"/>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Calibri"/>
              <a:buNone/>
            </a:pPr>
            <a:r>
              <a:rPr lang="en-US" sz="2800" b="1">
                <a:solidFill>
                  <a:schemeClr val="lt1"/>
                </a:solidFill>
              </a:rPr>
              <a:t>Air Temperature Protocol</a:t>
            </a:r>
            <a:endParaRPr/>
          </a:p>
        </p:txBody>
      </p:sp>
      <p:pic>
        <p:nvPicPr>
          <p:cNvPr id="520" name="Google Shape;520;p42" descr="Students surrounding a weather instrument shelter. Students use a thermometer to measure maximum and minimum air temperature over a 24-hour period. The thermometer is housed in an instrument shelter. "/>
          <p:cNvPicPr preferRelativeResize="0"/>
          <p:nvPr/>
        </p:nvPicPr>
        <p:blipFill rotWithShape="1">
          <a:blip r:embed="rId3">
            <a:alphaModFix/>
          </a:blip>
          <a:srcRect/>
          <a:stretch/>
        </p:blipFill>
        <p:spPr>
          <a:xfrm>
            <a:off x="1064079" y="779646"/>
            <a:ext cx="4434840" cy="6078354"/>
          </a:xfrm>
          <a:prstGeom prst="rect">
            <a:avLst/>
          </a:prstGeom>
          <a:noFill/>
          <a:ln>
            <a:noFill/>
          </a:ln>
        </p:spPr>
      </p:pic>
      <p:sp>
        <p:nvSpPr>
          <p:cNvPr id="521" name="Google Shape;521;p42"/>
          <p:cNvSpPr txBox="1"/>
          <p:nvPr/>
        </p:nvSpPr>
        <p:spPr>
          <a:xfrm>
            <a:off x="5713853" y="1552283"/>
            <a:ext cx="32916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Air Temperature</a:t>
            </a:r>
            <a:endParaRPr sz="1400" b="0" i="0" u="none" strike="noStrike" cap="none">
              <a:solidFill>
                <a:srgbClr val="000000"/>
              </a:solidFill>
              <a:latin typeface="Arial"/>
              <a:ea typeface="Arial"/>
              <a:cs typeface="Arial"/>
              <a:sym typeface="Arial"/>
            </a:endParaRPr>
          </a:p>
        </p:txBody>
      </p:sp>
      <p:sp>
        <p:nvSpPr>
          <p:cNvPr id="522" name="Google Shape;522;p42"/>
          <p:cNvSpPr txBox="1"/>
          <p:nvPr/>
        </p:nvSpPr>
        <p:spPr>
          <a:xfrm>
            <a:off x="5638619" y="2341495"/>
            <a:ext cx="3901440" cy="14773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Use a thermometer to measure minimum and maximum air temperature over a 24-hour period. The thermometer is housed in an instrument shelter. </a:t>
            </a:r>
            <a:endParaRPr sz="1400" b="0" i="0" u="none" strike="noStrike" cap="none">
              <a:solidFill>
                <a:srgbClr val="000000"/>
              </a:solidFill>
              <a:latin typeface="Arial"/>
              <a:ea typeface="Arial"/>
              <a:cs typeface="Arial"/>
              <a:sym typeface="Arial"/>
            </a:endParaRPr>
          </a:p>
        </p:txBody>
      </p:sp>
      <p:sp>
        <p:nvSpPr>
          <p:cNvPr id="523" name="Google Shape;523;p42"/>
          <p:cNvSpPr txBox="1"/>
          <p:nvPr/>
        </p:nvSpPr>
        <p:spPr>
          <a:xfrm>
            <a:off x="5570513" y="4259068"/>
            <a:ext cx="2862387"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Skill Level: All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Time required: 5 minutes</a:t>
            </a:r>
            <a:endParaRPr sz="1400" b="0" i="0" u="none" strike="noStrike" cap="none">
              <a:solidFill>
                <a:srgbClr val="000000"/>
              </a:solidFill>
              <a:latin typeface="Arial"/>
              <a:ea typeface="Arial"/>
              <a:cs typeface="Arial"/>
              <a:sym typeface="Arial"/>
            </a:endParaRPr>
          </a:p>
        </p:txBody>
      </p:sp>
      <p:pic>
        <p:nvPicPr>
          <p:cNvPr id="524" name="Google Shape;524;p42"/>
          <p:cNvPicPr preferRelativeResize="0"/>
          <p:nvPr/>
        </p:nvPicPr>
        <p:blipFill rotWithShape="1">
          <a:blip r:embed="rId4">
            <a:alphaModFix/>
          </a:blip>
          <a:srcRect/>
          <a:stretch/>
        </p:blipFill>
        <p:spPr>
          <a:xfrm>
            <a:off x="0" y="669219"/>
            <a:ext cx="1166060" cy="6197513"/>
          </a:xfrm>
          <a:prstGeom prst="rect">
            <a:avLst/>
          </a:prstGeom>
          <a:noFill/>
          <a:ln>
            <a:noFill/>
          </a:ln>
        </p:spPr>
      </p:pic>
      <p:pic>
        <p:nvPicPr>
          <p:cNvPr id="525" name="Google Shape;525;p42"/>
          <p:cNvPicPr preferRelativeResize="0"/>
          <p:nvPr/>
        </p:nvPicPr>
        <p:blipFill rotWithShape="1">
          <a:blip r:embed="rId5">
            <a:alphaModFix/>
          </a:blip>
          <a:srcRect/>
          <a:stretch/>
        </p:blipFill>
        <p:spPr>
          <a:xfrm>
            <a:off x="0" y="0"/>
            <a:ext cx="9144000" cy="77964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4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41</a:t>
            </a:fld>
            <a:endParaRPr/>
          </a:p>
        </p:txBody>
      </p:sp>
      <p:pic>
        <p:nvPicPr>
          <p:cNvPr id="531" name="Google Shape;531;p44" descr="Students use a sun photometer (and in some cases, a voltmeter) to measure optical thickness. "/>
          <p:cNvPicPr preferRelativeResize="0"/>
          <p:nvPr/>
        </p:nvPicPr>
        <p:blipFill rotWithShape="1">
          <a:blip r:embed="rId3">
            <a:alphaModFix/>
          </a:blip>
          <a:srcRect/>
          <a:stretch/>
        </p:blipFill>
        <p:spPr>
          <a:xfrm>
            <a:off x="1166060" y="646481"/>
            <a:ext cx="4434840" cy="6196110"/>
          </a:xfrm>
          <a:prstGeom prst="rect">
            <a:avLst/>
          </a:prstGeom>
          <a:noFill/>
          <a:ln>
            <a:noFill/>
          </a:ln>
        </p:spPr>
      </p:pic>
      <p:sp>
        <p:nvSpPr>
          <p:cNvPr id="532" name="Google Shape;532;p44"/>
          <p:cNvSpPr txBox="1">
            <a:spLocks noGrp="1"/>
          </p:cNvSpPr>
          <p:nvPr>
            <p:ph type="title"/>
          </p:nvPr>
        </p:nvSpPr>
        <p:spPr>
          <a:xfrm>
            <a:off x="6418143" y="1062775"/>
            <a:ext cx="255651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b="1"/>
              <a:t>Aerosols</a:t>
            </a:r>
            <a:endParaRPr/>
          </a:p>
        </p:txBody>
      </p:sp>
      <p:sp>
        <p:nvSpPr>
          <p:cNvPr id="533" name="Google Shape;533;p44"/>
          <p:cNvSpPr/>
          <p:nvPr/>
        </p:nvSpPr>
        <p:spPr>
          <a:xfrm>
            <a:off x="5600900" y="3713901"/>
            <a:ext cx="3737636"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Skill Level:  Intermediate (Middle, Secondary grades)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Time Required: 15-30 minutes</a:t>
            </a:r>
            <a:endParaRPr sz="1400" b="0" i="0" u="none" strike="noStrike" cap="none">
              <a:solidFill>
                <a:srgbClr val="000000"/>
              </a:solidFill>
              <a:latin typeface="Arial"/>
              <a:ea typeface="Arial"/>
              <a:cs typeface="Arial"/>
              <a:sym typeface="Arial"/>
            </a:endParaRPr>
          </a:p>
        </p:txBody>
      </p:sp>
      <p:sp>
        <p:nvSpPr>
          <p:cNvPr id="534" name="Google Shape;534;p44"/>
          <p:cNvSpPr txBox="1"/>
          <p:nvPr/>
        </p:nvSpPr>
        <p:spPr>
          <a:xfrm>
            <a:off x="5600900" y="2388338"/>
            <a:ext cx="359283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Use a sun photometer (and in some cases a voltmeter) to measure aerosol optical thickness. </a:t>
            </a:r>
            <a:endParaRPr sz="1400" b="0" i="0" u="none" strike="noStrike" cap="none">
              <a:solidFill>
                <a:srgbClr val="000000"/>
              </a:solidFill>
              <a:latin typeface="Arial"/>
              <a:ea typeface="Arial"/>
              <a:cs typeface="Arial"/>
              <a:sym typeface="Arial"/>
            </a:endParaRPr>
          </a:p>
        </p:txBody>
      </p:sp>
      <p:pic>
        <p:nvPicPr>
          <p:cNvPr id="535" name="Google Shape;535;p44"/>
          <p:cNvPicPr preferRelativeResize="0"/>
          <p:nvPr/>
        </p:nvPicPr>
        <p:blipFill rotWithShape="1">
          <a:blip r:embed="rId4">
            <a:alphaModFix/>
          </a:blip>
          <a:srcRect/>
          <a:stretch/>
        </p:blipFill>
        <p:spPr>
          <a:xfrm>
            <a:off x="0" y="669219"/>
            <a:ext cx="1166060" cy="6197513"/>
          </a:xfrm>
          <a:prstGeom prst="rect">
            <a:avLst/>
          </a:prstGeom>
          <a:noFill/>
          <a:ln>
            <a:noFill/>
          </a:ln>
        </p:spPr>
      </p:pic>
      <p:pic>
        <p:nvPicPr>
          <p:cNvPr id="536" name="Google Shape;536;p44"/>
          <p:cNvPicPr preferRelativeResize="0"/>
          <p:nvPr/>
        </p:nvPicPr>
        <p:blipFill rotWithShape="1">
          <a:blip r:embed="rId5">
            <a:alphaModFix/>
          </a:blip>
          <a:srcRect/>
          <a:stretch/>
        </p:blipFill>
        <p:spPr>
          <a:xfrm>
            <a:off x="0" y="-110427"/>
            <a:ext cx="9144000" cy="77964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4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42</a:t>
            </a:fld>
            <a:endParaRPr/>
          </a:p>
        </p:txBody>
      </p:sp>
      <p:sp>
        <p:nvSpPr>
          <p:cNvPr id="542" name="Google Shape;542;p45"/>
          <p:cNvSpPr txBox="1">
            <a:spLocks noGrp="1"/>
          </p:cNvSpPr>
          <p:nvPr>
            <p:ph type="title"/>
          </p:nvPr>
        </p:nvSpPr>
        <p:spPr>
          <a:xfrm>
            <a:off x="193221" y="389823"/>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Calibri"/>
              <a:buNone/>
            </a:pPr>
            <a:r>
              <a:rPr lang="en-US" sz="2800" b="1">
                <a:solidFill>
                  <a:schemeClr val="lt1"/>
                </a:solidFill>
              </a:rPr>
              <a:t>Precipitation (Solid) Protocol</a:t>
            </a:r>
            <a:endParaRPr/>
          </a:p>
        </p:txBody>
      </p:sp>
      <p:pic>
        <p:nvPicPr>
          <p:cNvPr id="543" name="Google Shape;543;p45" descr="Image of students measuring snow depth. To measure solid precipitation, students use a snow board and metric ruler to measure snowfall and snowpack. Students can also measure pH. "/>
          <p:cNvPicPr preferRelativeResize="0"/>
          <p:nvPr/>
        </p:nvPicPr>
        <p:blipFill rotWithShape="1">
          <a:blip r:embed="rId3">
            <a:alphaModFix/>
          </a:blip>
          <a:srcRect/>
          <a:stretch/>
        </p:blipFill>
        <p:spPr>
          <a:xfrm>
            <a:off x="1166060" y="779646"/>
            <a:ext cx="4450080" cy="6078354"/>
          </a:xfrm>
          <a:prstGeom prst="rect">
            <a:avLst/>
          </a:prstGeom>
          <a:noFill/>
          <a:ln>
            <a:noFill/>
          </a:ln>
        </p:spPr>
      </p:pic>
      <p:sp>
        <p:nvSpPr>
          <p:cNvPr id="544" name="Google Shape;544;p45"/>
          <p:cNvSpPr txBox="1"/>
          <p:nvPr/>
        </p:nvSpPr>
        <p:spPr>
          <a:xfrm>
            <a:off x="5854950" y="1769273"/>
            <a:ext cx="32634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Precipitation (Solid)</a:t>
            </a:r>
            <a:endParaRPr sz="1400" b="0" i="0" u="none" strike="noStrike" cap="none">
              <a:solidFill>
                <a:srgbClr val="000000"/>
              </a:solidFill>
              <a:latin typeface="Arial"/>
              <a:ea typeface="Arial"/>
              <a:cs typeface="Arial"/>
              <a:sym typeface="Arial"/>
            </a:endParaRPr>
          </a:p>
        </p:txBody>
      </p:sp>
      <p:sp>
        <p:nvSpPr>
          <p:cNvPr id="545" name="Google Shape;545;p45"/>
          <p:cNvSpPr txBox="1"/>
          <p:nvPr/>
        </p:nvSpPr>
        <p:spPr>
          <a:xfrm>
            <a:off x="5749490" y="2465927"/>
            <a:ext cx="339451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Use a snow board and a metric ruler to measure snowfall and snowpack. You can also measure pH. </a:t>
            </a:r>
            <a:endParaRPr sz="1400" b="0" i="0" u="none" strike="noStrike" cap="none">
              <a:solidFill>
                <a:srgbClr val="000000"/>
              </a:solidFill>
              <a:latin typeface="Arial"/>
              <a:ea typeface="Arial"/>
              <a:cs typeface="Arial"/>
              <a:sym typeface="Arial"/>
            </a:endParaRPr>
          </a:p>
        </p:txBody>
      </p:sp>
      <p:sp>
        <p:nvSpPr>
          <p:cNvPr id="546" name="Google Shape;546;p45"/>
          <p:cNvSpPr txBox="1"/>
          <p:nvPr/>
        </p:nvSpPr>
        <p:spPr>
          <a:xfrm>
            <a:off x="5749490" y="3932750"/>
            <a:ext cx="304423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Skill Level: All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Time Required: 10 minutes</a:t>
            </a:r>
            <a:endParaRPr sz="1400" b="0" i="0" u="none" strike="noStrike" cap="none">
              <a:solidFill>
                <a:srgbClr val="000000"/>
              </a:solidFill>
              <a:latin typeface="Arial"/>
              <a:ea typeface="Arial"/>
              <a:cs typeface="Arial"/>
              <a:sym typeface="Arial"/>
            </a:endParaRPr>
          </a:p>
        </p:txBody>
      </p:sp>
      <p:pic>
        <p:nvPicPr>
          <p:cNvPr id="547" name="Google Shape;547;p45"/>
          <p:cNvPicPr preferRelativeResize="0"/>
          <p:nvPr/>
        </p:nvPicPr>
        <p:blipFill rotWithShape="1">
          <a:blip r:embed="rId4">
            <a:alphaModFix/>
          </a:blip>
          <a:srcRect/>
          <a:stretch/>
        </p:blipFill>
        <p:spPr>
          <a:xfrm>
            <a:off x="0" y="669219"/>
            <a:ext cx="1166060" cy="6197513"/>
          </a:xfrm>
          <a:prstGeom prst="rect">
            <a:avLst/>
          </a:prstGeom>
          <a:noFill/>
          <a:ln>
            <a:noFill/>
          </a:ln>
        </p:spPr>
      </p:pic>
      <p:pic>
        <p:nvPicPr>
          <p:cNvPr id="548" name="Google Shape;548;p45"/>
          <p:cNvPicPr preferRelativeResize="0"/>
          <p:nvPr/>
        </p:nvPicPr>
        <p:blipFill rotWithShape="1">
          <a:blip r:embed="rId5">
            <a:alphaModFix/>
          </a:blip>
          <a:srcRect/>
          <a:stretch/>
        </p:blipFill>
        <p:spPr>
          <a:xfrm>
            <a:off x="0" y="0"/>
            <a:ext cx="9144000" cy="77964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4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43</a:t>
            </a:fld>
            <a:endParaRPr/>
          </a:p>
        </p:txBody>
      </p:sp>
      <p:pic>
        <p:nvPicPr>
          <p:cNvPr id="554" name="Google Shape;554;p46" descr="student twirling a sling psychrometer. Relative humidity: Students use either a sling psychrometer or a digital hydrometer to measure relative humidity. "/>
          <p:cNvPicPr preferRelativeResize="0"/>
          <p:nvPr/>
        </p:nvPicPr>
        <p:blipFill rotWithShape="1">
          <a:blip r:embed="rId3">
            <a:alphaModFix/>
          </a:blip>
          <a:srcRect/>
          <a:stretch/>
        </p:blipFill>
        <p:spPr>
          <a:xfrm>
            <a:off x="1166060" y="779646"/>
            <a:ext cx="4434840" cy="6078354"/>
          </a:xfrm>
          <a:prstGeom prst="rect">
            <a:avLst/>
          </a:prstGeom>
          <a:noFill/>
          <a:ln>
            <a:noFill/>
          </a:ln>
        </p:spPr>
      </p:pic>
      <p:sp>
        <p:nvSpPr>
          <p:cNvPr id="555" name="Google Shape;555;p46"/>
          <p:cNvSpPr txBox="1"/>
          <p:nvPr/>
        </p:nvSpPr>
        <p:spPr>
          <a:xfrm>
            <a:off x="5800425" y="1348238"/>
            <a:ext cx="32526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Relative Humidity</a:t>
            </a:r>
            <a:endParaRPr sz="1400" b="0" i="0" u="none" strike="noStrike" cap="none">
              <a:solidFill>
                <a:srgbClr val="000000"/>
              </a:solidFill>
              <a:latin typeface="Arial"/>
              <a:ea typeface="Arial"/>
              <a:cs typeface="Arial"/>
              <a:sym typeface="Arial"/>
            </a:endParaRPr>
          </a:p>
        </p:txBody>
      </p:sp>
      <p:sp>
        <p:nvSpPr>
          <p:cNvPr id="556" name="Google Shape;556;p46"/>
          <p:cNvSpPr txBox="1"/>
          <p:nvPr/>
        </p:nvSpPr>
        <p:spPr>
          <a:xfrm>
            <a:off x="5718974" y="2206494"/>
            <a:ext cx="325260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Use either a sling psychrometer or a digital hygrometer to measure relative humidity. </a:t>
            </a:r>
            <a:endParaRPr sz="1400" b="0" i="0" u="none" strike="noStrike" cap="none">
              <a:solidFill>
                <a:srgbClr val="000000"/>
              </a:solidFill>
              <a:latin typeface="Arial"/>
              <a:ea typeface="Arial"/>
              <a:cs typeface="Arial"/>
              <a:sym typeface="Arial"/>
            </a:endParaRPr>
          </a:p>
        </p:txBody>
      </p:sp>
      <p:sp>
        <p:nvSpPr>
          <p:cNvPr id="557" name="Google Shape;557;p46"/>
          <p:cNvSpPr txBox="1"/>
          <p:nvPr/>
        </p:nvSpPr>
        <p:spPr>
          <a:xfrm>
            <a:off x="5720939" y="3374234"/>
            <a:ext cx="3252622"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Skill Level: All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Time Required: 5-10 minutes</a:t>
            </a:r>
            <a:endParaRPr sz="1400" b="0" i="0" u="none" strike="noStrike" cap="none">
              <a:solidFill>
                <a:srgbClr val="000000"/>
              </a:solidFill>
              <a:latin typeface="Arial"/>
              <a:ea typeface="Arial"/>
              <a:cs typeface="Arial"/>
              <a:sym typeface="Arial"/>
            </a:endParaRPr>
          </a:p>
        </p:txBody>
      </p:sp>
      <p:pic>
        <p:nvPicPr>
          <p:cNvPr id="558" name="Google Shape;558;p46"/>
          <p:cNvPicPr preferRelativeResize="0"/>
          <p:nvPr/>
        </p:nvPicPr>
        <p:blipFill rotWithShape="1">
          <a:blip r:embed="rId4">
            <a:alphaModFix/>
          </a:blip>
          <a:srcRect/>
          <a:stretch/>
        </p:blipFill>
        <p:spPr>
          <a:xfrm>
            <a:off x="0" y="669219"/>
            <a:ext cx="1166060" cy="6197513"/>
          </a:xfrm>
          <a:prstGeom prst="rect">
            <a:avLst/>
          </a:prstGeom>
          <a:noFill/>
          <a:ln>
            <a:noFill/>
          </a:ln>
        </p:spPr>
      </p:pic>
      <p:pic>
        <p:nvPicPr>
          <p:cNvPr id="559" name="Google Shape;559;p46"/>
          <p:cNvPicPr preferRelativeResize="0"/>
          <p:nvPr/>
        </p:nvPicPr>
        <p:blipFill rotWithShape="1">
          <a:blip r:embed="rId5">
            <a:alphaModFix/>
          </a:blip>
          <a:srcRect/>
          <a:stretch/>
        </p:blipFill>
        <p:spPr>
          <a:xfrm>
            <a:off x="0" y="0"/>
            <a:ext cx="9144000" cy="77964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pic>
        <p:nvPicPr>
          <p:cNvPr id="564" name="Google Shape;564;p47" descr="Students reading a precipitation gauge. They can also take pH measurements"/>
          <p:cNvPicPr preferRelativeResize="0"/>
          <p:nvPr/>
        </p:nvPicPr>
        <p:blipFill rotWithShape="1">
          <a:blip r:embed="rId3">
            <a:alphaModFix/>
          </a:blip>
          <a:srcRect/>
          <a:stretch/>
        </p:blipFill>
        <p:spPr>
          <a:xfrm>
            <a:off x="1166060" y="389823"/>
            <a:ext cx="4450080" cy="6497401"/>
          </a:xfrm>
          <a:prstGeom prst="rect">
            <a:avLst/>
          </a:prstGeom>
          <a:noFill/>
          <a:ln>
            <a:noFill/>
          </a:ln>
        </p:spPr>
      </p:pic>
      <p:sp>
        <p:nvSpPr>
          <p:cNvPr id="565" name="Google Shape;565;p4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44</a:t>
            </a:fld>
            <a:endParaRPr/>
          </a:p>
        </p:txBody>
      </p:sp>
      <p:sp>
        <p:nvSpPr>
          <p:cNvPr id="566" name="Google Shape;566;p47"/>
          <p:cNvSpPr txBox="1">
            <a:spLocks noGrp="1"/>
          </p:cNvSpPr>
          <p:nvPr>
            <p:ph type="title"/>
          </p:nvPr>
        </p:nvSpPr>
        <p:spPr>
          <a:xfrm>
            <a:off x="5724936" y="652826"/>
            <a:ext cx="3364230" cy="2171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b="1"/>
              <a:t>Precipitation (Liquid)</a:t>
            </a:r>
            <a:endParaRPr/>
          </a:p>
        </p:txBody>
      </p:sp>
      <p:sp>
        <p:nvSpPr>
          <p:cNvPr id="567" name="Google Shape;567;p47"/>
          <p:cNvSpPr/>
          <p:nvPr/>
        </p:nvSpPr>
        <p:spPr>
          <a:xfrm>
            <a:off x="5691940" y="3580119"/>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Skill Level:  All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Time Required: 5-10 minutes</a:t>
            </a:r>
            <a:endParaRPr sz="1400" b="0" i="0" u="none" strike="noStrike" cap="none">
              <a:solidFill>
                <a:srgbClr val="000000"/>
              </a:solidFill>
              <a:latin typeface="Arial"/>
              <a:ea typeface="Arial"/>
              <a:cs typeface="Arial"/>
              <a:sym typeface="Arial"/>
            </a:endParaRPr>
          </a:p>
        </p:txBody>
      </p:sp>
      <p:sp>
        <p:nvSpPr>
          <p:cNvPr id="568" name="Google Shape;568;p47"/>
          <p:cNvSpPr txBox="1"/>
          <p:nvPr/>
        </p:nvSpPr>
        <p:spPr>
          <a:xfrm>
            <a:off x="5691940" y="2492542"/>
            <a:ext cx="357841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Use a rain gauge to measure rainfall. You can also measure pH. </a:t>
            </a:r>
            <a:endParaRPr sz="1400" b="0" i="0" u="none" strike="noStrike" cap="none">
              <a:solidFill>
                <a:srgbClr val="000000"/>
              </a:solidFill>
              <a:latin typeface="Arial"/>
              <a:ea typeface="Arial"/>
              <a:cs typeface="Arial"/>
              <a:sym typeface="Arial"/>
            </a:endParaRPr>
          </a:p>
        </p:txBody>
      </p:sp>
      <p:pic>
        <p:nvPicPr>
          <p:cNvPr id="569" name="Google Shape;569;p47"/>
          <p:cNvPicPr preferRelativeResize="0"/>
          <p:nvPr/>
        </p:nvPicPr>
        <p:blipFill rotWithShape="1">
          <a:blip r:embed="rId4">
            <a:alphaModFix/>
          </a:blip>
          <a:srcRect/>
          <a:stretch/>
        </p:blipFill>
        <p:spPr>
          <a:xfrm>
            <a:off x="0" y="669219"/>
            <a:ext cx="1166060" cy="6197513"/>
          </a:xfrm>
          <a:prstGeom prst="rect">
            <a:avLst/>
          </a:prstGeom>
          <a:noFill/>
          <a:ln>
            <a:noFill/>
          </a:ln>
        </p:spPr>
      </p:pic>
      <p:pic>
        <p:nvPicPr>
          <p:cNvPr id="570" name="Google Shape;570;p47"/>
          <p:cNvPicPr preferRelativeResize="0"/>
          <p:nvPr/>
        </p:nvPicPr>
        <p:blipFill rotWithShape="1">
          <a:blip r:embed="rId5">
            <a:alphaModFix/>
          </a:blip>
          <a:srcRect/>
          <a:stretch/>
        </p:blipFill>
        <p:spPr>
          <a:xfrm>
            <a:off x="0" y="0"/>
            <a:ext cx="9144000" cy="77964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pic>
        <p:nvPicPr>
          <p:cNvPr id="575" name="Google Shape;575;p48"/>
          <p:cNvPicPr preferRelativeResize="0"/>
          <p:nvPr/>
        </p:nvPicPr>
        <p:blipFill rotWithShape="1">
          <a:blip r:embed="rId3">
            <a:alphaModFix/>
          </a:blip>
          <a:srcRect/>
          <a:stretch/>
        </p:blipFill>
        <p:spPr>
          <a:xfrm>
            <a:off x="419100" y="655486"/>
            <a:ext cx="9144000" cy="6187829"/>
          </a:xfrm>
          <a:prstGeom prst="rect">
            <a:avLst/>
          </a:prstGeom>
          <a:noFill/>
          <a:ln>
            <a:noFill/>
          </a:ln>
        </p:spPr>
      </p:pic>
      <p:sp>
        <p:nvSpPr>
          <p:cNvPr id="576" name="Google Shape;576;p4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45</a:t>
            </a:fld>
            <a:endParaRPr/>
          </a:p>
        </p:txBody>
      </p:sp>
      <p:sp>
        <p:nvSpPr>
          <p:cNvPr id="577" name="Google Shape;577;p48"/>
          <p:cNvSpPr txBox="1">
            <a:spLocks noGrp="1"/>
          </p:cNvSpPr>
          <p:nvPr>
            <p:ph type="title"/>
          </p:nvPr>
        </p:nvSpPr>
        <p:spPr>
          <a:xfrm rot="-224982">
            <a:off x="3668457" y="1101276"/>
            <a:ext cx="5020174" cy="121709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Calibri"/>
              <a:buNone/>
            </a:pPr>
            <a:r>
              <a:rPr lang="en-US" sz="2400" b="1"/>
              <a:t>Review your Knowledge! Question 7 </a:t>
            </a:r>
            <a:endParaRPr/>
          </a:p>
        </p:txBody>
      </p:sp>
      <p:sp>
        <p:nvSpPr>
          <p:cNvPr id="578" name="Google Shape;578;p48"/>
          <p:cNvSpPr txBox="1">
            <a:spLocks noGrp="1"/>
          </p:cNvSpPr>
          <p:nvPr>
            <p:ph type="body" idx="1"/>
          </p:nvPr>
        </p:nvSpPr>
        <p:spPr>
          <a:xfrm rot="-201971">
            <a:off x="4076289" y="2197952"/>
            <a:ext cx="4599241" cy="463578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US" sz="2400"/>
              <a:t>Which of the following protocols requires no purchased equipment? </a:t>
            </a:r>
            <a:endParaRPr/>
          </a:p>
          <a:p>
            <a:pPr marL="514350" lvl="0" indent="-514350" algn="l" rtl="0">
              <a:lnSpc>
                <a:spcPct val="90000"/>
              </a:lnSpc>
              <a:spcBef>
                <a:spcPts val="1000"/>
              </a:spcBef>
              <a:spcAft>
                <a:spcPts val="0"/>
              </a:spcAft>
              <a:buClr>
                <a:schemeClr val="dk1"/>
              </a:buClr>
              <a:buSzPts val="2400"/>
              <a:buAutoNum type="alphaLcPeriod"/>
            </a:pPr>
            <a:r>
              <a:rPr lang="en-US" sz="2400"/>
              <a:t>Aerosols</a:t>
            </a:r>
            <a:endParaRPr/>
          </a:p>
          <a:p>
            <a:pPr marL="514350" lvl="0" indent="-514350" algn="l" rtl="0">
              <a:lnSpc>
                <a:spcPct val="90000"/>
              </a:lnSpc>
              <a:spcBef>
                <a:spcPts val="1000"/>
              </a:spcBef>
              <a:spcAft>
                <a:spcPts val="0"/>
              </a:spcAft>
              <a:buClr>
                <a:schemeClr val="dk1"/>
              </a:buClr>
              <a:buSzPts val="2400"/>
              <a:buAutoNum type="alphaLcPeriod"/>
            </a:pPr>
            <a:r>
              <a:rPr lang="en-US" sz="2400"/>
              <a:t>Cloud</a:t>
            </a:r>
            <a:endParaRPr/>
          </a:p>
          <a:p>
            <a:pPr marL="514350" lvl="0" indent="-514350" algn="l" rtl="0">
              <a:lnSpc>
                <a:spcPct val="90000"/>
              </a:lnSpc>
              <a:spcBef>
                <a:spcPts val="1000"/>
              </a:spcBef>
              <a:spcAft>
                <a:spcPts val="0"/>
              </a:spcAft>
              <a:buClr>
                <a:schemeClr val="dk1"/>
              </a:buClr>
              <a:buSzPts val="2400"/>
              <a:buAutoNum type="alphaLcPeriod"/>
            </a:pPr>
            <a:r>
              <a:rPr lang="en-US" sz="2400"/>
              <a:t>Relative humidity</a:t>
            </a:r>
            <a:endParaRPr/>
          </a:p>
          <a:p>
            <a:pPr marL="514350" lvl="0" indent="-514350" algn="l" rtl="0">
              <a:lnSpc>
                <a:spcPct val="90000"/>
              </a:lnSpc>
              <a:spcBef>
                <a:spcPts val="1000"/>
              </a:spcBef>
              <a:spcAft>
                <a:spcPts val="0"/>
              </a:spcAft>
              <a:buClr>
                <a:schemeClr val="dk1"/>
              </a:buClr>
              <a:buSzPts val="2400"/>
              <a:buAutoNum type="alphaLcPeriod"/>
            </a:pPr>
            <a:r>
              <a:rPr lang="en-US" sz="2400"/>
              <a:t>Water vapor</a:t>
            </a:r>
            <a:endParaRPr/>
          </a:p>
          <a:p>
            <a:pPr marL="0" lvl="0" indent="0" algn="l" rtl="0">
              <a:lnSpc>
                <a:spcPct val="90000"/>
              </a:lnSpc>
              <a:spcBef>
                <a:spcPts val="1000"/>
              </a:spcBef>
              <a:spcAft>
                <a:spcPts val="0"/>
              </a:spcAft>
              <a:buClr>
                <a:schemeClr val="dk1"/>
              </a:buClr>
              <a:buSzPts val="2400"/>
              <a:buNone/>
            </a:pPr>
            <a:r>
              <a:rPr lang="en-US" sz="2400" b="1"/>
              <a:t>What is your answer? </a:t>
            </a:r>
            <a:endParaRPr/>
          </a:p>
          <a:p>
            <a:pPr marL="514350" lvl="0" indent="-336550" algn="l" rtl="0">
              <a:lnSpc>
                <a:spcPct val="90000"/>
              </a:lnSpc>
              <a:spcBef>
                <a:spcPts val="1000"/>
              </a:spcBef>
              <a:spcAft>
                <a:spcPts val="0"/>
              </a:spcAft>
              <a:buClr>
                <a:schemeClr val="dk1"/>
              </a:buClr>
              <a:buSzPts val="2800"/>
              <a:buNone/>
            </a:pPr>
            <a:endParaRPr/>
          </a:p>
          <a:p>
            <a:pPr marL="514350" lvl="0" indent="-336550" algn="l" rtl="0">
              <a:lnSpc>
                <a:spcPct val="90000"/>
              </a:lnSpc>
              <a:spcBef>
                <a:spcPts val="1000"/>
              </a:spcBef>
              <a:spcAft>
                <a:spcPts val="0"/>
              </a:spcAft>
              <a:buClr>
                <a:schemeClr val="dk1"/>
              </a:buClr>
              <a:buSzPts val="2800"/>
              <a:buNone/>
            </a:pPr>
            <a:endParaRPr/>
          </a:p>
          <a:p>
            <a:pPr marL="514350" lvl="0" indent="-33655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pic>
        <p:nvPicPr>
          <p:cNvPr id="579" name="Google Shape;579;p48" descr="Sidebar showing the different sections of the slideshow. You are in the &quot;Quiz Yourself!&quot; section"/>
          <p:cNvPicPr preferRelativeResize="0"/>
          <p:nvPr/>
        </p:nvPicPr>
        <p:blipFill rotWithShape="1">
          <a:blip r:embed="rId4">
            <a:alphaModFix/>
          </a:blip>
          <a:srcRect/>
          <a:stretch/>
        </p:blipFill>
        <p:spPr>
          <a:xfrm>
            <a:off x="0" y="655486"/>
            <a:ext cx="1161761" cy="6202514"/>
          </a:xfrm>
          <a:prstGeom prst="rect">
            <a:avLst/>
          </a:prstGeom>
          <a:noFill/>
          <a:ln>
            <a:noFill/>
          </a:ln>
        </p:spPr>
      </p:pic>
      <p:pic>
        <p:nvPicPr>
          <p:cNvPr id="580" name="Google Shape;580;p48"/>
          <p:cNvPicPr preferRelativeResize="0"/>
          <p:nvPr/>
        </p:nvPicPr>
        <p:blipFill rotWithShape="1">
          <a:blip r:embed="rId5">
            <a:alphaModFix/>
          </a:blip>
          <a:srcRect/>
          <a:stretch/>
        </p:blipFill>
        <p:spPr>
          <a:xfrm>
            <a:off x="0" y="-109475"/>
            <a:ext cx="9144000" cy="77964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85" name="Google Shape;585;p49"/>
          <p:cNvPicPr preferRelativeResize="0"/>
          <p:nvPr/>
        </p:nvPicPr>
        <p:blipFill rotWithShape="1">
          <a:blip r:embed="rId3">
            <a:alphaModFix/>
          </a:blip>
          <a:srcRect/>
          <a:stretch/>
        </p:blipFill>
        <p:spPr>
          <a:xfrm>
            <a:off x="411480" y="136524"/>
            <a:ext cx="9144000" cy="6855181"/>
          </a:xfrm>
          <a:prstGeom prst="rect">
            <a:avLst/>
          </a:prstGeom>
          <a:noFill/>
          <a:ln>
            <a:noFill/>
          </a:ln>
        </p:spPr>
      </p:pic>
      <p:sp>
        <p:nvSpPr>
          <p:cNvPr id="586" name="Google Shape;586;p4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46</a:t>
            </a:fld>
            <a:endParaRPr/>
          </a:p>
        </p:txBody>
      </p:sp>
      <p:pic>
        <p:nvPicPr>
          <p:cNvPr id="587" name="Google Shape;587;p49"/>
          <p:cNvPicPr preferRelativeResize="0"/>
          <p:nvPr/>
        </p:nvPicPr>
        <p:blipFill rotWithShape="1">
          <a:blip r:embed="rId4">
            <a:alphaModFix/>
          </a:blip>
          <a:srcRect/>
          <a:stretch/>
        </p:blipFill>
        <p:spPr>
          <a:xfrm>
            <a:off x="-1228" y="-127261"/>
            <a:ext cx="9144000" cy="779646"/>
          </a:xfrm>
          <a:prstGeom prst="rect">
            <a:avLst/>
          </a:prstGeom>
          <a:noFill/>
          <a:ln>
            <a:noFill/>
          </a:ln>
        </p:spPr>
      </p:pic>
      <p:sp>
        <p:nvSpPr>
          <p:cNvPr id="588" name="Google Shape;588;p49"/>
          <p:cNvSpPr txBox="1">
            <a:spLocks noGrp="1"/>
          </p:cNvSpPr>
          <p:nvPr>
            <p:ph type="title"/>
          </p:nvPr>
        </p:nvSpPr>
        <p:spPr>
          <a:xfrm rot="-185985">
            <a:off x="3894046" y="74505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a:t>Answer to Question 7</a:t>
            </a:r>
            <a:endParaRPr/>
          </a:p>
        </p:txBody>
      </p:sp>
      <p:sp>
        <p:nvSpPr>
          <p:cNvPr id="589" name="Google Shape;589;p49" descr="Cartoon of GLOBE Trainer and clipboard"/>
          <p:cNvSpPr txBox="1">
            <a:spLocks noGrp="1"/>
          </p:cNvSpPr>
          <p:nvPr>
            <p:ph type="body" idx="1"/>
          </p:nvPr>
        </p:nvSpPr>
        <p:spPr>
          <a:xfrm rot="-201971">
            <a:off x="3988769" y="1881881"/>
            <a:ext cx="4599241" cy="463578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US" sz="2400"/>
              <a:t>Which of the following protocols requires no purchased equipment? </a:t>
            </a:r>
            <a:endParaRPr/>
          </a:p>
          <a:p>
            <a:pPr marL="514350" lvl="0" indent="-514350" algn="l" rtl="0">
              <a:lnSpc>
                <a:spcPct val="90000"/>
              </a:lnSpc>
              <a:spcBef>
                <a:spcPts val="1000"/>
              </a:spcBef>
              <a:spcAft>
                <a:spcPts val="0"/>
              </a:spcAft>
              <a:buClr>
                <a:schemeClr val="dk1"/>
              </a:buClr>
              <a:buSzPts val="2400"/>
              <a:buAutoNum type="alphaLcPeriod"/>
            </a:pPr>
            <a:r>
              <a:rPr lang="en-US" sz="2400"/>
              <a:t>Aerosols</a:t>
            </a:r>
            <a:endParaRPr/>
          </a:p>
          <a:p>
            <a:pPr marL="514350" lvl="0" indent="-514350" algn="l" rtl="0">
              <a:lnSpc>
                <a:spcPct val="90000"/>
              </a:lnSpc>
              <a:spcBef>
                <a:spcPts val="1000"/>
              </a:spcBef>
              <a:spcAft>
                <a:spcPts val="0"/>
              </a:spcAft>
              <a:buClr>
                <a:srgbClr val="FF0000"/>
              </a:buClr>
              <a:buSzPts val="2400"/>
              <a:buAutoNum type="alphaLcPeriod"/>
            </a:pPr>
            <a:r>
              <a:rPr lang="en-US" sz="2400" b="1">
                <a:solidFill>
                  <a:srgbClr val="FF0000"/>
                </a:solidFill>
              </a:rPr>
              <a:t>Cloud- ☺ correct! </a:t>
            </a:r>
            <a:endParaRPr/>
          </a:p>
          <a:p>
            <a:pPr marL="514350" lvl="0" indent="-514350" algn="l" rtl="0">
              <a:lnSpc>
                <a:spcPct val="90000"/>
              </a:lnSpc>
              <a:spcBef>
                <a:spcPts val="1000"/>
              </a:spcBef>
              <a:spcAft>
                <a:spcPts val="0"/>
              </a:spcAft>
              <a:buClr>
                <a:schemeClr val="dk1"/>
              </a:buClr>
              <a:buSzPts val="2400"/>
              <a:buAutoNum type="alphaLcPeriod"/>
            </a:pPr>
            <a:r>
              <a:rPr lang="en-US" sz="2400"/>
              <a:t>Relative humidity</a:t>
            </a:r>
            <a:endParaRPr/>
          </a:p>
          <a:p>
            <a:pPr marL="514350" lvl="0" indent="-514350" algn="l" rtl="0">
              <a:lnSpc>
                <a:spcPct val="90000"/>
              </a:lnSpc>
              <a:spcBef>
                <a:spcPts val="1000"/>
              </a:spcBef>
              <a:spcAft>
                <a:spcPts val="0"/>
              </a:spcAft>
              <a:buClr>
                <a:schemeClr val="dk1"/>
              </a:buClr>
              <a:buSzPts val="2400"/>
              <a:buAutoNum type="alphaLcPeriod"/>
            </a:pPr>
            <a:r>
              <a:rPr lang="en-US" sz="2400"/>
              <a:t>Water vapor</a:t>
            </a:r>
            <a:endParaRPr/>
          </a:p>
          <a:p>
            <a:pPr marL="0" lvl="0" indent="0" algn="l" rtl="0">
              <a:lnSpc>
                <a:spcPct val="90000"/>
              </a:lnSpc>
              <a:spcBef>
                <a:spcPts val="1000"/>
              </a:spcBef>
              <a:spcAft>
                <a:spcPts val="0"/>
              </a:spcAft>
              <a:buClr>
                <a:schemeClr val="dk1"/>
              </a:buClr>
              <a:buSzPts val="2400"/>
              <a:buNone/>
            </a:pPr>
            <a:r>
              <a:rPr lang="en-US" sz="2400" b="1"/>
              <a:t>Were you correct? </a:t>
            </a:r>
            <a:endParaRPr/>
          </a:p>
          <a:p>
            <a:pPr marL="514350" lvl="0" indent="-336550" algn="l" rtl="0">
              <a:lnSpc>
                <a:spcPct val="90000"/>
              </a:lnSpc>
              <a:spcBef>
                <a:spcPts val="1000"/>
              </a:spcBef>
              <a:spcAft>
                <a:spcPts val="0"/>
              </a:spcAft>
              <a:buClr>
                <a:schemeClr val="dk1"/>
              </a:buClr>
              <a:buSzPts val="2800"/>
              <a:buNone/>
            </a:pPr>
            <a:endParaRPr/>
          </a:p>
          <a:p>
            <a:pPr marL="514350" lvl="0" indent="-336550" algn="l" rtl="0">
              <a:lnSpc>
                <a:spcPct val="90000"/>
              </a:lnSpc>
              <a:spcBef>
                <a:spcPts val="1000"/>
              </a:spcBef>
              <a:spcAft>
                <a:spcPts val="0"/>
              </a:spcAft>
              <a:buClr>
                <a:schemeClr val="dk1"/>
              </a:buClr>
              <a:buSzPts val="2800"/>
              <a:buNone/>
            </a:pPr>
            <a:endParaRPr/>
          </a:p>
          <a:p>
            <a:pPr marL="514350" lvl="0" indent="-33655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sp>
        <p:nvSpPr>
          <p:cNvPr id="590" name="Google Shape;590;p49"/>
          <p:cNvSpPr/>
          <p:nvPr/>
        </p:nvSpPr>
        <p:spPr>
          <a:xfrm>
            <a:off x="1169100" y="775934"/>
            <a:ext cx="230632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Answer to </a:t>
            </a:r>
            <a:br>
              <a:rPr lang="en-US" sz="1800" b="1" i="0" u="none" strike="noStrike" cap="none">
                <a:solidFill>
                  <a:schemeClr val="lt1"/>
                </a:solidFill>
                <a:latin typeface="Arial"/>
                <a:ea typeface="Arial"/>
                <a:cs typeface="Arial"/>
                <a:sym typeface="Arial"/>
              </a:rPr>
            </a:br>
            <a:r>
              <a:rPr lang="en-US" sz="1800" b="1" i="0" u="none" strike="noStrike" cap="none">
                <a:solidFill>
                  <a:schemeClr val="lt1"/>
                </a:solidFill>
                <a:latin typeface="Arial"/>
                <a:ea typeface="Arial"/>
                <a:cs typeface="Arial"/>
                <a:sym typeface="Arial"/>
              </a:rPr>
              <a:t>Quiz Question 7</a:t>
            </a:r>
            <a:endParaRPr sz="1800" b="0" i="0" u="none" strike="noStrike" cap="none">
              <a:solidFill>
                <a:schemeClr val="dk1"/>
              </a:solidFill>
              <a:latin typeface="Calibri"/>
              <a:ea typeface="Calibri"/>
              <a:cs typeface="Calibri"/>
              <a:sym typeface="Calibri"/>
            </a:endParaRPr>
          </a:p>
        </p:txBody>
      </p:sp>
      <p:pic>
        <p:nvPicPr>
          <p:cNvPr id="591" name="Google Shape;591;p49"/>
          <p:cNvPicPr preferRelativeResize="0"/>
          <p:nvPr/>
        </p:nvPicPr>
        <p:blipFill rotWithShape="1">
          <a:blip r:embed="rId5">
            <a:alphaModFix/>
          </a:blip>
          <a:srcRect/>
          <a:stretch/>
        </p:blipFill>
        <p:spPr>
          <a:xfrm>
            <a:off x="-1228" y="655486"/>
            <a:ext cx="1161761" cy="620251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596" name="Google Shape;596;p50"/>
          <p:cNvPicPr preferRelativeResize="0"/>
          <p:nvPr/>
        </p:nvPicPr>
        <p:blipFill rotWithShape="1">
          <a:blip r:embed="rId3">
            <a:alphaModFix/>
          </a:blip>
          <a:srcRect/>
          <a:stretch/>
        </p:blipFill>
        <p:spPr>
          <a:xfrm>
            <a:off x="628650" y="136524"/>
            <a:ext cx="9144000" cy="6855181"/>
          </a:xfrm>
          <a:prstGeom prst="rect">
            <a:avLst/>
          </a:prstGeom>
          <a:noFill/>
          <a:ln>
            <a:noFill/>
          </a:ln>
        </p:spPr>
      </p:pic>
      <p:sp>
        <p:nvSpPr>
          <p:cNvPr id="597" name="Google Shape;597;p5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47</a:t>
            </a:fld>
            <a:endParaRPr/>
          </a:p>
        </p:txBody>
      </p:sp>
      <p:sp>
        <p:nvSpPr>
          <p:cNvPr id="598" name="Google Shape;598;p50"/>
          <p:cNvSpPr txBox="1">
            <a:spLocks noGrp="1"/>
          </p:cNvSpPr>
          <p:nvPr>
            <p:ph type="title"/>
          </p:nvPr>
        </p:nvSpPr>
        <p:spPr>
          <a:xfrm>
            <a:off x="1207770" y="1070340"/>
            <a:ext cx="78867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00000"/>
              <a:buFont typeface="Arial"/>
              <a:buNone/>
            </a:pPr>
            <a:r>
              <a:rPr lang="en-US" sz="2400" b="1">
                <a:solidFill>
                  <a:schemeClr val="lt1"/>
                </a:solidFill>
                <a:latin typeface="Arial"/>
                <a:ea typeface="Arial"/>
                <a:cs typeface="Arial"/>
                <a:sym typeface="Arial"/>
              </a:rPr>
              <a:t>Review your </a:t>
            </a:r>
            <a:br>
              <a:rPr lang="en-US" sz="2400" b="1">
                <a:solidFill>
                  <a:schemeClr val="lt1"/>
                </a:solidFill>
                <a:latin typeface="Arial"/>
                <a:ea typeface="Arial"/>
                <a:cs typeface="Arial"/>
                <a:sym typeface="Arial"/>
              </a:rPr>
            </a:br>
            <a:r>
              <a:rPr lang="en-US" sz="2400" b="1">
                <a:solidFill>
                  <a:schemeClr val="lt1"/>
                </a:solidFill>
                <a:latin typeface="Arial"/>
                <a:ea typeface="Arial"/>
                <a:cs typeface="Arial"/>
                <a:sym typeface="Arial"/>
              </a:rPr>
              <a:t>Knowledge!</a:t>
            </a:r>
            <a:br>
              <a:rPr lang="en-US" sz="2400" b="1">
                <a:solidFill>
                  <a:schemeClr val="lt1"/>
                </a:solidFill>
                <a:latin typeface="Arial"/>
                <a:ea typeface="Arial"/>
                <a:cs typeface="Arial"/>
                <a:sym typeface="Arial"/>
              </a:rPr>
            </a:br>
            <a:br>
              <a:rPr lang="en-US" sz="2400" b="1">
                <a:solidFill>
                  <a:schemeClr val="lt1"/>
                </a:solidFill>
                <a:latin typeface="Arial"/>
                <a:ea typeface="Arial"/>
                <a:cs typeface="Arial"/>
                <a:sym typeface="Arial"/>
              </a:rPr>
            </a:br>
            <a:r>
              <a:rPr lang="en-US" sz="2400" b="1">
                <a:solidFill>
                  <a:schemeClr val="lt1"/>
                </a:solidFill>
                <a:latin typeface="Arial"/>
                <a:ea typeface="Arial"/>
                <a:cs typeface="Arial"/>
                <a:sym typeface="Arial"/>
              </a:rPr>
              <a:t>Question 8 </a:t>
            </a:r>
            <a:br>
              <a:rPr lang="en-US" sz="2400" b="1">
                <a:solidFill>
                  <a:schemeClr val="lt1"/>
                </a:solidFill>
                <a:latin typeface="Arial"/>
                <a:ea typeface="Arial"/>
                <a:cs typeface="Arial"/>
                <a:sym typeface="Arial"/>
              </a:rPr>
            </a:br>
            <a:r>
              <a:rPr lang="en-US" sz="2400" b="1">
                <a:solidFill>
                  <a:schemeClr val="lt1"/>
                </a:solidFill>
                <a:latin typeface="Arial"/>
                <a:ea typeface="Arial"/>
                <a:cs typeface="Arial"/>
                <a:sym typeface="Arial"/>
              </a:rPr>
              <a:t>(For educators)</a:t>
            </a:r>
            <a:endParaRPr/>
          </a:p>
        </p:txBody>
      </p:sp>
      <p:sp>
        <p:nvSpPr>
          <p:cNvPr id="599" name="Google Shape;599;p50"/>
          <p:cNvSpPr txBox="1">
            <a:spLocks noGrp="1"/>
          </p:cNvSpPr>
          <p:nvPr>
            <p:ph type="body" idx="1"/>
          </p:nvPr>
        </p:nvSpPr>
        <p:spPr>
          <a:xfrm rot="-224750">
            <a:off x="3827304" y="1455450"/>
            <a:ext cx="5302375" cy="463578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US" sz="2400"/>
              <a:t>Most Atmosphere Protocols can be conducted by student of all ages. Which is one of the  protocols that may be more appropriate for older students? </a:t>
            </a:r>
            <a:endParaRPr/>
          </a:p>
          <a:p>
            <a:pPr marL="514350" lvl="0" indent="-514350" algn="l" rtl="0">
              <a:lnSpc>
                <a:spcPct val="90000"/>
              </a:lnSpc>
              <a:spcBef>
                <a:spcPts val="1000"/>
              </a:spcBef>
              <a:spcAft>
                <a:spcPts val="0"/>
              </a:spcAft>
              <a:buClr>
                <a:schemeClr val="dk1"/>
              </a:buClr>
              <a:buSzPts val="2400"/>
              <a:buAutoNum type="alphaLcPeriod"/>
            </a:pPr>
            <a:r>
              <a:rPr lang="en-US" sz="2400"/>
              <a:t>Precipitation</a:t>
            </a:r>
            <a:endParaRPr/>
          </a:p>
          <a:p>
            <a:pPr marL="514350" lvl="0" indent="-514350" algn="l" rtl="0">
              <a:lnSpc>
                <a:spcPct val="90000"/>
              </a:lnSpc>
              <a:spcBef>
                <a:spcPts val="1000"/>
              </a:spcBef>
              <a:spcAft>
                <a:spcPts val="0"/>
              </a:spcAft>
              <a:buClr>
                <a:schemeClr val="dk1"/>
              </a:buClr>
              <a:buSzPts val="2400"/>
              <a:buAutoNum type="alphaLcPeriod"/>
            </a:pPr>
            <a:r>
              <a:rPr lang="en-US" sz="2400"/>
              <a:t>Cloud</a:t>
            </a:r>
            <a:endParaRPr/>
          </a:p>
          <a:p>
            <a:pPr marL="514350" lvl="0" indent="-514350" algn="l" rtl="0">
              <a:lnSpc>
                <a:spcPct val="90000"/>
              </a:lnSpc>
              <a:spcBef>
                <a:spcPts val="1000"/>
              </a:spcBef>
              <a:spcAft>
                <a:spcPts val="0"/>
              </a:spcAft>
              <a:buClr>
                <a:schemeClr val="dk1"/>
              </a:buClr>
              <a:buSzPts val="2400"/>
              <a:buAutoNum type="alphaLcPeriod"/>
            </a:pPr>
            <a:r>
              <a:rPr lang="en-US" sz="2400"/>
              <a:t>Air Temperature</a:t>
            </a:r>
            <a:endParaRPr/>
          </a:p>
          <a:p>
            <a:pPr marL="514350" lvl="0" indent="-514350" algn="l" rtl="0">
              <a:lnSpc>
                <a:spcPct val="90000"/>
              </a:lnSpc>
              <a:spcBef>
                <a:spcPts val="1000"/>
              </a:spcBef>
              <a:spcAft>
                <a:spcPts val="0"/>
              </a:spcAft>
              <a:buClr>
                <a:schemeClr val="dk1"/>
              </a:buClr>
              <a:buSzPts val="2400"/>
              <a:buAutoNum type="alphaLcPeriod"/>
            </a:pPr>
            <a:r>
              <a:rPr lang="en-US" sz="2400"/>
              <a:t>Water vapor</a:t>
            </a:r>
            <a:endParaRPr/>
          </a:p>
          <a:p>
            <a:pPr marL="0" lvl="0" indent="0" algn="l" rtl="0">
              <a:lnSpc>
                <a:spcPct val="90000"/>
              </a:lnSpc>
              <a:spcBef>
                <a:spcPts val="1000"/>
              </a:spcBef>
              <a:spcAft>
                <a:spcPts val="0"/>
              </a:spcAft>
              <a:buClr>
                <a:schemeClr val="dk1"/>
              </a:buClr>
              <a:buSzPts val="2000"/>
              <a:buNone/>
            </a:pPr>
            <a:r>
              <a:rPr lang="en-US" sz="2000" b="1"/>
              <a:t>What is your answer? </a:t>
            </a:r>
            <a:endParaRPr/>
          </a:p>
          <a:p>
            <a:pPr marL="0" lvl="0" indent="0" algn="l" rtl="0">
              <a:lnSpc>
                <a:spcPct val="90000"/>
              </a:lnSpc>
              <a:spcBef>
                <a:spcPts val="1000"/>
              </a:spcBef>
              <a:spcAft>
                <a:spcPts val="0"/>
              </a:spcAft>
              <a:buClr>
                <a:schemeClr val="dk1"/>
              </a:buClr>
              <a:buSzPts val="2800"/>
              <a:buNone/>
            </a:pPr>
            <a:endParaRPr/>
          </a:p>
          <a:p>
            <a:pPr marL="514350" lvl="0" indent="-336550" algn="l" rtl="0">
              <a:lnSpc>
                <a:spcPct val="90000"/>
              </a:lnSpc>
              <a:spcBef>
                <a:spcPts val="1000"/>
              </a:spcBef>
              <a:spcAft>
                <a:spcPts val="0"/>
              </a:spcAft>
              <a:buClr>
                <a:schemeClr val="dk1"/>
              </a:buClr>
              <a:buSzPts val="2800"/>
              <a:buNone/>
            </a:pPr>
            <a:endParaRPr/>
          </a:p>
          <a:p>
            <a:pPr marL="514350" lvl="0" indent="-33655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pic>
        <p:nvPicPr>
          <p:cNvPr id="600" name="Google Shape;600;p50"/>
          <p:cNvPicPr preferRelativeResize="0"/>
          <p:nvPr/>
        </p:nvPicPr>
        <p:blipFill rotWithShape="1">
          <a:blip r:embed="rId4">
            <a:alphaModFix/>
          </a:blip>
          <a:srcRect/>
          <a:stretch/>
        </p:blipFill>
        <p:spPr>
          <a:xfrm>
            <a:off x="-1228" y="655486"/>
            <a:ext cx="1161761" cy="6202514"/>
          </a:xfrm>
          <a:prstGeom prst="rect">
            <a:avLst/>
          </a:prstGeom>
          <a:noFill/>
          <a:ln>
            <a:noFill/>
          </a:ln>
        </p:spPr>
      </p:pic>
      <p:pic>
        <p:nvPicPr>
          <p:cNvPr id="601" name="Google Shape;601;p50"/>
          <p:cNvPicPr preferRelativeResize="0"/>
          <p:nvPr/>
        </p:nvPicPr>
        <p:blipFill rotWithShape="1">
          <a:blip r:embed="rId5">
            <a:alphaModFix/>
          </a:blip>
          <a:srcRect/>
          <a:stretch/>
        </p:blipFill>
        <p:spPr>
          <a:xfrm>
            <a:off x="0" y="0"/>
            <a:ext cx="9144000" cy="779646"/>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pic>
        <p:nvPicPr>
          <p:cNvPr id="606" name="Google Shape;606;p52"/>
          <p:cNvPicPr preferRelativeResize="0"/>
          <p:nvPr/>
        </p:nvPicPr>
        <p:blipFill rotWithShape="1">
          <a:blip r:embed="rId3">
            <a:alphaModFix/>
          </a:blip>
          <a:srcRect/>
          <a:stretch/>
        </p:blipFill>
        <p:spPr>
          <a:xfrm>
            <a:off x="312420" y="41797"/>
            <a:ext cx="9144000" cy="6855181"/>
          </a:xfrm>
          <a:prstGeom prst="rect">
            <a:avLst/>
          </a:prstGeom>
          <a:noFill/>
          <a:ln>
            <a:noFill/>
          </a:ln>
        </p:spPr>
      </p:pic>
      <p:sp>
        <p:nvSpPr>
          <p:cNvPr id="607" name="Google Shape;607;p5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48</a:t>
            </a:fld>
            <a:endParaRPr/>
          </a:p>
        </p:txBody>
      </p:sp>
      <p:sp>
        <p:nvSpPr>
          <p:cNvPr id="608" name="Google Shape;608;p52"/>
          <p:cNvSpPr txBox="1">
            <a:spLocks noGrp="1"/>
          </p:cNvSpPr>
          <p:nvPr>
            <p:ph type="title"/>
          </p:nvPr>
        </p:nvSpPr>
        <p:spPr>
          <a:xfrm rot="-187117">
            <a:off x="3460749" y="612083"/>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000"/>
              <a:buFont typeface="Arial"/>
              <a:buNone/>
            </a:pPr>
            <a:r>
              <a:rPr lang="en-US" sz="2000" b="1">
                <a:latin typeface="Arial"/>
                <a:ea typeface="Arial"/>
                <a:cs typeface="Arial"/>
                <a:sym typeface="Arial"/>
              </a:rPr>
              <a:t>Review your Knowledge! Question 9</a:t>
            </a:r>
            <a:endParaRPr/>
          </a:p>
        </p:txBody>
      </p:sp>
      <p:sp>
        <p:nvSpPr>
          <p:cNvPr id="609" name="Google Shape;609;p52"/>
          <p:cNvSpPr txBox="1"/>
          <p:nvPr/>
        </p:nvSpPr>
        <p:spPr>
          <a:xfrm rot="-224750">
            <a:off x="3871600" y="1527254"/>
            <a:ext cx="4599241" cy="4635781"/>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400"/>
              <a:buFont typeface="Arial"/>
              <a:buNone/>
            </a:pPr>
            <a:r>
              <a:rPr lang="en-US" sz="2400" b="0" i="0" u="none" strike="noStrike" cap="none">
                <a:solidFill>
                  <a:schemeClr val="dk1"/>
                </a:solidFill>
                <a:latin typeface="Calibri"/>
                <a:ea typeface="Calibri"/>
                <a:cs typeface="Calibri"/>
                <a:sym typeface="Calibri"/>
              </a:rPr>
              <a:t>Most of the GLOBE atmosphere measurements should be taken (</a:t>
            </a:r>
            <a:r>
              <a:rPr lang="en-US" sz="2400" b="0" i="1" u="none" strike="noStrike" cap="none">
                <a:solidFill>
                  <a:schemeClr val="dk1"/>
                </a:solidFill>
                <a:latin typeface="Calibri"/>
                <a:ea typeface="Calibri"/>
                <a:cs typeface="Calibri"/>
                <a:sym typeface="Calibri"/>
              </a:rPr>
              <a:t>if possible</a:t>
            </a:r>
            <a:r>
              <a:rPr lang="en-US" sz="2400" b="0" i="0" u="none" strike="noStrike" cap="none">
                <a:solidFill>
                  <a:schemeClr val="dk1"/>
                </a:solidFill>
                <a:latin typeface="Calibri"/>
                <a:ea typeface="Calibri"/>
                <a:cs typeface="Calibri"/>
                <a:sym typeface="Calibri"/>
              </a:rPr>
              <a:t>) during a two hour window around  </a:t>
            </a:r>
            <a:endParaRPr sz="1400" b="0" i="0" u="none" strike="noStrike" cap="none">
              <a:solidFill>
                <a:srgbClr val="000000"/>
              </a:solidFill>
              <a:latin typeface="Arial"/>
              <a:ea typeface="Arial"/>
              <a:cs typeface="Arial"/>
              <a:sym typeface="Arial"/>
            </a:endParaRPr>
          </a:p>
          <a:p>
            <a:pPr marL="457200" marR="0" lvl="0" indent="-457200" algn="l" rtl="0">
              <a:lnSpc>
                <a:spcPct val="90000"/>
              </a:lnSpc>
              <a:spcBef>
                <a:spcPts val="1000"/>
              </a:spcBef>
              <a:spcAft>
                <a:spcPts val="0"/>
              </a:spcAft>
              <a:buClr>
                <a:schemeClr val="dk1"/>
              </a:buClr>
              <a:buSzPts val="2400"/>
              <a:buFont typeface="Arial"/>
              <a:buAutoNum type="alphaLcPeriod"/>
            </a:pPr>
            <a:r>
              <a:rPr lang="en-US" sz="2400" b="0" i="0" u="none" strike="noStrike" cap="none">
                <a:solidFill>
                  <a:schemeClr val="dk1"/>
                </a:solidFill>
                <a:latin typeface="Calibri"/>
                <a:ea typeface="Calibri"/>
                <a:cs typeface="Calibri"/>
                <a:sym typeface="Calibri"/>
              </a:rPr>
              <a:t>noon local time</a:t>
            </a:r>
            <a:endParaRPr sz="1400" b="0" i="0" u="none" strike="noStrike" cap="none">
              <a:solidFill>
                <a:srgbClr val="000000"/>
              </a:solidFill>
              <a:latin typeface="Arial"/>
              <a:ea typeface="Arial"/>
              <a:cs typeface="Arial"/>
              <a:sym typeface="Arial"/>
            </a:endParaRPr>
          </a:p>
          <a:p>
            <a:pPr marL="457200" marR="0" lvl="0" indent="-457200" algn="l" rtl="0">
              <a:lnSpc>
                <a:spcPct val="90000"/>
              </a:lnSpc>
              <a:spcBef>
                <a:spcPts val="1000"/>
              </a:spcBef>
              <a:spcAft>
                <a:spcPts val="0"/>
              </a:spcAft>
              <a:buClr>
                <a:schemeClr val="dk1"/>
              </a:buClr>
              <a:buSzPts val="2400"/>
              <a:buFont typeface="Arial"/>
              <a:buAutoNum type="alphaLcPeriod"/>
            </a:pPr>
            <a:r>
              <a:rPr lang="en-US" sz="2400" b="0" i="0" u="none" strike="noStrike" cap="none">
                <a:solidFill>
                  <a:schemeClr val="dk1"/>
                </a:solidFill>
                <a:latin typeface="Calibri"/>
                <a:ea typeface="Calibri"/>
                <a:cs typeface="Calibri"/>
                <a:sym typeface="Calibri"/>
              </a:rPr>
              <a:t>local solar noon</a:t>
            </a:r>
            <a:endParaRPr sz="1400" b="0" i="0" u="none" strike="noStrike" cap="none">
              <a:solidFill>
                <a:srgbClr val="000000"/>
              </a:solidFill>
              <a:latin typeface="Arial"/>
              <a:ea typeface="Arial"/>
              <a:cs typeface="Arial"/>
              <a:sym typeface="Arial"/>
            </a:endParaRPr>
          </a:p>
          <a:p>
            <a:pPr marL="514350" marR="0" lvl="0" indent="-514350" algn="l" rtl="0">
              <a:lnSpc>
                <a:spcPct val="90000"/>
              </a:lnSpc>
              <a:spcBef>
                <a:spcPts val="1000"/>
              </a:spcBef>
              <a:spcAft>
                <a:spcPts val="0"/>
              </a:spcAft>
              <a:buClr>
                <a:schemeClr val="dk1"/>
              </a:buClr>
              <a:buSzPts val="2400"/>
              <a:buFont typeface="Arial"/>
              <a:buAutoNum type="alphaLcPeriod"/>
            </a:pPr>
            <a:r>
              <a:rPr lang="en-US" sz="2400" b="0" i="0" u="none" strike="noStrike" cap="none">
                <a:solidFill>
                  <a:schemeClr val="dk1"/>
                </a:solidFill>
                <a:latin typeface="Calibri"/>
                <a:ea typeface="Calibri"/>
                <a:cs typeface="Calibri"/>
                <a:sym typeface="Calibri"/>
              </a:rPr>
              <a:t>dawn or sunset</a:t>
            </a:r>
            <a:endParaRPr sz="1400" b="0" i="0" u="none" strike="noStrike" cap="none">
              <a:solidFill>
                <a:srgbClr val="000000"/>
              </a:solidFill>
              <a:latin typeface="Arial"/>
              <a:ea typeface="Arial"/>
              <a:cs typeface="Arial"/>
              <a:sym typeface="Arial"/>
            </a:endParaRPr>
          </a:p>
          <a:p>
            <a:pPr marL="514350" marR="0" lvl="0" indent="-514350" algn="l" rtl="0">
              <a:lnSpc>
                <a:spcPct val="90000"/>
              </a:lnSpc>
              <a:spcBef>
                <a:spcPts val="1000"/>
              </a:spcBef>
              <a:spcAft>
                <a:spcPts val="0"/>
              </a:spcAft>
              <a:buClr>
                <a:schemeClr val="dk1"/>
              </a:buClr>
              <a:buSzPts val="2400"/>
              <a:buFont typeface="Arial"/>
              <a:buAutoNum type="alphaLcPeriod"/>
            </a:pPr>
            <a:r>
              <a:rPr lang="en-US" sz="2400" b="0" i="0" u="none" strike="noStrike" cap="none">
                <a:solidFill>
                  <a:schemeClr val="dk1"/>
                </a:solidFill>
                <a:latin typeface="Calibri"/>
                <a:ea typeface="Calibri"/>
                <a:cs typeface="Calibri"/>
                <a:sym typeface="Calibri"/>
              </a:rPr>
              <a:t>Noon UTC (coordinated universal time)</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1800"/>
              <a:buFont typeface="Arial"/>
              <a:buNone/>
            </a:pPr>
            <a:r>
              <a:rPr lang="en-US" sz="1800" b="1" i="0" u="none" strike="noStrike" cap="none">
                <a:solidFill>
                  <a:schemeClr val="dk1"/>
                </a:solidFill>
                <a:latin typeface="Calibri"/>
                <a:ea typeface="Calibri"/>
                <a:cs typeface="Calibri"/>
                <a:sym typeface="Calibri"/>
              </a:rPr>
              <a:t>What is your answer? </a:t>
            </a:r>
            <a:endParaRPr sz="1400" b="0" i="0" u="none" strike="noStrike" cap="none">
              <a:solidFill>
                <a:srgbClr val="000000"/>
              </a:solidFill>
              <a:latin typeface="Arial"/>
              <a:ea typeface="Arial"/>
              <a:cs typeface="Arial"/>
              <a:sym typeface="Arial"/>
            </a:endParaRPr>
          </a:p>
          <a:p>
            <a:pPr marL="514350" marR="0" lvl="0" indent="-361950" algn="l" rtl="0">
              <a:lnSpc>
                <a:spcPct val="90000"/>
              </a:lnSpc>
              <a:spcBef>
                <a:spcPts val="10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a:p>
            <a:pPr marL="514350" marR="0" lvl="0" indent="-33655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514350" marR="0" lvl="0" indent="-33655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pic>
        <p:nvPicPr>
          <p:cNvPr id="610" name="Google Shape;610;p52"/>
          <p:cNvPicPr preferRelativeResize="0"/>
          <p:nvPr/>
        </p:nvPicPr>
        <p:blipFill rotWithShape="1">
          <a:blip r:embed="rId4">
            <a:alphaModFix/>
          </a:blip>
          <a:srcRect/>
          <a:stretch/>
        </p:blipFill>
        <p:spPr>
          <a:xfrm>
            <a:off x="-1228" y="655486"/>
            <a:ext cx="1161761" cy="6202514"/>
          </a:xfrm>
          <a:prstGeom prst="rect">
            <a:avLst/>
          </a:prstGeom>
          <a:noFill/>
          <a:ln>
            <a:noFill/>
          </a:ln>
        </p:spPr>
      </p:pic>
      <p:pic>
        <p:nvPicPr>
          <p:cNvPr id="611" name="Google Shape;611;p52"/>
          <p:cNvPicPr preferRelativeResize="0"/>
          <p:nvPr/>
        </p:nvPicPr>
        <p:blipFill rotWithShape="1">
          <a:blip r:embed="rId5">
            <a:alphaModFix/>
          </a:blip>
          <a:srcRect/>
          <a:stretch/>
        </p:blipFill>
        <p:spPr>
          <a:xfrm>
            <a:off x="0" y="41797"/>
            <a:ext cx="9144000" cy="77964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a:t>
            </a:fld>
            <a:endParaRPr/>
          </a:p>
        </p:txBody>
      </p:sp>
      <p:sp>
        <p:nvSpPr>
          <p:cNvPr id="130" name="Google Shape;130;p5"/>
          <p:cNvSpPr txBox="1">
            <a:spLocks noGrp="1"/>
          </p:cNvSpPr>
          <p:nvPr>
            <p:ph type="title"/>
          </p:nvPr>
        </p:nvSpPr>
        <p:spPr>
          <a:xfrm>
            <a:off x="1197471" y="523396"/>
            <a:ext cx="858129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2800"/>
              <a:t>The Atmosphere is Composed of a Mixture of Gases</a:t>
            </a:r>
            <a:endParaRPr sz="4000"/>
          </a:p>
        </p:txBody>
      </p:sp>
      <p:sp>
        <p:nvSpPr>
          <p:cNvPr id="131" name="Google Shape;131;p5"/>
          <p:cNvSpPr txBox="1">
            <a:spLocks noGrp="1"/>
          </p:cNvSpPr>
          <p:nvPr>
            <p:ph type="body" idx="1"/>
          </p:nvPr>
        </p:nvSpPr>
        <p:spPr>
          <a:xfrm>
            <a:off x="1197471" y="1591623"/>
            <a:ext cx="7886700" cy="85863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Calibri"/>
              <a:buNone/>
            </a:pPr>
            <a:r>
              <a:rPr lang="en-US" sz="2000"/>
              <a:t>Air is composed of  approximately  78% nitrogen, 21% oxygen, and small amounts of other gases.  </a:t>
            </a:r>
            <a:endParaRPr/>
          </a:p>
        </p:txBody>
      </p:sp>
      <p:pic>
        <p:nvPicPr>
          <p:cNvPr id="132" name="Google Shape;132;p5" descr="less than 1% of atmosphere is composed of carbon dioxide, water vapor, aerosol particles and ozone. Pie chart showing proportions of nitrogen, oxygen and other gases"/>
          <p:cNvPicPr preferRelativeResize="0"/>
          <p:nvPr/>
        </p:nvPicPr>
        <p:blipFill rotWithShape="1">
          <a:blip r:embed="rId3">
            <a:alphaModFix/>
          </a:blip>
          <a:srcRect/>
          <a:stretch/>
        </p:blipFill>
        <p:spPr>
          <a:xfrm>
            <a:off x="1594194" y="2434639"/>
            <a:ext cx="6761850" cy="3942877"/>
          </a:xfrm>
          <a:prstGeom prst="rect">
            <a:avLst/>
          </a:prstGeom>
          <a:noFill/>
          <a:ln>
            <a:noFill/>
          </a:ln>
        </p:spPr>
      </p:pic>
      <p:pic>
        <p:nvPicPr>
          <p:cNvPr id="133" name="Google Shape;133;p5"/>
          <p:cNvPicPr preferRelativeResize="0"/>
          <p:nvPr/>
        </p:nvPicPr>
        <p:blipFill rotWithShape="1">
          <a:blip r:embed="rId4">
            <a:alphaModFix/>
          </a:blip>
          <a:srcRect/>
          <a:stretch/>
        </p:blipFill>
        <p:spPr>
          <a:xfrm>
            <a:off x="-7371" y="693069"/>
            <a:ext cx="1157542" cy="6179986"/>
          </a:xfrm>
          <a:prstGeom prst="rect">
            <a:avLst/>
          </a:prstGeom>
          <a:noFill/>
          <a:ln>
            <a:noFill/>
          </a:ln>
        </p:spPr>
      </p:pic>
      <p:pic>
        <p:nvPicPr>
          <p:cNvPr id="134" name="Google Shape;134;p5"/>
          <p:cNvPicPr preferRelativeResize="0"/>
          <p:nvPr/>
        </p:nvPicPr>
        <p:blipFill rotWithShape="1">
          <a:blip r:embed="rId5">
            <a:alphaModFix/>
          </a:blip>
          <a:srcRect/>
          <a:stretch/>
        </p:blipFill>
        <p:spPr>
          <a:xfrm>
            <a:off x="0" y="0"/>
            <a:ext cx="9144000" cy="779646"/>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pic>
        <p:nvPicPr>
          <p:cNvPr id="616" name="Google Shape;616;p53"/>
          <p:cNvPicPr preferRelativeResize="0"/>
          <p:nvPr/>
        </p:nvPicPr>
        <p:blipFill rotWithShape="1">
          <a:blip r:embed="rId3">
            <a:alphaModFix/>
          </a:blip>
          <a:srcRect/>
          <a:stretch/>
        </p:blipFill>
        <p:spPr>
          <a:xfrm>
            <a:off x="152400" y="-22860"/>
            <a:ext cx="9144000" cy="6855181"/>
          </a:xfrm>
          <a:prstGeom prst="rect">
            <a:avLst/>
          </a:prstGeom>
          <a:noFill/>
          <a:ln>
            <a:noFill/>
          </a:ln>
        </p:spPr>
      </p:pic>
      <p:sp>
        <p:nvSpPr>
          <p:cNvPr id="617" name="Google Shape;617;p53"/>
          <p:cNvSpPr txBox="1">
            <a:spLocks noGrp="1"/>
          </p:cNvSpPr>
          <p:nvPr>
            <p:ph type="title"/>
          </p:nvPr>
        </p:nvSpPr>
        <p:spPr>
          <a:xfrm>
            <a:off x="1104900" y="999111"/>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000"/>
              <a:buFont typeface="Arial"/>
              <a:buNone/>
            </a:pPr>
            <a:r>
              <a:rPr lang="en-US" sz="2000" b="1">
                <a:solidFill>
                  <a:schemeClr val="lt1"/>
                </a:solidFill>
                <a:latin typeface="Arial"/>
                <a:ea typeface="Arial"/>
                <a:cs typeface="Arial"/>
                <a:sym typeface="Arial"/>
              </a:rPr>
              <a:t>Answer to </a:t>
            </a:r>
            <a:br>
              <a:rPr lang="en-US" sz="2000" b="1">
                <a:solidFill>
                  <a:schemeClr val="lt1"/>
                </a:solidFill>
                <a:latin typeface="Arial"/>
                <a:ea typeface="Arial"/>
                <a:cs typeface="Arial"/>
                <a:sym typeface="Arial"/>
              </a:rPr>
            </a:br>
            <a:r>
              <a:rPr lang="en-US" sz="2000" b="1">
                <a:solidFill>
                  <a:schemeClr val="lt1"/>
                </a:solidFill>
                <a:latin typeface="Arial"/>
                <a:ea typeface="Arial"/>
                <a:cs typeface="Arial"/>
                <a:sym typeface="Arial"/>
              </a:rPr>
              <a:t>Quiz </a:t>
            </a:r>
            <a:br>
              <a:rPr lang="en-US" sz="2000" b="1">
                <a:solidFill>
                  <a:schemeClr val="lt1"/>
                </a:solidFill>
                <a:latin typeface="Arial"/>
                <a:ea typeface="Arial"/>
                <a:cs typeface="Arial"/>
                <a:sym typeface="Arial"/>
              </a:rPr>
            </a:br>
            <a:r>
              <a:rPr lang="en-US" sz="2000" b="1">
                <a:solidFill>
                  <a:schemeClr val="lt1"/>
                </a:solidFill>
                <a:latin typeface="Arial"/>
                <a:ea typeface="Arial"/>
                <a:cs typeface="Arial"/>
                <a:sym typeface="Arial"/>
              </a:rPr>
              <a:t>Question 9</a:t>
            </a:r>
            <a:endParaRPr/>
          </a:p>
        </p:txBody>
      </p:sp>
      <p:sp>
        <p:nvSpPr>
          <p:cNvPr id="618" name="Google Shape;618;p5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49</a:t>
            </a:fld>
            <a:endParaRPr/>
          </a:p>
        </p:txBody>
      </p:sp>
      <p:sp>
        <p:nvSpPr>
          <p:cNvPr id="619" name="Google Shape;619;p53"/>
          <p:cNvSpPr txBox="1">
            <a:spLocks noGrp="1"/>
          </p:cNvSpPr>
          <p:nvPr>
            <p:ph type="body" idx="1"/>
          </p:nvPr>
        </p:nvSpPr>
        <p:spPr>
          <a:xfrm rot="-224750">
            <a:off x="3541669" y="1455584"/>
            <a:ext cx="4599241" cy="463578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US" sz="2400"/>
              <a:t>Most of the GLOBE atmosphere measurements should be taken during a two hour window around  </a:t>
            </a:r>
            <a:endParaRPr/>
          </a:p>
          <a:p>
            <a:pPr marL="457200" lvl="0" indent="-457200" algn="l" rtl="0">
              <a:lnSpc>
                <a:spcPct val="90000"/>
              </a:lnSpc>
              <a:spcBef>
                <a:spcPts val="1000"/>
              </a:spcBef>
              <a:spcAft>
                <a:spcPts val="0"/>
              </a:spcAft>
              <a:buClr>
                <a:schemeClr val="dk1"/>
              </a:buClr>
              <a:buSzPts val="2400"/>
              <a:buAutoNum type="alphaLcPeriod"/>
            </a:pPr>
            <a:r>
              <a:rPr lang="en-US" sz="2400"/>
              <a:t>noon local time</a:t>
            </a:r>
            <a:endParaRPr/>
          </a:p>
          <a:p>
            <a:pPr marL="457200" lvl="0" indent="-457200" algn="l" rtl="0">
              <a:lnSpc>
                <a:spcPct val="90000"/>
              </a:lnSpc>
              <a:spcBef>
                <a:spcPts val="1000"/>
              </a:spcBef>
              <a:spcAft>
                <a:spcPts val="0"/>
              </a:spcAft>
              <a:buClr>
                <a:srgbClr val="FF0000"/>
              </a:buClr>
              <a:buSzPts val="2400"/>
              <a:buAutoNum type="alphaLcPeriod"/>
            </a:pPr>
            <a:r>
              <a:rPr lang="en-US" sz="2400" b="1">
                <a:solidFill>
                  <a:srgbClr val="FF0000"/>
                </a:solidFill>
              </a:rPr>
              <a:t>local solar noon ☺ Correct! </a:t>
            </a:r>
            <a:endParaRPr sz="2400" b="1">
              <a:solidFill>
                <a:srgbClr val="FF0000"/>
              </a:solidFill>
            </a:endParaRPr>
          </a:p>
          <a:p>
            <a:pPr marL="514350" lvl="0" indent="-514350" algn="l" rtl="0">
              <a:lnSpc>
                <a:spcPct val="90000"/>
              </a:lnSpc>
              <a:spcBef>
                <a:spcPts val="1000"/>
              </a:spcBef>
              <a:spcAft>
                <a:spcPts val="0"/>
              </a:spcAft>
              <a:buClr>
                <a:schemeClr val="dk1"/>
              </a:buClr>
              <a:buSzPts val="2400"/>
              <a:buAutoNum type="alphaLcPeriod"/>
            </a:pPr>
            <a:r>
              <a:rPr lang="en-US" sz="2400"/>
              <a:t>dawn or sunset</a:t>
            </a:r>
            <a:endParaRPr/>
          </a:p>
          <a:p>
            <a:pPr marL="514350" lvl="0" indent="-514350" algn="l" rtl="0">
              <a:lnSpc>
                <a:spcPct val="90000"/>
              </a:lnSpc>
              <a:spcBef>
                <a:spcPts val="1000"/>
              </a:spcBef>
              <a:spcAft>
                <a:spcPts val="0"/>
              </a:spcAft>
              <a:buClr>
                <a:schemeClr val="dk1"/>
              </a:buClr>
              <a:buSzPts val="2400"/>
              <a:buAutoNum type="alphaLcPeriod"/>
            </a:pPr>
            <a:r>
              <a:rPr lang="en-US" sz="2400"/>
              <a:t>Noon UTC (coordinated universal time)</a:t>
            </a:r>
            <a:endParaRPr/>
          </a:p>
          <a:p>
            <a:pPr marL="0" lvl="0" indent="0" algn="l" rtl="0">
              <a:lnSpc>
                <a:spcPct val="90000"/>
              </a:lnSpc>
              <a:spcBef>
                <a:spcPts val="1000"/>
              </a:spcBef>
              <a:spcAft>
                <a:spcPts val="0"/>
              </a:spcAft>
              <a:buClr>
                <a:schemeClr val="dk1"/>
              </a:buClr>
              <a:buSzPts val="2400"/>
              <a:buNone/>
            </a:pPr>
            <a:r>
              <a:rPr lang="en-US" sz="2400" b="1"/>
              <a:t>Were you correct? </a:t>
            </a:r>
            <a:endParaRPr/>
          </a:p>
          <a:p>
            <a:pPr marL="514350" lvl="0" indent="-361950" algn="l" rtl="0">
              <a:lnSpc>
                <a:spcPct val="90000"/>
              </a:lnSpc>
              <a:spcBef>
                <a:spcPts val="1000"/>
              </a:spcBef>
              <a:spcAft>
                <a:spcPts val="0"/>
              </a:spcAft>
              <a:buClr>
                <a:schemeClr val="dk1"/>
              </a:buClr>
              <a:buSzPts val="2400"/>
              <a:buNone/>
            </a:pPr>
            <a:endParaRPr sz="2400"/>
          </a:p>
          <a:p>
            <a:pPr marL="514350" lvl="0" indent="-336550" algn="l" rtl="0">
              <a:lnSpc>
                <a:spcPct val="90000"/>
              </a:lnSpc>
              <a:spcBef>
                <a:spcPts val="1000"/>
              </a:spcBef>
              <a:spcAft>
                <a:spcPts val="0"/>
              </a:spcAft>
              <a:buClr>
                <a:schemeClr val="dk1"/>
              </a:buClr>
              <a:buSzPts val="2800"/>
              <a:buNone/>
            </a:pPr>
            <a:endParaRPr/>
          </a:p>
          <a:p>
            <a:pPr marL="514350" lvl="0" indent="-33655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pic>
        <p:nvPicPr>
          <p:cNvPr id="620" name="Google Shape;620;p53"/>
          <p:cNvPicPr preferRelativeResize="0"/>
          <p:nvPr/>
        </p:nvPicPr>
        <p:blipFill rotWithShape="1">
          <a:blip r:embed="rId4">
            <a:alphaModFix/>
          </a:blip>
          <a:srcRect/>
          <a:stretch/>
        </p:blipFill>
        <p:spPr>
          <a:xfrm>
            <a:off x="-1228" y="655486"/>
            <a:ext cx="1161761" cy="6202514"/>
          </a:xfrm>
          <a:prstGeom prst="rect">
            <a:avLst/>
          </a:prstGeom>
          <a:noFill/>
          <a:ln>
            <a:noFill/>
          </a:ln>
        </p:spPr>
      </p:pic>
      <p:pic>
        <p:nvPicPr>
          <p:cNvPr id="621" name="Google Shape;621;p53"/>
          <p:cNvPicPr preferRelativeResize="0"/>
          <p:nvPr/>
        </p:nvPicPr>
        <p:blipFill rotWithShape="1">
          <a:blip r:embed="rId5">
            <a:alphaModFix/>
          </a:blip>
          <a:srcRect/>
          <a:stretch/>
        </p:blipFill>
        <p:spPr>
          <a:xfrm>
            <a:off x="0" y="0"/>
            <a:ext cx="9144000" cy="77964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pic>
        <p:nvPicPr>
          <p:cNvPr id="626" name="Google Shape;626;p54" descr="Cartoon image of two GLOBE trainers and a GPS receiver"/>
          <p:cNvPicPr preferRelativeResize="0"/>
          <p:nvPr/>
        </p:nvPicPr>
        <p:blipFill rotWithShape="1">
          <a:blip r:embed="rId3">
            <a:alphaModFix amt="50000"/>
          </a:blip>
          <a:srcRect/>
          <a:stretch/>
        </p:blipFill>
        <p:spPr>
          <a:xfrm>
            <a:off x="-1" y="1590926"/>
            <a:ext cx="9153411" cy="6710948"/>
          </a:xfrm>
          <a:prstGeom prst="rect">
            <a:avLst/>
          </a:prstGeom>
          <a:noFill/>
          <a:ln>
            <a:noFill/>
          </a:ln>
        </p:spPr>
      </p:pic>
      <p:sp>
        <p:nvSpPr>
          <p:cNvPr id="627" name="Google Shape;627;p54"/>
          <p:cNvSpPr txBox="1"/>
          <p:nvPr/>
        </p:nvSpPr>
        <p:spPr>
          <a:xfrm>
            <a:off x="1194455" y="1804251"/>
            <a:ext cx="6884893" cy="26776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In this section, you will learn to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2400"/>
              <a:buFont typeface="Arial"/>
              <a:buChar char="•"/>
            </a:pPr>
            <a:r>
              <a:rPr lang="en-US" sz="2400" b="1" i="0" u="none" strike="noStrike" cap="none">
                <a:solidFill>
                  <a:schemeClr val="dk1"/>
                </a:solidFill>
                <a:latin typeface="Calibri"/>
                <a:ea typeface="Calibri"/>
                <a:cs typeface="Calibri"/>
                <a:sym typeface="Calibri"/>
              </a:rPr>
              <a:t>Select and describe an atmosphere study site</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1" i="0" u="none" strike="noStrike" cap="none">
                <a:solidFill>
                  <a:schemeClr val="dk1"/>
                </a:solidFill>
                <a:latin typeface="Calibri"/>
                <a:ea typeface="Calibri"/>
                <a:cs typeface="Calibri"/>
                <a:sym typeface="Calibri"/>
              </a:rPr>
              <a:t>Understand universal time</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1" i="0" u="none" strike="noStrike" cap="none">
                <a:solidFill>
                  <a:schemeClr val="dk1"/>
                </a:solidFill>
                <a:latin typeface="Calibri"/>
                <a:ea typeface="Calibri"/>
                <a:cs typeface="Calibri"/>
                <a:sym typeface="Calibri"/>
              </a:rPr>
              <a:t>Document and record your atmosphere study site</a:t>
            </a:r>
            <a:endParaRPr/>
          </a:p>
          <a:p>
            <a:pPr marL="342900" marR="0" lvl="0" indent="-342900" algn="l" rtl="0">
              <a:lnSpc>
                <a:spcPct val="100000"/>
              </a:lnSpc>
              <a:spcBef>
                <a:spcPts val="0"/>
              </a:spcBef>
              <a:spcAft>
                <a:spcPts val="0"/>
              </a:spcAft>
              <a:buClr>
                <a:schemeClr val="dk1"/>
              </a:buClr>
              <a:buSzPts val="2400"/>
              <a:buFont typeface="Arial"/>
              <a:buChar char="•"/>
            </a:pPr>
            <a:r>
              <a:rPr lang="en-US" sz="2400" b="1" i="0" u="none" strike="noStrike" cap="none">
                <a:solidFill>
                  <a:schemeClr val="dk1"/>
                </a:solidFill>
                <a:latin typeface="Calibri"/>
                <a:ea typeface="Calibri"/>
                <a:cs typeface="Calibri"/>
                <a:sym typeface="Calibri"/>
              </a:rPr>
              <a:t>Enter your atmosphere study site information into the GLOBE Observer Data Entry System</a:t>
            </a:r>
            <a:endParaRPr sz="1400" b="0" i="0" u="none" strike="noStrike" cap="none">
              <a:solidFill>
                <a:srgbClr val="000000"/>
              </a:solidFill>
              <a:latin typeface="Arial"/>
              <a:ea typeface="Arial"/>
              <a:cs typeface="Arial"/>
              <a:sym typeface="Arial"/>
            </a:endParaRPr>
          </a:p>
        </p:txBody>
      </p:sp>
      <p:pic>
        <p:nvPicPr>
          <p:cNvPr id="628" name="Google Shape;628;p54"/>
          <p:cNvPicPr preferRelativeResize="0"/>
          <p:nvPr/>
        </p:nvPicPr>
        <p:blipFill rotWithShape="1">
          <a:blip r:embed="rId4">
            <a:alphaModFix/>
          </a:blip>
          <a:srcRect/>
          <a:stretch/>
        </p:blipFill>
        <p:spPr>
          <a:xfrm>
            <a:off x="9410" y="-87633"/>
            <a:ext cx="9144000" cy="779646"/>
          </a:xfrm>
          <a:prstGeom prst="rect">
            <a:avLst/>
          </a:prstGeom>
          <a:noFill/>
          <a:ln>
            <a:noFill/>
          </a:ln>
        </p:spPr>
      </p:pic>
      <p:sp>
        <p:nvSpPr>
          <p:cNvPr id="629" name="Google Shape;629;p5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50</a:t>
            </a:fld>
            <a:endParaRPr/>
          </a:p>
        </p:txBody>
      </p:sp>
      <p:sp>
        <p:nvSpPr>
          <p:cNvPr id="630" name="Google Shape;630;p54"/>
          <p:cNvSpPr txBox="1">
            <a:spLocks noGrp="1"/>
          </p:cNvSpPr>
          <p:nvPr>
            <p:ph type="title"/>
          </p:nvPr>
        </p:nvSpPr>
        <p:spPr>
          <a:xfrm>
            <a:off x="1276121" y="478688"/>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a:t>3. Setting up your Atmosphere Study Site</a:t>
            </a:r>
            <a:endParaRPr/>
          </a:p>
        </p:txBody>
      </p:sp>
      <p:pic>
        <p:nvPicPr>
          <p:cNvPr id="631" name="Google Shape;631;p54" descr="Sidebar showing the different sections of the slideshow. You are in the &quot;How to Collect Your Data&quot; section."/>
          <p:cNvPicPr preferRelativeResize="0"/>
          <p:nvPr/>
        </p:nvPicPr>
        <p:blipFill rotWithShape="1">
          <a:blip r:embed="rId5">
            <a:alphaModFix/>
          </a:blip>
          <a:srcRect/>
          <a:stretch/>
        </p:blipFill>
        <p:spPr>
          <a:xfrm>
            <a:off x="-9412" y="692013"/>
            <a:ext cx="1175634" cy="6259667"/>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5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51</a:t>
            </a:fld>
            <a:endParaRPr/>
          </a:p>
        </p:txBody>
      </p:sp>
      <p:sp>
        <p:nvSpPr>
          <p:cNvPr id="637" name="Google Shape;637;p55"/>
          <p:cNvSpPr txBox="1">
            <a:spLocks noGrp="1"/>
          </p:cNvSpPr>
          <p:nvPr>
            <p:ph type="title"/>
          </p:nvPr>
        </p:nvSpPr>
        <p:spPr>
          <a:xfrm>
            <a:off x="1390254" y="419913"/>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b="1"/>
              <a:t>Documenting your Atmosphere Study Site</a:t>
            </a:r>
            <a:endParaRPr/>
          </a:p>
        </p:txBody>
      </p:sp>
      <p:pic>
        <p:nvPicPr>
          <p:cNvPr id="638" name="Google Shape;638;p55" descr="screenshot of Site Definition Sheet, arrows show blanks where to put the information  "/>
          <p:cNvPicPr preferRelativeResize="0"/>
          <p:nvPr/>
        </p:nvPicPr>
        <p:blipFill rotWithShape="1">
          <a:blip r:embed="rId3">
            <a:alphaModFix/>
          </a:blip>
          <a:srcRect/>
          <a:stretch/>
        </p:blipFill>
        <p:spPr>
          <a:xfrm>
            <a:off x="5188019" y="1478309"/>
            <a:ext cx="3812766" cy="527008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639" name="Google Shape;639;p55"/>
          <p:cNvSpPr txBox="1"/>
          <p:nvPr/>
        </p:nvSpPr>
        <p:spPr>
          <a:xfrm>
            <a:off x="2585237" y="2213978"/>
            <a:ext cx="351416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Use a GPS</a:t>
            </a:r>
            <a:endParaRPr sz="1400" b="0" i="0" u="none" strike="noStrike" cap="none">
              <a:solidFill>
                <a:srgbClr val="000000"/>
              </a:solidFill>
              <a:latin typeface="Arial"/>
              <a:ea typeface="Arial"/>
              <a:cs typeface="Arial"/>
              <a:sym typeface="Arial"/>
            </a:endParaRPr>
          </a:p>
        </p:txBody>
      </p:sp>
      <p:sp>
        <p:nvSpPr>
          <p:cNvPr id="640" name="Google Shape;640;p55"/>
          <p:cNvSpPr txBox="1"/>
          <p:nvPr/>
        </p:nvSpPr>
        <p:spPr>
          <a:xfrm>
            <a:off x="1204320" y="3097690"/>
            <a:ext cx="3281083" cy="20313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Evaluate your observing site and identify any obstacles to the sky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Ensure no building is within 10 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Use compass to determine the slope</a:t>
            </a:r>
            <a:endParaRPr sz="1400" b="0" i="0" u="none" strike="noStrike" cap="none">
              <a:solidFill>
                <a:srgbClr val="000000"/>
              </a:solidFill>
              <a:latin typeface="Arial"/>
              <a:ea typeface="Arial"/>
              <a:cs typeface="Arial"/>
              <a:sym typeface="Arial"/>
            </a:endParaRPr>
          </a:p>
        </p:txBody>
      </p:sp>
      <p:cxnSp>
        <p:nvCxnSpPr>
          <p:cNvPr id="641" name="Google Shape;641;p55" title="Arrow points to where you enter GPS data"/>
          <p:cNvCxnSpPr/>
          <p:nvPr/>
        </p:nvCxnSpPr>
        <p:spPr>
          <a:xfrm rot="10800000" flipH="1">
            <a:off x="3735287" y="2398644"/>
            <a:ext cx="1479758" cy="2088"/>
          </a:xfrm>
          <a:prstGeom prst="straightConnector1">
            <a:avLst/>
          </a:prstGeom>
          <a:noFill/>
          <a:ln w="57150" cap="flat" cmpd="sng">
            <a:solidFill>
              <a:srgbClr val="FF0000"/>
            </a:solidFill>
            <a:prstDash val="solid"/>
            <a:miter lim="800000"/>
            <a:headEnd type="none" w="sm" len="sm"/>
            <a:tailEnd type="triangle" w="med" len="med"/>
          </a:ln>
        </p:spPr>
      </p:cxnSp>
      <p:cxnSp>
        <p:nvCxnSpPr>
          <p:cNvPr id="642" name="Google Shape;642;p55" title="arrow points to where you indicate if there are obstacles in the sky"/>
          <p:cNvCxnSpPr/>
          <p:nvPr/>
        </p:nvCxnSpPr>
        <p:spPr>
          <a:xfrm>
            <a:off x="4475166" y="3591210"/>
            <a:ext cx="791674" cy="1114"/>
          </a:xfrm>
          <a:prstGeom prst="straightConnector1">
            <a:avLst/>
          </a:prstGeom>
          <a:noFill/>
          <a:ln w="57150" cap="flat" cmpd="sng">
            <a:solidFill>
              <a:srgbClr val="FF0000"/>
            </a:solidFill>
            <a:prstDash val="solid"/>
            <a:miter lim="800000"/>
            <a:headEnd type="none" w="sm" len="sm"/>
            <a:tailEnd type="triangle" w="med" len="med"/>
          </a:ln>
        </p:spPr>
      </p:cxnSp>
      <p:cxnSp>
        <p:nvCxnSpPr>
          <p:cNvPr id="643" name="Google Shape;643;p55" title="arrow points to where you enter how many buildings are within 10 m"/>
          <p:cNvCxnSpPr/>
          <p:nvPr/>
        </p:nvCxnSpPr>
        <p:spPr>
          <a:xfrm rot="10800000" flipH="1">
            <a:off x="4658599" y="4104820"/>
            <a:ext cx="485693" cy="7763"/>
          </a:xfrm>
          <a:prstGeom prst="straightConnector1">
            <a:avLst/>
          </a:prstGeom>
          <a:noFill/>
          <a:ln w="57150" cap="flat" cmpd="sng">
            <a:solidFill>
              <a:srgbClr val="FF0000"/>
            </a:solidFill>
            <a:prstDash val="solid"/>
            <a:miter lim="800000"/>
            <a:headEnd type="none" w="sm" len="sm"/>
            <a:tailEnd type="triangle" w="med" len="med"/>
          </a:ln>
        </p:spPr>
      </p:cxnSp>
      <p:cxnSp>
        <p:nvCxnSpPr>
          <p:cNvPr id="644" name="Google Shape;644;p55" title="arrow points to where you put the compass angle data"/>
          <p:cNvCxnSpPr/>
          <p:nvPr/>
        </p:nvCxnSpPr>
        <p:spPr>
          <a:xfrm>
            <a:off x="4342319" y="4679818"/>
            <a:ext cx="895477" cy="0"/>
          </a:xfrm>
          <a:prstGeom prst="straightConnector1">
            <a:avLst/>
          </a:prstGeom>
          <a:noFill/>
          <a:ln w="57150" cap="flat" cmpd="sng">
            <a:solidFill>
              <a:srgbClr val="FF0000"/>
            </a:solidFill>
            <a:prstDash val="solid"/>
            <a:miter lim="800000"/>
            <a:headEnd type="none" w="sm" len="sm"/>
            <a:tailEnd type="triangle" w="med" len="med"/>
          </a:ln>
        </p:spPr>
      </p:cxnSp>
      <p:sp>
        <p:nvSpPr>
          <p:cNvPr id="645" name="Google Shape;645;p55"/>
          <p:cNvSpPr/>
          <p:nvPr/>
        </p:nvSpPr>
        <p:spPr>
          <a:xfrm>
            <a:off x="1194454" y="1441415"/>
            <a:ext cx="44000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a:solidFill>
                  <a:schemeClr val="dk1"/>
                </a:solidFill>
                <a:latin typeface="Calibri"/>
                <a:ea typeface="Calibri"/>
                <a:cs typeface="Calibri"/>
                <a:sym typeface="Calibri"/>
              </a:rPr>
              <a:t>Let’s go through the steps in the next slides…</a:t>
            </a:r>
            <a:endParaRPr sz="1600" b="0" i="0" u="none" strike="noStrike" cap="none">
              <a:solidFill>
                <a:schemeClr val="dk1"/>
              </a:solidFill>
              <a:latin typeface="Calibri"/>
              <a:ea typeface="Calibri"/>
              <a:cs typeface="Calibri"/>
              <a:sym typeface="Calibri"/>
            </a:endParaRPr>
          </a:p>
        </p:txBody>
      </p:sp>
      <p:pic>
        <p:nvPicPr>
          <p:cNvPr id="646" name="Google Shape;646;p55"/>
          <p:cNvPicPr preferRelativeResize="0"/>
          <p:nvPr/>
        </p:nvPicPr>
        <p:blipFill rotWithShape="1">
          <a:blip r:embed="rId4">
            <a:alphaModFix/>
          </a:blip>
          <a:srcRect/>
          <a:stretch/>
        </p:blipFill>
        <p:spPr>
          <a:xfrm>
            <a:off x="-18462" y="692013"/>
            <a:ext cx="1175634" cy="6259667"/>
          </a:xfrm>
          <a:prstGeom prst="rect">
            <a:avLst/>
          </a:prstGeom>
          <a:noFill/>
          <a:ln>
            <a:noFill/>
          </a:ln>
        </p:spPr>
      </p:pic>
      <p:pic>
        <p:nvPicPr>
          <p:cNvPr id="647" name="Google Shape;647;p55"/>
          <p:cNvPicPr preferRelativeResize="0"/>
          <p:nvPr/>
        </p:nvPicPr>
        <p:blipFill rotWithShape="1">
          <a:blip r:embed="rId5">
            <a:alphaModFix/>
          </a:blip>
          <a:srcRect/>
          <a:stretch/>
        </p:blipFill>
        <p:spPr>
          <a:xfrm>
            <a:off x="0" y="8601"/>
            <a:ext cx="9144000" cy="77964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5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52</a:t>
            </a:fld>
            <a:endParaRPr/>
          </a:p>
        </p:txBody>
      </p:sp>
      <p:sp>
        <p:nvSpPr>
          <p:cNvPr id="653" name="Google Shape;653;p56"/>
          <p:cNvSpPr txBox="1">
            <a:spLocks noGrp="1"/>
          </p:cNvSpPr>
          <p:nvPr>
            <p:ph type="title"/>
          </p:nvPr>
        </p:nvSpPr>
        <p:spPr>
          <a:xfrm>
            <a:off x="1175634" y="499931"/>
            <a:ext cx="796836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Calibri"/>
              <a:buNone/>
            </a:pPr>
            <a:r>
              <a:rPr lang="en-US" sz="2000" b="1"/>
              <a:t>Equipment you need to document your Atmosphere Study Site</a:t>
            </a:r>
            <a:endParaRPr sz="4000"/>
          </a:p>
        </p:txBody>
      </p:sp>
      <p:pic>
        <p:nvPicPr>
          <p:cNvPr id="654" name="Google Shape;654;p56" descr="Image of Equipment. You will need a clinometer, compass, GPS receiver, camera, measuring tape and GLOBE science log"/>
          <p:cNvPicPr preferRelativeResize="0"/>
          <p:nvPr/>
        </p:nvPicPr>
        <p:blipFill rotWithShape="1">
          <a:blip r:embed="rId3">
            <a:alphaModFix/>
          </a:blip>
          <a:srcRect/>
          <a:stretch/>
        </p:blipFill>
        <p:spPr>
          <a:xfrm>
            <a:off x="727433" y="1568639"/>
            <a:ext cx="8328349" cy="4859671"/>
          </a:xfrm>
          <a:prstGeom prst="rect">
            <a:avLst/>
          </a:prstGeom>
          <a:noFill/>
          <a:ln>
            <a:noFill/>
          </a:ln>
        </p:spPr>
      </p:pic>
      <p:pic>
        <p:nvPicPr>
          <p:cNvPr id="655" name="Google Shape;655;p56"/>
          <p:cNvPicPr preferRelativeResize="0"/>
          <p:nvPr/>
        </p:nvPicPr>
        <p:blipFill rotWithShape="1">
          <a:blip r:embed="rId4">
            <a:alphaModFix/>
          </a:blip>
          <a:srcRect/>
          <a:stretch/>
        </p:blipFill>
        <p:spPr>
          <a:xfrm>
            <a:off x="-18462" y="692013"/>
            <a:ext cx="1175634" cy="6259667"/>
          </a:xfrm>
          <a:prstGeom prst="rect">
            <a:avLst/>
          </a:prstGeom>
          <a:noFill/>
          <a:ln>
            <a:noFill/>
          </a:ln>
        </p:spPr>
      </p:pic>
      <p:pic>
        <p:nvPicPr>
          <p:cNvPr id="656" name="Google Shape;656;p56"/>
          <p:cNvPicPr preferRelativeResize="0"/>
          <p:nvPr/>
        </p:nvPicPr>
        <p:blipFill rotWithShape="1">
          <a:blip r:embed="rId5">
            <a:alphaModFix/>
          </a:blip>
          <a:srcRect/>
          <a:stretch/>
        </p:blipFill>
        <p:spPr>
          <a:xfrm>
            <a:off x="0" y="0"/>
            <a:ext cx="9144000" cy="779646"/>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5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100"/>
              <a:t>53</a:t>
            </a:fld>
            <a:endParaRPr sz="1100"/>
          </a:p>
        </p:txBody>
      </p:sp>
      <p:pic>
        <p:nvPicPr>
          <p:cNvPr id="662" name="Google Shape;662;p57" descr="Image of students looking at a rain gauge Locate your instrument shelter on school grounds for quick and easy access."/>
          <p:cNvPicPr preferRelativeResize="0"/>
          <p:nvPr/>
        </p:nvPicPr>
        <p:blipFill rotWithShape="1">
          <a:blip r:embed="rId3">
            <a:alphaModFix/>
          </a:blip>
          <a:srcRect/>
          <a:stretch/>
        </p:blipFill>
        <p:spPr>
          <a:xfrm>
            <a:off x="1402080" y="2204145"/>
            <a:ext cx="7494291" cy="3762316"/>
          </a:xfrm>
          <a:prstGeom prst="rect">
            <a:avLst/>
          </a:prstGeom>
          <a:noFill/>
          <a:ln>
            <a:noFill/>
          </a:ln>
        </p:spPr>
      </p:pic>
      <p:sp>
        <p:nvSpPr>
          <p:cNvPr id="663" name="Google Shape;663;p57"/>
          <p:cNvSpPr txBox="1">
            <a:spLocks noGrp="1"/>
          </p:cNvSpPr>
          <p:nvPr>
            <p:ph type="title"/>
          </p:nvPr>
        </p:nvSpPr>
        <p:spPr>
          <a:xfrm>
            <a:off x="1224925" y="779646"/>
            <a:ext cx="7848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800"/>
              <a:buFont typeface="Calibri"/>
              <a:buNone/>
            </a:pPr>
            <a:r>
              <a:rPr lang="en-US" sz="2400"/>
              <a:t>Where is a good place to locate the Atmosphere Study Site?</a:t>
            </a:r>
            <a:br>
              <a:rPr lang="en-US" sz="2400"/>
            </a:br>
            <a:br>
              <a:rPr lang="en-US" sz="2400"/>
            </a:br>
            <a:r>
              <a:rPr lang="en-US" sz="2400"/>
              <a:t>A location near you for quick and easy access. </a:t>
            </a:r>
            <a:endParaRPr sz="3600"/>
          </a:p>
        </p:txBody>
      </p:sp>
      <p:pic>
        <p:nvPicPr>
          <p:cNvPr id="664" name="Google Shape;664;p57"/>
          <p:cNvPicPr preferRelativeResize="0"/>
          <p:nvPr/>
        </p:nvPicPr>
        <p:blipFill rotWithShape="1">
          <a:blip r:embed="rId4">
            <a:alphaModFix/>
          </a:blip>
          <a:srcRect/>
          <a:stretch/>
        </p:blipFill>
        <p:spPr>
          <a:xfrm>
            <a:off x="-18462" y="692013"/>
            <a:ext cx="1175634" cy="6259667"/>
          </a:xfrm>
          <a:prstGeom prst="rect">
            <a:avLst/>
          </a:prstGeom>
          <a:noFill/>
          <a:ln>
            <a:noFill/>
          </a:ln>
        </p:spPr>
      </p:pic>
      <p:pic>
        <p:nvPicPr>
          <p:cNvPr id="665" name="Google Shape;665;p57"/>
          <p:cNvPicPr preferRelativeResize="0"/>
          <p:nvPr/>
        </p:nvPicPr>
        <p:blipFill rotWithShape="1">
          <a:blip r:embed="rId5">
            <a:alphaModFix/>
          </a:blip>
          <a:srcRect/>
          <a:stretch/>
        </p:blipFill>
        <p:spPr>
          <a:xfrm>
            <a:off x="0" y="0"/>
            <a:ext cx="9144000" cy="779646"/>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5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54</a:t>
            </a:fld>
            <a:endParaRPr/>
          </a:p>
        </p:txBody>
      </p:sp>
      <p:sp>
        <p:nvSpPr>
          <p:cNvPr id="671" name="Google Shape;671;p58"/>
          <p:cNvSpPr txBox="1">
            <a:spLocks noGrp="1"/>
          </p:cNvSpPr>
          <p:nvPr>
            <p:ph type="title"/>
          </p:nvPr>
        </p:nvSpPr>
        <p:spPr>
          <a:xfrm>
            <a:off x="1554479" y="516937"/>
            <a:ext cx="6717649" cy="1319484"/>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200"/>
              <a:buFont typeface="Calibri"/>
              <a:buNone/>
            </a:pPr>
            <a:r>
              <a:rPr lang="en-US" sz="3200"/>
              <a:t>An open grass-covered area is optimal.</a:t>
            </a:r>
            <a:endParaRPr/>
          </a:p>
        </p:txBody>
      </p:sp>
      <p:pic>
        <p:nvPicPr>
          <p:cNvPr id="672" name="Google Shape;672;p58" descr="Open grass-covered area is optimal. Image of students taking temperature readings."/>
          <p:cNvPicPr preferRelativeResize="0"/>
          <p:nvPr/>
        </p:nvPicPr>
        <p:blipFill rotWithShape="1">
          <a:blip r:embed="rId3">
            <a:alphaModFix/>
          </a:blip>
          <a:srcRect/>
          <a:stretch/>
        </p:blipFill>
        <p:spPr>
          <a:xfrm>
            <a:off x="1653540" y="2073275"/>
            <a:ext cx="6641636" cy="3367405"/>
          </a:xfrm>
          <a:prstGeom prst="rect">
            <a:avLst/>
          </a:prstGeom>
          <a:noFill/>
          <a:ln>
            <a:noFill/>
          </a:ln>
        </p:spPr>
      </p:pic>
      <p:pic>
        <p:nvPicPr>
          <p:cNvPr id="673" name="Google Shape;673;p58"/>
          <p:cNvPicPr preferRelativeResize="0"/>
          <p:nvPr/>
        </p:nvPicPr>
        <p:blipFill rotWithShape="1">
          <a:blip r:embed="rId4">
            <a:alphaModFix/>
          </a:blip>
          <a:srcRect/>
          <a:stretch/>
        </p:blipFill>
        <p:spPr>
          <a:xfrm>
            <a:off x="-18462" y="692013"/>
            <a:ext cx="1175634" cy="6259667"/>
          </a:xfrm>
          <a:prstGeom prst="rect">
            <a:avLst/>
          </a:prstGeom>
          <a:noFill/>
          <a:ln>
            <a:noFill/>
          </a:ln>
        </p:spPr>
      </p:pic>
      <p:pic>
        <p:nvPicPr>
          <p:cNvPr id="674" name="Google Shape;674;p58"/>
          <p:cNvPicPr preferRelativeResize="0"/>
          <p:nvPr/>
        </p:nvPicPr>
        <p:blipFill rotWithShape="1">
          <a:blip r:embed="rId5">
            <a:alphaModFix/>
          </a:blip>
          <a:srcRect/>
          <a:stretch/>
        </p:blipFill>
        <p:spPr>
          <a:xfrm>
            <a:off x="0" y="0"/>
            <a:ext cx="9144000" cy="779646"/>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5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55</a:t>
            </a:fld>
            <a:endParaRPr/>
          </a:p>
        </p:txBody>
      </p:sp>
      <p:sp>
        <p:nvSpPr>
          <p:cNvPr id="680" name="Google Shape;680;p59"/>
          <p:cNvSpPr txBox="1">
            <a:spLocks noGrp="1"/>
          </p:cNvSpPr>
          <p:nvPr>
            <p:ph type="title"/>
          </p:nvPr>
        </p:nvSpPr>
        <p:spPr>
          <a:xfrm>
            <a:off x="1417320" y="682811"/>
            <a:ext cx="7005736" cy="137458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400"/>
              <a:buFont typeface="Calibri"/>
              <a:buNone/>
            </a:pPr>
            <a:r>
              <a:rPr lang="en-US" sz="2400"/>
              <a:t>It is best to be in an open area away from buildings. An open area will prevent the blocking of precipitation. </a:t>
            </a:r>
            <a:endParaRPr sz="4000"/>
          </a:p>
        </p:txBody>
      </p:sp>
      <p:pic>
        <p:nvPicPr>
          <p:cNvPr id="681" name="Google Shape;681;p59" descr="An open area will prevent the blocking of precipitation. Image of students looking at weather station."/>
          <p:cNvPicPr preferRelativeResize="0"/>
          <p:nvPr/>
        </p:nvPicPr>
        <p:blipFill rotWithShape="1">
          <a:blip r:embed="rId3">
            <a:alphaModFix/>
          </a:blip>
          <a:srcRect/>
          <a:stretch/>
        </p:blipFill>
        <p:spPr>
          <a:xfrm>
            <a:off x="1630680" y="2057399"/>
            <a:ext cx="6792376" cy="3863341"/>
          </a:xfrm>
          <a:prstGeom prst="rect">
            <a:avLst/>
          </a:prstGeom>
          <a:noFill/>
          <a:ln>
            <a:noFill/>
          </a:ln>
        </p:spPr>
      </p:pic>
      <p:pic>
        <p:nvPicPr>
          <p:cNvPr id="682" name="Google Shape;682;p59"/>
          <p:cNvPicPr preferRelativeResize="0"/>
          <p:nvPr/>
        </p:nvPicPr>
        <p:blipFill rotWithShape="1">
          <a:blip r:embed="rId4">
            <a:alphaModFix/>
          </a:blip>
          <a:srcRect/>
          <a:stretch/>
        </p:blipFill>
        <p:spPr>
          <a:xfrm>
            <a:off x="-18462" y="692013"/>
            <a:ext cx="1175634" cy="6259667"/>
          </a:xfrm>
          <a:prstGeom prst="rect">
            <a:avLst/>
          </a:prstGeom>
          <a:noFill/>
          <a:ln>
            <a:noFill/>
          </a:ln>
        </p:spPr>
      </p:pic>
      <p:pic>
        <p:nvPicPr>
          <p:cNvPr id="683" name="Google Shape;683;p59"/>
          <p:cNvPicPr preferRelativeResize="0"/>
          <p:nvPr/>
        </p:nvPicPr>
        <p:blipFill rotWithShape="1">
          <a:blip r:embed="rId5">
            <a:alphaModFix/>
          </a:blip>
          <a:srcRect/>
          <a:stretch/>
        </p:blipFill>
        <p:spPr>
          <a:xfrm>
            <a:off x="0" y="0"/>
            <a:ext cx="9144000" cy="779646"/>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60"/>
          <p:cNvSpPr txBox="1">
            <a:spLocks noGrp="1"/>
          </p:cNvSpPr>
          <p:nvPr>
            <p:ph type="body" idx="1"/>
          </p:nvPr>
        </p:nvSpPr>
        <p:spPr>
          <a:xfrm>
            <a:off x="628650" y="1825625"/>
            <a:ext cx="7886700" cy="52179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content</a:t>
            </a:r>
            <a:endParaRPr/>
          </a:p>
        </p:txBody>
      </p:sp>
      <p:pic>
        <p:nvPicPr>
          <p:cNvPr id="689" name="Google Shape;689;p60" descr="Cartoon image of school buildings and cartoon teacher saying &quot;It's better to collect data at a site that is less than perfect than to not collect data at all.&quot;"/>
          <p:cNvPicPr preferRelativeResize="0"/>
          <p:nvPr/>
        </p:nvPicPr>
        <p:blipFill rotWithShape="1">
          <a:blip r:embed="rId3">
            <a:alphaModFix/>
          </a:blip>
          <a:srcRect/>
          <a:stretch/>
        </p:blipFill>
        <p:spPr>
          <a:xfrm>
            <a:off x="777240" y="411162"/>
            <a:ext cx="8366760" cy="6446838"/>
          </a:xfrm>
          <a:prstGeom prst="rect">
            <a:avLst/>
          </a:prstGeom>
          <a:noFill/>
          <a:ln>
            <a:noFill/>
          </a:ln>
        </p:spPr>
      </p:pic>
      <p:sp>
        <p:nvSpPr>
          <p:cNvPr id="690" name="Google Shape;690;p6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56</a:t>
            </a:fld>
            <a:endParaRPr/>
          </a:p>
        </p:txBody>
      </p:sp>
      <p:sp>
        <p:nvSpPr>
          <p:cNvPr id="691" name="Google Shape;691;p60"/>
          <p:cNvSpPr txBox="1">
            <a:spLocks noGrp="1"/>
          </p:cNvSpPr>
          <p:nvPr>
            <p:ph type="title"/>
          </p:nvPr>
        </p:nvSpPr>
        <p:spPr>
          <a:xfrm>
            <a:off x="1269368" y="500063"/>
            <a:ext cx="7874632" cy="128242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Calibri"/>
              <a:buNone/>
            </a:pPr>
            <a:r>
              <a:rPr lang="en-US" sz="2400" b="1">
                <a:solidFill>
                  <a:schemeClr val="lt1"/>
                </a:solidFill>
              </a:rPr>
              <a:t>Don’t worry if you don’t have the perfect sampling site</a:t>
            </a:r>
            <a:endParaRPr sz="4000"/>
          </a:p>
        </p:txBody>
      </p:sp>
      <p:pic>
        <p:nvPicPr>
          <p:cNvPr id="692" name="Google Shape;692;p60"/>
          <p:cNvPicPr preferRelativeResize="0"/>
          <p:nvPr/>
        </p:nvPicPr>
        <p:blipFill rotWithShape="1">
          <a:blip r:embed="rId4">
            <a:alphaModFix/>
          </a:blip>
          <a:srcRect/>
          <a:stretch/>
        </p:blipFill>
        <p:spPr>
          <a:xfrm>
            <a:off x="-18462" y="692013"/>
            <a:ext cx="1175634" cy="6259667"/>
          </a:xfrm>
          <a:prstGeom prst="rect">
            <a:avLst/>
          </a:prstGeom>
          <a:noFill/>
          <a:ln>
            <a:noFill/>
          </a:ln>
        </p:spPr>
      </p:pic>
      <p:pic>
        <p:nvPicPr>
          <p:cNvPr id="693" name="Google Shape;693;p60"/>
          <p:cNvPicPr preferRelativeResize="0"/>
          <p:nvPr/>
        </p:nvPicPr>
        <p:blipFill rotWithShape="1">
          <a:blip r:embed="rId5">
            <a:alphaModFix/>
          </a:blip>
          <a:srcRect/>
          <a:stretch/>
        </p:blipFill>
        <p:spPr>
          <a:xfrm>
            <a:off x="0" y="0"/>
            <a:ext cx="9144000" cy="779646"/>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6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57</a:t>
            </a:fld>
            <a:endParaRPr/>
          </a:p>
        </p:txBody>
      </p:sp>
      <p:pic>
        <p:nvPicPr>
          <p:cNvPr id="699" name="Google Shape;699;p61" descr="Image of students using a GPS. You will take 5 different GPS readings at one minute intervals. Each time you will record the latitude, longitude, elevation, time # of satellites, and 2-D or 3-D status. "/>
          <p:cNvPicPr preferRelativeResize="0"/>
          <p:nvPr/>
        </p:nvPicPr>
        <p:blipFill rotWithShape="1">
          <a:blip r:embed="rId3">
            <a:alphaModFix/>
          </a:blip>
          <a:srcRect/>
          <a:stretch/>
        </p:blipFill>
        <p:spPr>
          <a:xfrm>
            <a:off x="1672949" y="1697181"/>
            <a:ext cx="6204501" cy="4659170"/>
          </a:xfrm>
          <a:prstGeom prst="rect">
            <a:avLst/>
          </a:prstGeom>
          <a:noFill/>
          <a:ln>
            <a:noFill/>
          </a:ln>
        </p:spPr>
      </p:pic>
      <p:sp>
        <p:nvSpPr>
          <p:cNvPr id="700" name="Google Shape;700;p61"/>
          <p:cNvSpPr txBox="1">
            <a:spLocks noGrp="1"/>
          </p:cNvSpPr>
          <p:nvPr>
            <p:ph type="title"/>
          </p:nvPr>
        </p:nvSpPr>
        <p:spPr>
          <a:xfrm>
            <a:off x="831849" y="575632"/>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Font typeface="Calibri"/>
              <a:buNone/>
            </a:pPr>
            <a:r>
              <a:rPr lang="en-US" sz="2800"/>
              <a:t>Method to determine location if using a GPS Receiver</a:t>
            </a:r>
            <a:endParaRPr/>
          </a:p>
        </p:txBody>
      </p:sp>
      <p:pic>
        <p:nvPicPr>
          <p:cNvPr id="701" name="Google Shape;701;p61"/>
          <p:cNvPicPr preferRelativeResize="0"/>
          <p:nvPr/>
        </p:nvPicPr>
        <p:blipFill rotWithShape="1">
          <a:blip r:embed="rId4">
            <a:alphaModFix/>
          </a:blip>
          <a:srcRect/>
          <a:stretch/>
        </p:blipFill>
        <p:spPr>
          <a:xfrm>
            <a:off x="-18462" y="692013"/>
            <a:ext cx="1175634" cy="6259667"/>
          </a:xfrm>
          <a:prstGeom prst="rect">
            <a:avLst/>
          </a:prstGeom>
          <a:noFill/>
          <a:ln>
            <a:noFill/>
          </a:ln>
        </p:spPr>
      </p:pic>
      <p:pic>
        <p:nvPicPr>
          <p:cNvPr id="702" name="Google Shape;702;p61"/>
          <p:cNvPicPr preferRelativeResize="0"/>
          <p:nvPr/>
        </p:nvPicPr>
        <p:blipFill rotWithShape="1">
          <a:blip r:embed="rId5">
            <a:alphaModFix/>
          </a:blip>
          <a:srcRect/>
          <a:stretch/>
        </p:blipFill>
        <p:spPr>
          <a:xfrm>
            <a:off x="0" y="0"/>
            <a:ext cx="9144000" cy="779646"/>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6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58</a:t>
            </a:fld>
            <a:endParaRPr/>
          </a:p>
        </p:txBody>
      </p:sp>
      <p:sp>
        <p:nvSpPr>
          <p:cNvPr id="708" name="Google Shape;708;p62"/>
          <p:cNvSpPr txBox="1">
            <a:spLocks noGrp="1"/>
          </p:cNvSpPr>
          <p:nvPr>
            <p:ph type="title"/>
          </p:nvPr>
        </p:nvSpPr>
        <p:spPr>
          <a:xfrm>
            <a:off x="1325880" y="687778"/>
            <a:ext cx="718947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a:t>The GLOBE Teacher’s Guide tells you how to use a compass and determine the slope</a:t>
            </a:r>
            <a:endParaRPr/>
          </a:p>
        </p:txBody>
      </p:sp>
      <p:pic>
        <p:nvPicPr>
          <p:cNvPr id="709" name="Google Shape;709;p62" descr="page in the GLOBE Teacher's Guide. Screenshot of Investigation Instruments- Compass"/>
          <p:cNvPicPr preferRelativeResize="0"/>
          <p:nvPr/>
        </p:nvPicPr>
        <p:blipFill rotWithShape="1">
          <a:blip r:embed="rId3">
            <a:alphaModFix/>
          </a:blip>
          <a:srcRect/>
          <a:stretch/>
        </p:blipFill>
        <p:spPr>
          <a:xfrm rot="405312">
            <a:off x="4572000" y="2082375"/>
            <a:ext cx="3340664" cy="427397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710" name="Google Shape;710;p62"/>
          <p:cNvPicPr preferRelativeResize="0"/>
          <p:nvPr/>
        </p:nvPicPr>
        <p:blipFill rotWithShape="1">
          <a:blip r:embed="rId4">
            <a:alphaModFix/>
          </a:blip>
          <a:srcRect/>
          <a:stretch/>
        </p:blipFill>
        <p:spPr>
          <a:xfrm>
            <a:off x="-18462" y="692013"/>
            <a:ext cx="1175634" cy="6259667"/>
          </a:xfrm>
          <a:prstGeom prst="rect">
            <a:avLst/>
          </a:prstGeom>
          <a:noFill/>
          <a:ln>
            <a:noFill/>
          </a:ln>
        </p:spPr>
      </p:pic>
      <p:pic>
        <p:nvPicPr>
          <p:cNvPr id="711" name="Google Shape;711;p62"/>
          <p:cNvPicPr preferRelativeResize="0"/>
          <p:nvPr/>
        </p:nvPicPr>
        <p:blipFill rotWithShape="1">
          <a:blip r:embed="rId5">
            <a:alphaModFix/>
          </a:blip>
          <a:srcRect/>
          <a:stretch/>
        </p:blipFill>
        <p:spPr>
          <a:xfrm>
            <a:off x="0" y="0"/>
            <a:ext cx="9144000" cy="77964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a:t>
            </a:fld>
            <a:endParaRPr/>
          </a:p>
        </p:txBody>
      </p:sp>
      <p:sp>
        <p:nvSpPr>
          <p:cNvPr id="140" name="Google Shape;140;p6"/>
          <p:cNvSpPr txBox="1">
            <a:spLocks noGrp="1"/>
          </p:cNvSpPr>
          <p:nvPr>
            <p:ph type="title"/>
          </p:nvPr>
        </p:nvSpPr>
        <p:spPr>
          <a:xfrm>
            <a:off x="2445763" y="41960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The Atmosphere has Structure</a:t>
            </a:r>
            <a:endParaRPr/>
          </a:p>
        </p:txBody>
      </p:sp>
      <p:sp>
        <p:nvSpPr>
          <p:cNvPr id="141" name="Google Shape;141;p6"/>
          <p:cNvSpPr txBox="1">
            <a:spLocks noGrp="1"/>
          </p:cNvSpPr>
          <p:nvPr>
            <p:ph type="body" idx="1"/>
          </p:nvPr>
        </p:nvSpPr>
        <p:spPr>
          <a:xfrm>
            <a:off x="1137642" y="5676732"/>
            <a:ext cx="7729542" cy="174260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r>
              <a:rPr lang="en-US" sz="1600"/>
              <a:t>International Space Station astronauts captured this photo of Earth's atmospheric layers on July 31, 2011, revealing the troposphere (orange-red), stratosphere and above. Satellite instruments allow scientists to better understand the chemistry and dynamics occurring within and between these layers. Let’s look at some of the layers of the atmosphere in the next slides. </a:t>
            </a:r>
            <a:endParaRPr/>
          </a:p>
          <a:p>
            <a:pPr marL="228600" lvl="0" indent="-50800" algn="just" rtl="0">
              <a:lnSpc>
                <a:spcPct val="90000"/>
              </a:lnSpc>
              <a:spcBef>
                <a:spcPts val="1000"/>
              </a:spcBef>
              <a:spcAft>
                <a:spcPts val="0"/>
              </a:spcAft>
              <a:buClr>
                <a:schemeClr val="dk1"/>
              </a:buClr>
              <a:buSzPts val="2800"/>
              <a:buNone/>
            </a:pPr>
            <a:endParaRPr/>
          </a:p>
          <a:p>
            <a:pPr marL="228600" lvl="0" indent="-50800" algn="just" rtl="0">
              <a:lnSpc>
                <a:spcPct val="90000"/>
              </a:lnSpc>
              <a:spcBef>
                <a:spcPts val="1000"/>
              </a:spcBef>
              <a:spcAft>
                <a:spcPts val="0"/>
              </a:spcAft>
              <a:buClr>
                <a:schemeClr val="dk1"/>
              </a:buClr>
              <a:buSzPts val="2800"/>
              <a:buNone/>
            </a:pPr>
            <a:endParaRPr/>
          </a:p>
          <a:p>
            <a:pPr marL="228600" lvl="0" indent="-50800" algn="just" rtl="0">
              <a:lnSpc>
                <a:spcPct val="90000"/>
              </a:lnSpc>
              <a:spcBef>
                <a:spcPts val="1000"/>
              </a:spcBef>
              <a:spcAft>
                <a:spcPts val="0"/>
              </a:spcAft>
              <a:buClr>
                <a:schemeClr val="dk1"/>
              </a:buClr>
              <a:buSzPts val="2800"/>
              <a:buNone/>
            </a:pPr>
            <a:endParaRPr/>
          </a:p>
        </p:txBody>
      </p:sp>
      <p:pic>
        <p:nvPicPr>
          <p:cNvPr id="142" name="Google Shape;142;p6" descr="Photo shows a stack of think layers actually visible hugging the Earth from the ISS."/>
          <p:cNvPicPr preferRelativeResize="0"/>
          <p:nvPr/>
        </p:nvPicPr>
        <p:blipFill rotWithShape="1">
          <a:blip r:embed="rId3">
            <a:alphaModFix/>
          </a:blip>
          <a:srcRect/>
          <a:stretch/>
        </p:blipFill>
        <p:spPr>
          <a:xfrm>
            <a:off x="1986314" y="1385129"/>
            <a:ext cx="6344255" cy="4037960"/>
          </a:xfrm>
          <a:prstGeom prst="rect">
            <a:avLst/>
          </a:prstGeom>
          <a:noFill/>
          <a:ln>
            <a:noFill/>
          </a:ln>
        </p:spPr>
      </p:pic>
      <p:sp>
        <p:nvSpPr>
          <p:cNvPr id="143" name="Google Shape;143;p6"/>
          <p:cNvSpPr txBox="1"/>
          <p:nvPr/>
        </p:nvSpPr>
        <p:spPr>
          <a:xfrm>
            <a:off x="4166170" y="5399733"/>
            <a:ext cx="4763386" cy="27699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200"/>
              <a:buFont typeface="Arial"/>
              <a:buNone/>
            </a:pPr>
            <a:r>
              <a:rPr lang="en-US" sz="1200" b="0" i="1" u="none" strike="noStrike" cap="none">
                <a:solidFill>
                  <a:schemeClr val="dk1"/>
                </a:solidFill>
                <a:latin typeface="Calibri"/>
                <a:ea typeface="Calibri"/>
                <a:cs typeface="Calibri"/>
                <a:sym typeface="Calibri"/>
              </a:rPr>
              <a:t>Image Credit: NASA/JSC Gateway to Astronaut Photography of Earth</a:t>
            </a:r>
            <a:endParaRPr sz="1200" b="0" i="0" u="none" strike="noStrike" cap="none">
              <a:solidFill>
                <a:schemeClr val="dk1"/>
              </a:solidFill>
              <a:latin typeface="Calibri"/>
              <a:ea typeface="Calibri"/>
              <a:cs typeface="Calibri"/>
              <a:sym typeface="Calibri"/>
            </a:endParaRPr>
          </a:p>
        </p:txBody>
      </p:sp>
      <p:pic>
        <p:nvPicPr>
          <p:cNvPr id="144" name="Google Shape;144;p6"/>
          <p:cNvPicPr preferRelativeResize="0"/>
          <p:nvPr/>
        </p:nvPicPr>
        <p:blipFill rotWithShape="1">
          <a:blip r:embed="rId4">
            <a:alphaModFix/>
          </a:blip>
          <a:srcRect/>
          <a:stretch/>
        </p:blipFill>
        <p:spPr>
          <a:xfrm>
            <a:off x="-7371" y="693069"/>
            <a:ext cx="1157542" cy="6179986"/>
          </a:xfrm>
          <a:prstGeom prst="rect">
            <a:avLst/>
          </a:prstGeom>
          <a:noFill/>
          <a:ln>
            <a:noFill/>
          </a:ln>
        </p:spPr>
      </p:pic>
      <p:pic>
        <p:nvPicPr>
          <p:cNvPr id="145" name="Google Shape;145;p6"/>
          <p:cNvPicPr preferRelativeResize="0"/>
          <p:nvPr/>
        </p:nvPicPr>
        <p:blipFill rotWithShape="1">
          <a:blip r:embed="rId5">
            <a:alphaModFix/>
          </a:blip>
          <a:srcRect/>
          <a:stretch/>
        </p:blipFill>
        <p:spPr>
          <a:xfrm>
            <a:off x="0" y="0"/>
            <a:ext cx="9144000" cy="779646"/>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4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59</a:t>
            </a:fld>
            <a:endParaRPr/>
          </a:p>
        </p:txBody>
      </p:sp>
      <p:sp>
        <p:nvSpPr>
          <p:cNvPr id="717" name="Google Shape;717;p40"/>
          <p:cNvSpPr txBox="1">
            <a:spLocks noGrp="1"/>
          </p:cNvSpPr>
          <p:nvPr>
            <p:ph type="title"/>
          </p:nvPr>
        </p:nvSpPr>
        <p:spPr>
          <a:xfrm>
            <a:off x="1297598" y="692361"/>
            <a:ext cx="7646008" cy="132556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2400"/>
              <a:buNone/>
            </a:pPr>
            <a:r>
              <a:rPr lang="en-US" sz="2800" b="1"/>
              <a:t>Entering Atmosphere Study Site Information in the GLOBE Observer Data Entry System</a:t>
            </a:r>
            <a:endParaRPr sz="1400">
              <a:solidFill>
                <a:srgbClr val="000000"/>
              </a:solidFill>
              <a:latin typeface="Arial"/>
              <a:ea typeface="Arial"/>
              <a:cs typeface="Arial"/>
              <a:sym typeface="Arial"/>
            </a:endParaRPr>
          </a:p>
        </p:txBody>
      </p:sp>
      <p:sp>
        <p:nvSpPr>
          <p:cNvPr id="718" name="Google Shape;718;p40"/>
          <p:cNvSpPr/>
          <p:nvPr/>
        </p:nvSpPr>
        <p:spPr>
          <a:xfrm>
            <a:off x="1371600" y="1961280"/>
            <a:ext cx="7436701"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Calibri"/>
                <a:ea typeface="Calibri"/>
                <a:cs typeface="Calibri"/>
                <a:sym typeface="Calibri"/>
              </a:rPr>
              <a:t>REMINDER</a:t>
            </a:r>
            <a:r>
              <a:rPr lang="en-US" sz="1800" b="0" i="0" u="none" strike="noStrike" cap="none">
                <a:solidFill>
                  <a:schemeClr val="dk1"/>
                </a:solidFill>
                <a:latin typeface="Calibri"/>
                <a:ea typeface="Calibri"/>
                <a:cs typeface="Calibri"/>
                <a:sym typeface="Calibri"/>
              </a:rPr>
              <a:t>: Complete the Atmosphere Section of the Site Definition Sheet before entering data in the GLOBE Observer Data Entry system. Remember to select a study site in an open area, away from obstacles (if possible).</a:t>
            </a:r>
            <a:endParaRPr sz="1800" b="0" i="0" u="none" strike="noStrike" cap="none">
              <a:solidFill>
                <a:schemeClr val="dk1"/>
              </a:solidFill>
              <a:latin typeface="Calibri"/>
              <a:ea typeface="Calibri"/>
              <a:cs typeface="Calibri"/>
              <a:sym typeface="Calibri"/>
            </a:endParaRPr>
          </a:p>
        </p:txBody>
      </p:sp>
      <p:sp>
        <p:nvSpPr>
          <p:cNvPr id="719" name="Google Shape;719;p40"/>
          <p:cNvSpPr/>
          <p:nvPr/>
        </p:nvSpPr>
        <p:spPr>
          <a:xfrm>
            <a:off x="1371599" y="1961280"/>
            <a:ext cx="7436701" cy="922644"/>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20" name="Google Shape;720;p40"/>
          <p:cNvSpPr/>
          <p:nvPr/>
        </p:nvSpPr>
        <p:spPr>
          <a:xfrm>
            <a:off x="1297598" y="2953677"/>
            <a:ext cx="8672995" cy="64629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1800" b="1" i="0" u="none" strike="noStrike" cap="none">
                <a:solidFill>
                  <a:schemeClr val="dk1"/>
                </a:solidFill>
                <a:latin typeface="Arial"/>
                <a:ea typeface="Arial"/>
                <a:cs typeface="Arial"/>
                <a:sym typeface="Arial"/>
              </a:rPr>
              <a:t>Two Options for Uploading Data:</a:t>
            </a:r>
            <a:endParaRPr/>
          </a:p>
          <a:p>
            <a:pPr marL="0" marR="0" lvl="0" indent="0" algn="just"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21" name="Google Shape;721;p40"/>
          <p:cNvSpPr txBox="1"/>
          <p:nvPr/>
        </p:nvSpPr>
        <p:spPr>
          <a:xfrm>
            <a:off x="4686543" y="3178839"/>
            <a:ext cx="4305032"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600" b="0" i="0"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600" b="0" i="0" u="none" strike="noStrike" cap="none">
                <a:solidFill>
                  <a:schemeClr val="dk1"/>
                </a:solidFill>
                <a:latin typeface="Calibri"/>
                <a:ea typeface="Calibri"/>
                <a:cs typeface="Calibri"/>
                <a:sym typeface="Calibri"/>
              </a:rPr>
              <a:t>1b) </a:t>
            </a:r>
            <a:r>
              <a:rPr lang="en-US" sz="1600" b="0" i="0" u="sng" strike="noStrike" cap="none">
                <a:solidFill>
                  <a:schemeClr val="dk1"/>
                </a:solidFill>
                <a:latin typeface="Calibri"/>
                <a:ea typeface="Calibri"/>
                <a:cs typeface="Calibri"/>
                <a:sym typeface="Calibri"/>
              </a:rPr>
              <a:t>Data Entry</a:t>
            </a:r>
            <a:r>
              <a:rPr lang="en-US" sz="1600" b="0" i="0" u="none" strike="noStrike" cap="none">
                <a:solidFill>
                  <a:schemeClr val="dk1"/>
                </a:solidFill>
                <a:latin typeface="Calibri"/>
                <a:ea typeface="Calibri"/>
                <a:cs typeface="Calibri"/>
                <a:sym typeface="Calibri"/>
              </a:rPr>
              <a:t>: Visit </a:t>
            </a:r>
            <a:r>
              <a:rPr lang="en-US" sz="16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globe.gov</a:t>
            </a:r>
            <a:r>
              <a:rPr lang="en-US" sz="1600" b="0" i="0" u="none" strike="noStrike" cap="none">
                <a:solidFill>
                  <a:schemeClr val="dk1"/>
                </a:solidFill>
                <a:latin typeface="Calibri"/>
                <a:ea typeface="Calibri"/>
                <a:cs typeface="Calibri"/>
                <a:sym typeface="Calibri"/>
              </a:rPr>
              <a:t>, click on the “GLOBE Data” tab, then underneath “Data Entry” click on “Data Entry – New Desktop Forms”.</a:t>
            </a:r>
            <a:endParaRPr/>
          </a:p>
        </p:txBody>
      </p:sp>
      <p:sp>
        <p:nvSpPr>
          <p:cNvPr id="722" name="Google Shape;722;p40"/>
          <p:cNvSpPr txBox="1"/>
          <p:nvPr/>
        </p:nvSpPr>
        <p:spPr>
          <a:xfrm>
            <a:off x="1229945" y="3508677"/>
            <a:ext cx="338894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1a) Download the GLOBE Observer app from the </a:t>
            </a:r>
            <a:r>
              <a:rPr lang="en-US" sz="18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App Store</a:t>
            </a:r>
            <a:r>
              <a:rPr lang="en-US" sz="1800" b="0" i="0" u="none" strike="noStrike" cap="none">
                <a:solidFill>
                  <a:schemeClr val="dk1"/>
                </a:solidFill>
                <a:latin typeface="Calibri"/>
                <a:ea typeface="Calibri"/>
                <a:cs typeface="Calibri"/>
                <a:sym typeface="Calibri"/>
              </a:rPr>
              <a:t>.</a:t>
            </a:r>
            <a:endParaRPr/>
          </a:p>
        </p:txBody>
      </p:sp>
      <p:pic>
        <p:nvPicPr>
          <p:cNvPr id="723" name="Google Shape;723;p40"/>
          <p:cNvPicPr preferRelativeResize="0"/>
          <p:nvPr/>
        </p:nvPicPr>
        <p:blipFill rotWithShape="1">
          <a:blip r:embed="rId4">
            <a:alphaModFix/>
          </a:blip>
          <a:srcRect/>
          <a:stretch/>
        </p:blipFill>
        <p:spPr>
          <a:xfrm>
            <a:off x="1579196" y="4645824"/>
            <a:ext cx="1681165" cy="1681165"/>
          </a:xfrm>
          <a:prstGeom prst="rect">
            <a:avLst/>
          </a:prstGeom>
          <a:noFill/>
          <a:ln>
            <a:noFill/>
          </a:ln>
        </p:spPr>
      </p:pic>
      <p:cxnSp>
        <p:nvCxnSpPr>
          <p:cNvPr id="724" name="Google Shape;724;p40"/>
          <p:cNvCxnSpPr/>
          <p:nvPr/>
        </p:nvCxnSpPr>
        <p:spPr>
          <a:xfrm>
            <a:off x="2421091" y="4187983"/>
            <a:ext cx="0" cy="365842"/>
          </a:xfrm>
          <a:prstGeom prst="straightConnector1">
            <a:avLst/>
          </a:prstGeom>
          <a:noFill/>
          <a:ln w="38100" cap="flat" cmpd="sng">
            <a:solidFill>
              <a:srgbClr val="FF0000"/>
            </a:solidFill>
            <a:prstDash val="solid"/>
            <a:round/>
            <a:headEnd type="none" w="sm" len="sm"/>
            <a:tailEnd type="triangle" w="med" len="med"/>
          </a:ln>
          <a:effectLst>
            <a:outerShdw blurRad="40000" dist="23000" dir="5400000" rotWithShape="0">
              <a:srgbClr val="000000">
                <a:alpha val="34901"/>
              </a:srgbClr>
            </a:outerShdw>
          </a:effectLst>
        </p:spPr>
      </p:cxnSp>
      <p:pic>
        <p:nvPicPr>
          <p:cNvPr id="725" name="Google Shape;725;p40"/>
          <p:cNvPicPr preferRelativeResize="0"/>
          <p:nvPr/>
        </p:nvPicPr>
        <p:blipFill rotWithShape="1">
          <a:blip r:embed="rId5">
            <a:alphaModFix/>
          </a:blip>
          <a:srcRect l="3108" t="7598" r="36738" b="8779"/>
          <a:stretch/>
        </p:blipFill>
        <p:spPr>
          <a:xfrm>
            <a:off x="4618890" y="4481219"/>
            <a:ext cx="4383467" cy="1901153"/>
          </a:xfrm>
          <a:prstGeom prst="rect">
            <a:avLst/>
          </a:prstGeom>
          <a:noFill/>
          <a:ln>
            <a:noFill/>
          </a:ln>
        </p:spPr>
      </p:pic>
      <p:sp>
        <p:nvSpPr>
          <p:cNvPr id="726" name="Google Shape;726;p40" descr="circle around button, Live Data Entry"/>
          <p:cNvSpPr/>
          <p:nvPr/>
        </p:nvSpPr>
        <p:spPr>
          <a:xfrm>
            <a:off x="5908124" y="5475099"/>
            <a:ext cx="1452395" cy="171517"/>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727" name="Google Shape;727;p40"/>
          <p:cNvCxnSpPr/>
          <p:nvPr/>
        </p:nvCxnSpPr>
        <p:spPr>
          <a:xfrm>
            <a:off x="5795053" y="4282054"/>
            <a:ext cx="113071" cy="1149741"/>
          </a:xfrm>
          <a:prstGeom prst="straightConnector1">
            <a:avLst/>
          </a:prstGeom>
          <a:noFill/>
          <a:ln w="38100" cap="flat" cmpd="sng">
            <a:solidFill>
              <a:srgbClr val="FF0000"/>
            </a:solidFill>
            <a:prstDash val="solid"/>
            <a:round/>
            <a:headEnd type="none" w="sm" len="sm"/>
            <a:tailEnd type="triangle" w="med" len="med"/>
          </a:ln>
          <a:effectLst>
            <a:outerShdw blurRad="40000" dist="23000" dir="5400000" rotWithShape="0">
              <a:srgbClr val="000000">
                <a:alpha val="34901"/>
              </a:srgbClr>
            </a:outerShdw>
          </a:effectLst>
        </p:spPr>
      </p:cxnSp>
      <p:pic>
        <p:nvPicPr>
          <p:cNvPr id="728" name="Google Shape;728;p40" descr="Sidebar showing the different sections of the slideshow. You are in the &quot;How to Report Data to GLOBE&quot; section."/>
          <p:cNvPicPr preferRelativeResize="0"/>
          <p:nvPr/>
        </p:nvPicPr>
        <p:blipFill rotWithShape="1">
          <a:blip r:embed="rId6">
            <a:alphaModFix/>
          </a:blip>
          <a:srcRect/>
          <a:stretch/>
        </p:blipFill>
        <p:spPr>
          <a:xfrm>
            <a:off x="0" y="585497"/>
            <a:ext cx="1162293" cy="6263902"/>
          </a:xfrm>
          <a:prstGeom prst="rect">
            <a:avLst/>
          </a:prstGeom>
          <a:noFill/>
          <a:ln>
            <a:noFill/>
          </a:ln>
        </p:spPr>
      </p:pic>
      <p:pic>
        <p:nvPicPr>
          <p:cNvPr id="729" name="Google Shape;729;p40"/>
          <p:cNvPicPr preferRelativeResize="0"/>
          <p:nvPr/>
        </p:nvPicPr>
        <p:blipFill rotWithShape="1">
          <a:blip r:embed="rId7">
            <a:alphaModFix/>
          </a:blip>
          <a:srcRect/>
          <a:stretch/>
        </p:blipFill>
        <p:spPr>
          <a:xfrm>
            <a:off x="0" y="8601"/>
            <a:ext cx="9144000" cy="779646"/>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4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60</a:t>
            </a:fld>
            <a:endParaRPr/>
          </a:p>
        </p:txBody>
      </p:sp>
      <p:sp>
        <p:nvSpPr>
          <p:cNvPr id="735" name="Google Shape;735;p43"/>
          <p:cNvSpPr txBox="1">
            <a:spLocks noGrp="1"/>
          </p:cNvSpPr>
          <p:nvPr>
            <p:ph type="title"/>
          </p:nvPr>
        </p:nvSpPr>
        <p:spPr>
          <a:xfrm>
            <a:off x="1265891" y="692822"/>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400"/>
              <a:buNone/>
            </a:pPr>
            <a:r>
              <a:rPr lang="en-US" sz="3200" b="1"/>
              <a:t>Entering Atmosphere Study Site Information in the GLOBE Observer Data Entry System</a:t>
            </a:r>
            <a:endParaRPr sz="1800">
              <a:solidFill>
                <a:srgbClr val="000000"/>
              </a:solidFill>
              <a:latin typeface="Arial"/>
              <a:ea typeface="Arial"/>
              <a:cs typeface="Arial"/>
              <a:sym typeface="Arial"/>
            </a:endParaRPr>
          </a:p>
        </p:txBody>
      </p:sp>
      <p:sp>
        <p:nvSpPr>
          <p:cNvPr id="736" name="Google Shape;736;p43"/>
          <p:cNvSpPr/>
          <p:nvPr/>
        </p:nvSpPr>
        <p:spPr>
          <a:xfrm>
            <a:off x="1257505" y="1869145"/>
            <a:ext cx="7766406"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a:solidFill>
                  <a:schemeClr val="dk1"/>
                </a:solidFill>
                <a:latin typeface="Calibri"/>
                <a:ea typeface="Calibri"/>
                <a:cs typeface="Calibri"/>
                <a:sym typeface="Calibri"/>
              </a:rPr>
              <a:t>The steps below will walk you through entering your Atmosphere Study Site Information in the GLOBE Observer App, which you can access using your GLOBE or GLOBE Observer login.</a:t>
            </a:r>
            <a:endParaRPr sz="1600" b="0" i="0" u="none" strike="noStrike" cap="none">
              <a:solidFill>
                <a:schemeClr val="dk1"/>
              </a:solidFill>
              <a:latin typeface="Calibri"/>
              <a:ea typeface="Calibri"/>
              <a:cs typeface="Calibri"/>
              <a:sym typeface="Calibri"/>
            </a:endParaRPr>
          </a:p>
        </p:txBody>
      </p:sp>
      <p:sp>
        <p:nvSpPr>
          <p:cNvPr id="737" name="Google Shape;737;p43"/>
          <p:cNvSpPr/>
          <p:nvPr/>
        </p:nvSpPr>
        <p:spPr>
          <a:xfrm>
            <a:off x="5600001" y="2614232"/>
            <a:ext cx="8780095"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a:solidFill>
                  <a:schemeClr val="dk1"/>
                </a:solidFill>
                <a:latin typeface="Calibri"/>
                <a:ea typeface="Calibri"/>
                <a:cs typeface="Calibri"/>
                <a:sym typeface="Calibri"/>
              </a:rPr>
              <a:t>2. Click "Create/Edit My Sites" </a:t>
            </a:r>
            <a:endParaRPr sz="1600" b="0" i="0" u="none" strike="noStrike" cap="none">
              <a:solidFill>
                <a:schemeClr val="dk1"/>
              </a:solidFill>
              <a:latin typeface="Calibri"/>
              <a:ea typeface="Calibri"/>
              <a:cs typeface="Calibri"/>
              <a:sym typeface="Calibri"/>
            </a:endParaRPr>
          </a:p>
        </p:txBody>
      </p:sp>
      <p:cxnSp>
        <p:nvCxnSpPr>
          <p:cNvPr id="738" name="Google Shape;738;p43"/>
          <p:cNvCxnSpPr/>
          <p:nvPr/>
        </p:nvCxnSpPr>
        <p:spPr>
          <a:xfrm>
            <a:off x="181952" y="2520400"/>
            <a:ext cx="8780095" cy="0"/>
          </a:xfrm>
          <a:prstGeom prst="straightConnector1">
            <a:avLst/>
          </a:prstGeom>
          <a:noFill/>
          <a:ln w="9525" cap="flat" cmpd="sng">
            <a:solidFill>
              <a:schemeClr val="dk1"/>
            </a:solidFill>
            <a:prstDash val="solid"/>
            <a:round/>
            <a:headEnd type="none" w="sm" len="sm"/>
            <a:tailEnd type="none" w="sm" len="sm"/>
          </a:ln>
        </p:spPr>
      </p:cxnSp>
      <p:pic>
        <p:nvPicPr>
          <p:cNvPr id="739" name="Google Shape;739;p43" descr="Screenshot showing the GLOBE Observer app Data Entry page. Select “New Observation” to enter data."/>
          <p:cNvPicPr preferRelativeResize="0"/>
          <p:nvPr/>
        </p:nvPicPr>
        <p:blipFill rotWithShape="1">
          <a:blip r:embed="rId3">
            <a:alphaModFix/>
          </a:blip>
          <a:srcRect/>
          <a:stretch/>
        </p:blipFill>
        <p:spPr>
          <a:xfrm>
            <a:off x="5892794" y="2971808"/>
            <a:ext cx="2057400" cy="3886201"/>
          </a:xfrm>
          <a:prstGeom prst="rect">
            <a:avLst/>
          </a:prstGeom>
          <a:noFill/>
          <a:ln>
            <a:noFill/>
          </a:ln>
        </p:spPr>
      </p:pic>
      <p:pic>
        <p:nvPicPr>
          <p:cNvPr id="740" name="Google Shape;740;p43"/>
          <p:cNvPicPr preferRelativeResize="0"/>
          <p:nvPr/>
        </p:nvPicPr>
        <p:blipFill rotWithShape="1">
          <a:blip r:embed="rId4">
            <a:alphaModFix/>
          </a:blip>
          <a:srcRect/>
          <a:stretch/>
        </p:blipFill>
        <p:spPr>
          <a:xfrm>
            <a:off x="0" y="585497"/>
            <a:ext cx="1162293" cy="6263902"/>
          </a:xfrm>
          <a:prstGeom prst="rect">
            <a:avLst/>
          </a:prstGeom>
          <a:noFill/>
          <a:ln>
            <a:noFill/>
          </a:ln>
        </p:spPr>
      </p:pic>
      <p:pic>
        <p:nvPicPr>
          <p:cNvPr id="741" name="Google Shape;741;p43"/>
          <p:cNvPicPr preferRelativeResize="0"/>
          <p:nvPr/>
        </p:nvPicPr>
        <p:blipFill rotWithShape="1">
          <a:blip r:embed="rId5">
            <a:alphaModFix/>
          </a:blip>
          <a:srcRect/>
          <a:stretch/>
        </p:blipFill>
        <p:spPr>
          <a:xfrm>
            <a:off x="0" y="8601"/>
            <a:ext cx="9144000" cy="779646"/>
          </a:xfrm>
          <a:prstGeom prst="rect">
            <a:avLst/>
          </a:prstGeom>
          <a:noFill/>
          <a:ln>
            <a:noFill/>
          </a:ln>
        </p:spPr>
      </p:pic>
      <p:pic>
        <p:nvPicPr>
          <p:cNvPr id="742" name="Google Shape;742;p43" descr="Screenshot showing the GLOBE Observer App homepage. Select “Data Entry” to record data."/>
          <p:cNvPicPr preferRelativeResize="0"/>
          <p:nvPr/>
        </p:nvPicPr>
        <p:blipFill rotWithShape="1">
          <a:blip r:embed="rId6">
            <a:alphaModFix/>
          </a:blip>
          <a:srcRect b="6572"/>
          <a:stretch/>
        </p:blipFill>
        <p:spPr>
          <a:xfrm>
            <a:off x="2075468" y="3099283"/>
            <a:ext cx="1938284" cy="3679727"/>
          </a:xfrm>
          <a:prstGeom prst="rect">
            <a:avLst/>
          </a:prstGeom>
          <a:noFill/>
          <a:ln>
            <a:noFill/>
          </a:ln>
        </p:spPr>
      </p:pic>
      <p:sp>
        <p:nvSpPr>
          <p:cNvPr id="743" name="Google Shape;743;p43"/>
          <p:cNvSpPr/>
          <p:nvPr/>
        </p:nvSpPr>
        <p:spPr>
          <a:xfrm>
            <a:off x="2075468" y="2623763"/>
            <a:ext cx="8780095"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a:solidFill>
                  <a:schemeClr val="dk1"/>
                </a:solidFill>
                <a:latin typeface="Calibri"/>
                <a:ea typeface="Calibri"/>
                <a:cs typeface="Calibri"/>
                <a:sym typeface="Calibri"/>
              </a:rPr>
              <a:t>1. Click “Data Entry”</a:t>
            </a:r>
            <a:endParaRPr sz="1600" b="0" i="0" u="none" strike="noStrike" cap="none">
              <a:solidFill>
                <a:schemeClr val="dk1"/>
              </a:solidFill>
              <a:latin typeface="Calibri"/>
              <a:ea typeface="Calibri"/>
              <a:cs typeface="Calibri"/>
              <a:sym typeface="Calibri"/>
            </a:endParaRPr>
          </a:p>
        </p:txBody>
      </p:sp>
      <p:cxnSp>
        <p:nvCxnSpPr>
          <p:cNvPr id="744" name="Google Shape;744;p43"/>
          <p:cNvCxnSpPr/>
          <p:nvPr/>
        </p:nvCxnSpPr>
        <p:spPr>
          <a:xfrm>
            <a:off x="2032575" y="4099411"/>
            <a:ext cx="226531" cy="286625"/>
          </a:xfrm>
          <a:prstGeom prst="straightConnector1">
            <a:avLst/>
          </a:prstGeom>
          <a:noFill/>
          <a:ln w="38100" cap="flat" cmpd="sng">
            <a:solidFill>
              <a:srgbClr val="FF0000"/>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745" name="Google Shape;745;p43"/>
          <p:cNvCxnSpPr/>
          <p:nvPr/>
        </p:nvCxnSpPr>
        <p:spPr>
          <a:xfrm>
            <a:off x="5892794" y="4254962"/>
            <a:ext cx="226531" cy="286625"/>
          </a:xfrm>
          <a:prstGeom prst="straightConnector1">
            <a:avLst/>
          </a:prstGeom>
          <a:noFill/>
          <a:ln w="38100" cap="flat" cmpd="sng">
            <a:solidFill>
              <a:srgbClr val="FF0000"/>
            </a:solidFill>
            <a:prstDash val="solid"/>
            <a:round/>
            <a:headEnd type="none" w="sm" len="sm"/>
            <a:tailEnd type="triangle" w="med" len="med"/>
          </a:ln>
          <a:effectLst>
            <a:outerShdw blurRad="40000" dist="23000" dir="5400000" rotWithShape="0">
              <a:srgbClr val="000000">
                <a:alpha val="34901"/>
              </a:srgbClr>
            </a:outerShdw>
          </a:effectLst>
        </p:spPr>
      </p:cxn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5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61</a:t>
            </a:fld>
            <a:endParaRPr/>
          </a:p>
        </p:txBody>
      </p:sp>
      <p:sp>
        <p:nvSpPr>
          <p:cNvPr id="751" name="Google Shape;751;p51"/>
          <p:cNvSpPr txBox="1">
            <a:spLocks noGrp="1"/>
          </p:cNvSpPr>
          <p:nvPr>
            <p:ph type="title"/>
          </p:nvPr>
        </p:nvSpPr>
        <p:spPr>
          <a:xfrm>
            <a:off x="1265891" y="692822"/>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400"/>
              <a:buNone/>
            </a:pPr>
            <a:r>
              <a:rPr lang="en-US" sz="3200" b="1"/>
              <a:t>Entering Atmosphere Study Site Information in the GLOBE Observer Data Entry System</a:t>
            </a:r>
            <a:endParaRPr sz="1800">
              <a:solidFill>
                <a:srgbClr val="000000"/>
              </a:solidFill>
              <a:latin typeface="Arial"/>
              <a:ea typeface="Arial"/>
              <a:cs typeface="Arial"/>
              <a:sym typeface="Arial"/>
            </a:endParaRPr>
          </a:p>
        </p:txBody>
      </p:sp>
      <p:sp>
        <p:nvSpPr>
          <p:cNvPr id="752" name="Google Shape;752;p51"/>
          <p:cNvSpPr/>
          <p:nvPr/>
        </p:nvSpPr>
        <p:spPr>
          <a:xfrm>
            <a:off x="1257505" y="1869145"/>
            <a:ext cx="7766406"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a:solidFill>
                  <a:schemeClr val="dk1"/>
                </a:solidFill>
                <a:latin typeface="Calibri"/>
                <a:ea typeface="Calibri"/>
                <a:cs typeface="Calibri"/>
                <a:sym typeface="Calibri"/>
              </a:rPr>
              <a:t>The steps below will walk you through entering your Atmosphere Study Site Information in the GLOBE Observer App, which you can access using your GLOBE or GLOBE Observer login.</a:t>
            </a:r>
            <a:endParaRPr sz="1600" b="0" i="0" u="none" strike="noStrike" cap="none">
              <a:solidFill>
                <a:schemeClr val="dk1"/>
              </a:solidFill>
              <a:latin typeface="Calibri"/>
              <a:ea typeface="Calibri"/>
              <a:cs typeface="Calibri"/>
              <a:sym typeface="Calibri"/>
            </a:endParaRPr>
          </a:p>
        </p:txBody>
      </p:sp>
      <p:cxnSp>
        <p:nvCxnSpPr>
          <p:cNvPr id="753" name="Google Shape;753;p51"/>
          <p:cNvCxnSpPr/>
          <p:nvPr/>
        </p:nvCxnSpPr>
        <p:spPr>
          <a:xfrm>
            <a:off x="181952" y="2520400"/>
            <a:ext cx="8780095" cy="0"/>
          </a:xfrm>
          <a:prstGeom prst="straightConnector1">
            <a:avLst/>
          </a:prstGeom>
          <a:noFill/>
          <a:ln w="9525" cap="flat" cmpd="sng">
            <a:solidFill>
              <a:schemeClr val="dk1"/>
            </a:solidFill>
            <a:prstDash val="solid"/>
            <a:round/>
            <a:headEnd type="none" w="sm" len="sm"/>
            <a:tailEnd type="none" w="sm" len="sm"/>
          </a:ln>
        </p:spPr>
      </p:cxnSp>
      <p:sp>
        <p:nvSpPr>
          <p:cNvPr id="754" name="Google Shape;754;p51"/>
          <p:cNvSpPr txBox="1"/>
          <p:nvPr/>
        </p:nvSpPr>
        <p:spPr>
          <a:xfrm>
            <a:off x="1442171" y="2660358"/>
            <a:ext cx="3670850"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171717"/>
                </a:solidFill>
                <a:latin typeface="Calibri"/>
                <a:ea typeface="Calibri"/>
                <a:cs typeface="Calibri"/>
                <a:sym typeface="Calibri"/>
              </a:rPr>
              <a:t>3. Choose a site from your list of existing sites or click "Add Site +" to enter a New Site name. </a:t>
            </a:r>
            <a:endParaRPr sz="1600" b="0" i="0" u="none" strike="noStrike" cap="none">
              <a:solidFill>
                <a:srgbClr val="000000"/>
              </a:solidFill>
              <a:latin typeface="Calibri"/>
              <a:ea typeface="Calibri"/>
              <a:cs typeface="Calibri"/>
              <a:sym typeface="Calibri"/>
            </a:endParaRPr>
          </a:p>
        </p:txBody>
      </p:sp>
      <p:pic>
        <p:nvPicPr>
          <p:cNvPr id="755" name="Google Shape;755;p51" descr="Screenshot showing site location page, with the option to add a new site."/>
          <p:cNvPicPr preferRelativeResize="0"/>
          <p:nvPr/>
        </p:nvPicPr>
        <p:blipFill rotWithShape="1">
          <a:blip r:embed="rId3">
            <a:alphaModFix/>
          </a:blip>
          <a:srcRect/>
          <a:stretch/>
        </p:blipFill>
        <p:spPr>
          <a:xfrm>
            <a:off x="2219686" y="3750538"/>
            <a:ext cx="2115819" cy="1088443"/>
          </a:xfrm>
          <a:prstGeom prst="rect">
            <a:avLst/>
          </a:prstGeom>
          <a:noFill/>
          <a:ln>
            <a:noFill/>
          </a:ln>
        </p:spPr>
      </p:pic>
      <p:pic>
        <p:nvPicPr>
          <p:cNvPr id="756" name="Google Shape;756;p51" descr="Screenshot showing new site creation page. If you do not already have a site created, make one now."/>
          <p:cNvPicPr preferRelativeResize="0"/>
          <p:nvPr/>
        </p:nvPicPr>
        <p:blipFill rotWithShape="1">
          <a:blip r:embed="rId4">
            <a:alphaModFix/>
          </a:blip>
          <a:srcRect/>
          <a:stretch/>
        </p:blipFill>
        <p:spPr>
          <a:xfrm>
            <a:off x="6122670" y="3428170"/>
            <a:ext cx="1741170" cy="3293306"/>
          </a:xfrm>
          <a:prstGeom prst="rect">
            <a:avLst/>
          </a:prstGeom>
          <a:noFill/>
          <a:ln>
            <a:noFill/>
          </a:ln>
        </p:spPr>
      </p:pic>
      <p:pic>
        <p:nvPicPr>
          <p:cNvPr id="757" name="Google Shape;757;p51"/>
          <p:cNvPicPr preferRelativeResize="0"/>
          <p:nvPr/>
        </p:nvPicPr>
        <p:blipFill rotWithShape="1">
          <a:blip r:embed="rId5">
            <a:alphaModFix/>
          </a:blip>
          <a:srcRect/>
          <a:stretch/>
        </p:blipFill>
        <p:spPr>
          <a:xfrm>
            <a:off x="0" y="585497"/>
            <a:ext cx="1162293" cy="6263902"/>
          </a:xfrm>
          <a:prstGeom prst="rect">
            <a:avLst/>
          </a:prstGeom>
          <a:noFill/>
          <a:ln>
            <a:noFill/>
          </a:ln>
        </p:spPr>
      </p:pic>
      <p:pic>
        <p:nvPicPr>
          <p:cNvPr id="758" name="Google Shape;758;p51"/>
          <p:cNvPicPr preferRelativeResize="0"/>
          <p:nvPr/>
        </p:nvPicPr>
        <p:blipFill rotWithShape="1">
          <a:blip r:embed="rId6">
            <a:alphaModFix/>
          </a:blip>
          <a:srcRect/>
          <a:stretch/>
        </p:blipFill>
        <p:spPr>
          <a:xfrm>
            <a:off x="0" y="8601"/>
            <a:ext cx="9144000" cy="779646"/>
          </a:xfrm>
          <a:prstGeom prst="rect">
            <a:avLst/>
          </a:prstGeom>
          <a:noFill/>
          <a:ln>
            <a:noFill/>
          </a:ln>
        </p:spPr>
      </p:pic>
      <p:sp>
        <p:nvSpPr>
          <p:cNvPr id="759" name="Google Shape;759;p51"/>
          <p:cNvSpPr txBox="1"/>
          <p:nvPr/>
        </p:nvSpPr>
        <p:spPr>
          <a:xfrm>
            <a:off x="5455921" y="2681898"/>
            <a:ext cx="330707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171717"/>
                </a:solidFill>
                <a:latin typeface="Calibri"/>
                <a:ea typeface="Calibri"/>
                <a:cs typeface="Calibri"/>
                <a:sym typeface="Calibri"/>
              </a:rPr>
              <a:t>4. Enter any Site Specific Comments in the space below the map.</a:t>
            </a:r>
            <a:endParaRPr sz="1600" b="0" i="0" u="none" strike="noStrike" cap="none">
              <a:solidFill>
                <a:srgbClr val="000000"/>
              </a:solidFill>
              <a:latin typeface="Arial"/>
              <a:ea typeface="Arial"/>
              <a:cs typeface="Arial"/>
              <a:sym typeface="Arial"/>
            </a:endParaRPr>
          </a:p>
        </p:txBody>
      </p:sp>
      <p:cxnSp>
        <p:nvCxnSpPr>
          <p:cNvPr id="760" name="Google Shape;760;p51"/>
          <p:cNvCxnSpPr/>
          <p:nvPr/>
        </p:nvCxnSpPr>
        <p:spPr>
          <a:xfrm rot="10800000" flipH="1">
            <a:off x="3573780" y="4758830"/>
            <a:ext cx="342900" cy="160301"/>
          </a:xfrm>
          <a:prstGeom prst="straightConnector1">
            <a:avLst/>
          </a:prstGeom>
          <a:noFill/>
          <a:ln w="38100" cap="flat" cmpd="sng">
            <a:solidFill>
              <a:srgbClr val="FF0000"/>
            </a:solidFill>
            <a:prstDash val="solid"/>
            <a:round/>
            <a:headEnd type="none" w="sm" len="sm"/>
            <a:tailEnd type="triangle" w="med" len="med"/>
          </a:ln>
          <a:effectLst>
            <a:outerShdw blurRad="40000" dist="23000" dir="5400000" rotWithShape="0">
              <a:srgbClr val="000000">
                <a:alpha val="34901"/>
              </a:srgbClr>
            </a:outerShdw>
          </a:effectLst>
        </p:spPr>
      </p:cxn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87"/>
          <p:cNvSpPr txBox="1">
            <a:spLocks noGrp="1"/>
          </p:cNvSpPr>
          <p:nvPr>
            <p:ph type="title"/>
          </p:nvPr>
        </p:nvSpPr>
        <p:spPr>
          <a:xfrm>
            <a:off x="1162292" y="692361"/>
            <a:ext cx="7882648"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400"/>
              <a:buNone/>
            </a:pPr>
            <a:r>
              <a:rPr lang="en-US" sz="3200" b="1"/>
              <a:t>Entering Atmosphere Study Site Information in the GLOBE Observer Data Entry System</a:t>
            </a:r>
            <a:endParaRPr sz="1800">
              <a:solidFill>
                <a:srgbClr val="000000"/>
              </a:solidFill>
              <a:latin typeface="Arial"/>
              <a:ea typeface="Arial"/>
              <a:cs typeface="Arial"/>
              <a:sym typeface="Arial"/>
            </a:endParaRPr>
          </a:p>
        </p:txBody>
      </p:sp>
      <p:sp>
        <p:nvSpPr>
          <p:cNvPr id="766" name="Google Shape;766;p87"/>
          <p:cNvSpPr txBox="1"/>
          <p:nvPr/>
        </p:nvSpPr>
        <p:spPr>
          <a:xfrm>
            <a:off x="1779209" y="2124788"/>
            <a:ext cx="6747875"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171717"/>
                </a:solidFill>
                <a:latin typeface="Mulish"/>
                <a:ea typeface="Mulish"/>
                <a:cs typeface="Mulish"/>
                <a:sym typeface="Mulish"/>
              </a:rPr>
              <a:t>5. Click on the arrow next to "Atmosphere" and select "Atmosphere Setup."</a:t>
            </a:r>
            <a:endParaRPr sz="1600" b="0" i="0" u="none" strike="noStrike" cap="none">
              <a:solidFill>
                <a:srgbClr val="000000"/>
              </a:solidFill>
              <a:latin typeface="Arial"/>
              <a:ea typeface="Arial"/>
              <a:cs typeface="Arial"/>
              <a:sym typeface="Arial"/>
            </a:endParaRPr>
          </a:p>
        </p:txBody>
      </p:sp>
      <p:pic>
        <p:nvPicPr>
          <p:cNvPr id="767" name="Google Shape;767;p87" descr="A screenshot of the protocol selection page. Atmosphere, the first in the list of protocols is highlighted."/>
          <p:cNvPicPr preferRelativeResize="0"/>
          <p:nvPr/>
        </p:nvPicPr>
        <p:blipFill rotWithShape="1">
          <a:blip r:embed="rId3">
            <a:alphaModFix/>
          </a:blip>
          <a:srcRect r="65700"/>
          <a:stretch/>
        </p:blipFill>
        <p:spPr>
          <a:xfrm>
            <a:off x="3818635" y="2570206"/>
            <a:ext cx="2430265" cy="4153437"/>
          </a:xfrm>
          <a:prstGeom prst="rect">
            <a:avLst/>
          </a:prstGeom>
          <a:noFill/>
          <a:ln>
            <a:noFill/>
          </a:ln>
        </p:spPr>
      </p:pic>
      <p:sp>
        <p:nvSpPr>
          <p:cNvPr id="768" name="Google Shape;768;p87" descr="circle around button, Live Data Entry"/>
          <p:cNvSpPr/>
          <p:nvPr/>
        </p:nvSpPr>
        <p:spPr>
          <a:xfrm>
            <a:off x="518619" y="4440509"/>
            <a:ext cx="164718" cy="165702"/>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769" name="Google Shape;769;p87"/>
          <p:cNvCxnSpPr/>
          <p:nvPr/>
        </p:nvCxnSpPr>
        <p:spPr>
          <a:xfrm>
            <a:off x="256932" y="4328027"/>
            <a:ext cx="246216" cy="150582"/>
          </a:xfrm>
          <a:prstGeom prst="straightConnector1">
            <a:avLst/>
          </a:prstGeom>
          <a:noFill/>
          <a:ln w="38100" cap="flat" cmpd="sng">
            <a:solidFill>
              <a:srgbClr val="FF0000"/>
            </a:solidFill>
            <a:prstDash val="solid"/>
            <a:round/>
            <a:headEnd type="none" w="sm" len="sm"/>
            <a:tailEnd type="triangle" w="med" len="med"/>
          </a:ln>
          <a:effectLst>
            <a:outerShdw blurRad="40000" dist="23000" dir="5400000" rotWithShape="0">
              <a:srgbClr val="000000">
                <a:alpha val="34901"/>
              </a:srgbClr>
            </a:outerShdw>
          </a:effectLst>
        </p:spPr>
      </p:cxnSp>
      <p:pic>
        <p:nvPicPr>
          <p:cNvPr id="770" name="Google Shape;770;p87"/>
          <p:cNvPicPr preferRelativeResize="0"/>
          <p:nvPr/>
        </p:nvPicPr>
        <p:blipFill rotWithShape="1">
          <a:blip r:embed="rId4">
            <a:alphaModFix/>
          </a:blip>
          <a:srcRect/>
          <a:stretch/>
        </p:blipFill>
        <p:spPr>
          <a:xfrm>
            <a:off x="0" y="585497"/>
            <a:ext cx="1162293" cy="6263902"/>
          </a:xfrm>
          <a:prstGeom prst="rect">
            <a:avLst/>
          </a:prstGeom>
          <a:noFill/>
          <a:ln>
            <a:noFill/>
          </a:ln>
        </p:spPr>
      </p:pic>
      <p:pic>
        <p:nvPicPr>
          <p:cNvPr id="771" name="Google Shape;771;p87"/>
          <p:cNvPicPr preferRelativeResize="0"/>
          <p:nvPr/>
        </p:nvPicPr>
        <p:blipFill rotWithShape="1">
          <a:blip r:embed="rId5">
            <a:alphaModFix/>
          </a:blip>
          <a:srcRect/>
          <a:stretch/>
        </p:blipFill>
        <p:spPr>
          <a:xfrm>
            <a:off x="0" y="8601"/>
            <a:ext cx="9144000" cy="779646"/>
          </a:xfrm>
          <a:prstGeom prst="rect">
            <a:avLst/>
          </a:prstGeom>
          <a:noFill/>
          <a:ln>
            <a:noFill/>
          </a:ln>
        </p:spPr>
      </p:pic>
      <p:cxnSp>
        <p:nvCxnSpPr>
          <p:cNvPr id="772" name="Google Shape;772;p87"/>
          <p:cNvCxnSpPr/>
          <p:nvPr/>
        </p:nvCxnSpPr>
        <p:spPr>
          <a:xfrm>
            <a:off x="3731981" y="3838121"/>
            <a:ext cx="226531" cy="286625"/>
          </a:xfrm>
          <a:prstGeom prst="straightConnector1">
            <a:avLst/>
          </a:prstGeom>
          <a:noFill/>
          <a:ln w="38100" cap="flat" cmpd="sng">
            <a:solidFill>
              <a:srgbClr val="FF0000"/>
            </a:solidFill>
            <a:prstDash val="solid"/>
            <a:round/>
            <a:headEnd type="none" w="sm" len="sm"/>
            <a:tailEnd type="triangle" w="med" len="med"/>
          </a:ln>
          <a:effectLst>
            <a:outerShdw blurRad="40000" dist="23000" dir="5400000" rotWithShape="0">
              <a:srgbClr val="000000">
                <a:alpha val="34901"/>
              </a:srgbClr>
            </a:outerShdw>
          </a:effectLst>
        </p:spPr>
      </p:cxnSp>
      <p:sp>
        <p:nvSpPr>
          <p:cNvPr id="773" name="Google Shape;773;p87" descr="circle around button, Live Data Entry"/>
          <p:cNvSpPr/>
          <p:nvPr/>
        </p:nvSpPr>
        <p:spPr>
          <a:xfrm>
            <a:off x="3958512" y="4088298"/>
            <a:ext cx="173308" cy="155181"/>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88"/>
          <p:cNvSpPr txBox="1">
            <a:spLocks noGrp="1"/>
          </p:cNvSpPr>
          <p:nvPr>
            <p:ph type="title"/>
          </p:nvPr>
        </p:nvSpPr>
        <p:spPr>
          <a:xfrm>
            <a:off x="1162292" y="692361"/>
            <a:ext cx="7882648"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400"/>
              <a:buNone/>
            </a:pPr>
            <a:r>
              <a:rPr lang="en-US" sz="3200" b="1"/>
              <a:t>Entering Atmosphere Study Site Information in the GLOBE Observer Data Entry System</a:t>
            </a:r>
            <a:endParaRPr sz="1800">
              <a:solidFill>
                <a:srgbClr val="000000"/>
              </a:solidFill>
              <a:latin typeface="Arial"/>
              <a:ea typeface="Arial"/>
              <a:cs typeface="Arial"/>
              <a:sym typeface="Arial"/>
            </a:endParaRPr>
          </a:p>
        </p:txBody>
      </p:sp>
      <p:sp>
        <p:nvSpPr>
          <p:cNvPr id="779" name="Google Shape;779;p88" descr="circle around button, Live Data Entry"/>
          <p:cNvSpPr/>
          <p:nvPr/>
        </p:nvSpPr>
        <p:spPr>
          <a:xfrm>
            <a:off x="518619" y="4440509"/>
            <a:ext cx="164718" cy="165702"/>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780" name="Google Shape;780;p88"/>
          <p:cNvCxnSpPr/>
          <p:nvPr/>
        </p:nvCxnSpPr>
        <p:spPr>
          <a:xfrm>
            <a:off x="256932" y="4328027"/>
            <a:ext cx="246216" cy="150582"/>
          </a:xfrm>
          <a:prstGeom prst="straightConnector1">
            <a:avLst/>
          </a:prstGeom>
          <a:noFill/>
          <a:ln w="38100" cap="flat" cmpd="sng">
            <a:solidFill>
              <a:srgbClr val="FF0000"/>
            </a:solidFill>
            <a:prstDash val="solid"/>
            <a:round/>
            <a:headEnd type="none" w="sm" len="sm"/>
            <a:tailEnd type="triangle" w="med" len="med"/>
          </a:ln>
          <a:effectLst>
            <a:outerShdw blurRad="40000" dist="23000" dir="5400000" rotWithShape="0">
              <a:srgbClr val="000000">
                <a:alpha val="34901"/>
              </a:srgbClr>
            </a:outerShdw>
          </a:effectLst>
        </p:spPr>
      </p:cxnSp>
      <p:pic>
        <p:nvPicPr>
          <p:cNvPr id="781" name="Google Shape;781;p88"/>
          <p:cNvPicPr preferRelativeResize="0"/>
          <p:nvPr/>
        </p:nvPicPr>
        <p:blipFill rotWithShape="1">
          <a:blip r:embed="rId3">
            <a:alphaModFix/>
          </a:blip>
          <a:srcRect/>
          <a:stretch/>
        </p:blipFill>
        <p:spPr>
          <a:xfrm>
            <a:off x="0" y="585497"/>
            <a:ext cx="1162293" cy="6263902"/>
          </a:xfrm>
          <a:prstGeom prst="rect">
            <a:avLst/>
          </a:prstGeom>
          <a:noFill/>
          <a:ln>
            <a:noFill/>
          </a:ln>
        </p:spPr>
      </p:pic>
      <p:pic>
        <p:nvPicPr>
          <p:cNvPr id="782" name="Google Shape;782;p88"/>
          <p:cNvPicPr preferRelativeResize="0"/>
          <p:nvPr/>
        </p:nvPicPr>
        <p:blipFill rotWithShape="1">
          <a:blip r:embed="rId4">
            <a:alphaModFix/>
          </a:blip>
          <a:srcRect/>
          <a:stretch/>
        </p:blipFill>
        <p:spPr>
          <a:xfrm>
            <a:off x="0" y="8601"/>
            <a:ext cx="9144000" cy="779646"/>
          </a:xfrm>
          <a:prstGeom prst="rect">
            <a:avLst/>
          </a:prstGeom>
          <a:noFill/>
          <a:ln>
            <a:noFill/>
          </a:ln>
        </p:spPr>
      </p:pic>
      <p:pic>
        <p:nvPicPr>
          <p:cNvPr id="783" name="Google Shape;783;p88" descr="Screenshot showing the drop down under the Atmosphere protocol tab. Under Atmosphere Setup is a box saying &quot;Thermometer Type&quot;. Beneath that are spaces for Thermometer Height in centimeters, and comments about nearby obstacles and buildings."/>
          <p:cNvPicPr preferRelativeResize="0"/>
          <p:nvPr/>
        </p:nvPicPr>
        <p:blipFill rotWithShape="1">
          <a:blip r:embed="rId5">
            <a:alphaModFix/>
          </a:blip>
          <a:srcRect l="35307" r="32397"/>
          <a:stretch/>
        </p:blipFill>
        <p:spPr>
          <a:xfrm>
            <a:off x="2058752" y="3010331"/>
            <a:ext cx="2154831" cy="3911432"/>
          </a:xfrm>
          <a:prstGeom prst="rect">
            <a:avLst/>
          </a:prstGeom>
          <a:noFill/>
          <a:ln>
            <a:noFill/>
          </a:ln>
        </p:spPr>
      </p:pic>
      <p:sp>
        <p:nvSpPr>
          <p:cNvPr id="784" name="Google Shape;784;p8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63</a:t>
            </a:fld>
            <a:endParaRPr/>
          </a:p>
        </p:txBody>
      </p:sp>
      <p:sp>
        <p:nvSpPr>
          <p:cNvPr id="785" name="Google Shape;785;p88" descr="circle around button, Live Data Entry"/>
          <p:cNvSpPr/>
          <p:nvPr/>
        </p:nvSpPr>
        <p:spPr>
          <a:xfrm>
            <a:off x="2236625" y="3810469"/>
            <a:ext cx="173308" cy="155181"/>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786" name="Google Shape;786;p88"/>
          <p:cNvCxnSpPr/>
          <p:nvPr/>
        </p:nvCxnSpPr>
        <p:spPr>
          <a:xfrm>
            <a:off x="1961961" y="3732879"/>
            <a:ext cx="274664" cy="155180"/>
          </a:xfrm>
          <a:prstGeom prst="straightConnector1">
            <a:avLst/>
          </a:prstGeom>
          <a:noFill/>
          <a:ln w="38100" cap="flat" cmpd="sng">
            <a:solidFill>
              <a:srgbClr val="FF0000"/>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787" name="Google Shape;787;p88"/>
          <p:cNvCxnSpPr/>
          <p:nvPr/>
        </p:nvCxnSpPr>
        <p:spPr>
          <a:xfrm>
            <a:off x="2009812" y="4043240"/>
            <a:ext cx="274664" cy="155180"/>
          </a:xfrm>
          <a:prstGeom prst="straightConnector1">
            <a:avLst/>
          </a:prstGeom>
          <a:noFill/>
          <a:ln w="38100" cap="flat" cmpd="sng">
            <a:solidFill>
              <a:srgbClr val="FF0000"/>
            </a:solidFill>
            <a:prstDash val="solid"/>
            <a:round/>
            <a:headEnd type="none" w="sm" len="sm"/>
            <a:tailEnd type="triangle" w="med" len="med"/>
          </a:ln>
          <a:effectLst>
            <a:outerShdw blurRad="40000" dist="23000" dir="5400000" rotWithShape="0">
              <a:srgbClr val="000000">
                <a:alpha val="34901"/>
              </a:srgbClr>
            </a:outerShdw>
          </a:effectLst>
        </p:spPr>
      </p:cxnSp>
      <p:pic>
        <p:nvPicPr>
          <p:cNvPr id="788" name="Google Shape;788;p88" descr="Beneath the &quot;Buildings&quot; space, there is a box that says &quot;Surface Cover&quot; that gives multiple options when selected."/>
          <p:cNvPicPr preferRelativeResize="0"/>
          <p:nvPr/>
        </p:nvPicPr>
        <p:blipFill rotWithShape="1">
          <a:blip r:embed="rId5">
            <a:alphaModFix/>
          </a:blip>
          <a:srcRect l="67400"/>
          <a:stretch/>
        </p:blipFill>
        <p:spPr>
          <a:xfrm>
            <a:off x="6046807" y="2986899"/>
            <a:ext cx="2076882" cy="3734577"/>
          </a:xfrm>
          <a:prstGeom prst="rect">
            <a:avLst/>
          </a:prstGeom>
          <a:noFill/>
          <a:ln>
            <a:noFill/>
          </a:ln>
        </p:spPr>
      </p:pic>
      <p:sp>
        <p:nvSpPr>
          <p:cNvPr id="789" name="Google Shape;789;p88"/>
          <p:cNvSpPr txBox="1"/>
          <p:nvPr/>
        </p:nvSpPr>
        <p:spPr>
          <a:xfrm>
            <a:off x="1407104" y="1933113"/>
            <a:ext cx="3746042"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171717"/>
                </a:solidFill>
                <a:latin typeface="Mulish"/>
                <a:ea typeface="Mulish"/>
                <a:cs typeface="Mulish"/>
                <a:sym typeface="Mulish"/>
              </a:rPr>
              <a:t>6. Select the Thermometer Type from the dropdown list, enter the Thermometer Height (cm), and enter notes about Obstacles or Buildings nearby. </a:t>
            </a:r>
            <a:endParaRPr sz="1600" b="0" i="0" u="none" strike="noStrike" cap="none">
              <a:solidFill>
                <a:srgbClr val="000000"/>
              </a:solidFill>
              <a:latin typeface="Arial"/>
              <a:ea typeface="Arial"/>
              <a:cs typeface="Arial"/>
              <a:sym typeface="Arial"/>
            </a:endParaRPr>
          </a:p>
        </p:txBody>
      </p:sp>
      <p:sp>
        <p:nvSpPr>
          <p:cNvPr id="790" name="Google Shape;790;p88"/>
          <p:cNvSpPr txBox="1"/>
          <p:nvPr/>
        </p:nvSpPr>
        <p:spPr>
          <a:xfrm>
            <a:off x="5638800" y="2017924"/>
            <a:ext cx="3133527"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171717"/>
                </a:solidFill>
                <a:latin typeface="Mulish"/>
                <a:ea typeface="Mulish"/>
                <a:cs typeface="Mulish"/>
                <a:sym typeface="Mulish"/>
              </a:rPr>
              <a:t>7. Select the Surface Cover type from the dropdown list. </a:t>
            </a:r>
            <a:r>
              <a:rPr lang="en-US" sz="1600" b="0" i="0" u="sng" strike="noStrike" cap="none">
                <a:solidFill>
                  <a:srgbClr val="171717"/>
                </a:solidFill>
                <a:latin typeface="Mulish"/>
                <a:ea typeface="Mulish"/>
                <a:cs typeface="Mulish"/>
                <a:sym typeface="Mulish"/>
              </a:rPr>
              <a:t>Click "Save Site" at the bottom of the screen. </a:t>
            </a:r>
            <a:endParaRPr sz="1600" b="0" i="0" u="sng" strike="noStrike" cap="none">
              <a:solidFill>
                <a:srgbClr val="000000"/>
              </a:solidFill>
              <a:latin typeface="Arial"/>
              <a:ea typeface="Arial"/>
              <a:cs typeface="Arial"/>
              <a:sym typeface="Arial"/>
            </a:endParaRPr>
          </a:p>
        </p:txBody>
      </p:sp>
      <p:cxnSp>
        <p:nvCxnSpPr>
          <p:cNvPr id="791" name="Google Shape;791;p88"/>
          <p:cNvCxnSpPr/>
          <p:nvPr/>
        </p:nvCxnSpPr>
        <p:spPr>
          <a:xfrm>
            <a:off x="6046807" y="4606211"/>
            <a:ext cx="274664" cy="155180"/>
          </a:xfrm>
          <a:prstGeom prst="straightConnector1">
            <a:avLst/>
          </a:prstGeom>
          <a:noFill/>
          <a:ln w="38100" cap="flat" cmpd="sng">
            <a:solidFill>
              <a:srgbClr val="FF0000"/>
            </a:solidFill>
            <a:prstDash val="solid"/>
            <a:round/>
            <a:headEnd type="none" w="sm" len="sm"/>
            <a:tailEnd type="triangle" w="med" len="med"/>
          </a:ln>
          <a:effectLst>
            <a:outerShdw blurRad="40000" dist="23000" dir="5400000" rotWithShape="0">
              <a:srgbClr val="000000">
                <a:alpha val="34901"/>
              </a:srgbClr>
            </a:outerShdw>
          </a:effectLst>
        </p:spPr>
      </p:cxn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p6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64</a:t>
            </a:fld>
            <a:endParaRPr/>
          </a:p>
        </p:txBody>
      </p:sp>
      <p:sp>
        <p:nvSpPr>
          <p:cNvPr id="797" name="Google Shape;797;p63"/>
          <p:cNvSpPr txBox="1">
            <a:spLocks noGrp="1"/>
          </p:cNvSpPr>
          <p:nvPr>
            <p:ph type="title"/>
          </p:nvPr>
        </p:nvSpPr>
        <p:spPr>
          <a:xfrm>
            <a:off x="1677569" y="879870"/>
            <a:ext cx="6956211" cy="56959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b="1"/>
              <a:t>NASA Campaigns and Missions</a:t>
            </a:r>
            <a:endParaRPr/>
          </a:p>
        </p:txBody>
      </p:sp>
      <p:sp>
        <p:nvSpPr>
          <p:cNvPr id="798" name="Google Shape;798;p63"/>
          <p:cNvSpPr txBox="1"/>
          <p:nvPr/>
        </p:nvSpPr>
        <p:spPr>
          <a:xfrm>
            <a:off x="870544" y="1516443"/>
            <a:ext cx="8570259"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NASA monitors Earth’s vital signs from land, air and space with a fleet of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satellites and ground-based observation campaigns.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70C0"/>
                </a:solidFill>
                <a:latin typeface="Calibri"/>
                <a:ea typeface="Calibri"/>
                <a:cs typeface="Calibri"/>
                <a:sym typeface="Calibri"/>
              </a:rPr>
              <a:t> </a:t>
            </a:r>
            <a:r>
              <a:rPr lang="en-US" sz="2400" b="1" i="0" u="none" strike="noStrike" cap="none">
                <a:solidFill>
                  <a:srgbClr val="0070C0"/>
                </a:solidFill>
                <a:latin typeface="Calibri"/>
                <a:ea typeface="Calibri"/>
                <a:cs typeface="Calibri"/>
                <a:sym typeface="Calibri"/>
              </a:rPr>
              <a:t>One of the ground-based observation campaigns is GLOBE. </a:t>
            </a:r>
            <a:endParaRPr sz="1400" b="0" i="0" u="none" strike="noStrike" cap="none">
              <a:solidFill>
                <a:srgbClr val="000000"/>
              </a:solidFill>
              <a:latin typeface="Arial"/>
              <a:ea typeface="Arial"/>
              <a:cs typeface="Arial"/>
              <a:sym typeface="Arial"/>
            </a:endParaRPr>
          </a:p>
        </p:txBody>
      </p:sp>
      <p:sp>
        <p:nvSpPr>
          <p:cNvPr id="799" name="Google Shape;799;p63"/>
          <p:cNvSpPr txBox="1"/>
          <p:nvPr/>
        </p:nvSpPr>
        <p:spPr>
          <a:xfrm>
            <a:off x="1925988" y="6081425"/>
            <a:ext cx="6459370"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70C0"/>
                </a:solidFill>
                <a:latin typeface="Calibri"/>
                <a:ea typeface="Calibri"/>
                <a:cs typeface="Calibri"/>
                <a:sym typeface="Calibri"/>
              </a:rPr>
              <a:t>Learn more about NASA Earth Science Missions here:</a:t>
            </a:r>
            <a:endParaRPr/>
          </a:p>
          <a:p>
            <a:pPr marL="0" marR="0" lvl="0" indent="0" algn="ctr" rtl="0">
              <a:lnSpc>
                <a:spcPct val="100000"/>
              </a:lnSpc>
              <a:spcBef>
                <a:spcPts val="0"/>
              </a:spcBef>
              <a:spcAft>
                <a:spcPts val="0"/>
              </a:spcAft>
              <a:buClr>
                <a:srgbClr val="000000"/>
              </a:buClr>
              <a:buSzPts val="1800"/>
              <a:buFont typeface="Arial"/>
              <a:buNone/>
            </a:pPr>
            <a:r>
              <a:rPr lang="en-US" sz="1800" b="1" i="0" u="sng" strike="noStrike" cap="none">
                <a:solidFill>
                  <a:srgbClr val="0070C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https://science.nasa.gov/earth-science/missions/</a:t>
            </a:r>
            <a:endParaRPr sz="1800" b="1" i="0" u="sng" strike="noStrike" cap="none">
              <a:solidFill>
                <a:srgbClr val="0070C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endParaRPr sz="2800" b="1" i="0" u="none" strike="noStrike" cap="none">
              <a:solidFill>
                <a:srgbClr val="0070C0"/>
              </a:solidFill>
              <a:latin typeface="Calibri"/>
              <a:ea typeface="Calibri"/>
              <a:cs typeface="Calibri"/>
              <a:sym typeface="Calibri"/>
            </a:endParaRPr>
          </a:p>
        </p:txBody>
      </p:sp>
      <p:pic>
        <p:nvPicPr>
          <p:cNvPr id="800" name="Google Shape;800;p63" descr="An image displaying NASA's Earth Fleet satellites circling the Earth and their deployment years, starting from 2000 and going until 2030. The satellites are in different stages, with those from 2000 to 2025 being in current or extended operation, and those beyond 2025 being in the implementation and formulation stages. The earliest satellite listed is Terra, the last is Luce."/>
          <p:cNvPicPr preferRelativeResize="0"/>
          <p:nvPr/>
        </p:nvPicPr>
        <p:blipFill rotWithShape="1">
          <a:blip r:embed="rId4">
            <a:alphaModFix/>
          </a:blip>
          <a:srcRect/>
          <a:stretch/>
        </p:blipFill>
        <p:spPr>
          <a:xfrm>
            <a:off x="1967689" y="2599085"/>
            <a:ext cx="6190827" cy="3482340"/>
          </a:xfrm>
          <a:prstGeom prst="rect">
            <a:avLst/>
          </a:prstGeom>
          <a:noFill/>
          <a:ln>
            <a:noFill/>
          </a:ln>
        </p:spPr>
      </p:pic>
      <p:pic>
        <p:nvPicPr>
          <p:cNvPr id="801" name="Google Shape;801;p63" descr="Sidebar showing the different sections of the slideshow. You are in the &quot;How to Report Data to GLOBE&quot; section."/>
          <p:cNvPicPr preferRelativeResize="0"/>
          <p:nvPr/>
        </p:nvPicPr>
        <p:blipFill rotWithShape="1">
          <a:blip r:embed="rId5">
            <a:alphaModFix/>
          </a:blip>
          <a:srcRect/>
          <a:stretch/>
        </p:blipFill>
        <p:spPr>
          <a:xfrm>
            <a:off x="-7620" y="655487"/>
            <a:ext cx="1167349" cy="6202513"/>
          </a:xfrm>
          <a:prstGeom prst="rect">
            <a:avLst/>
          </a:prstGeom>
          <a:noFill/>
          <a:ln>
            <a:noFill/>
          </a:ln>
        </p:spPr>
      </p:pic>
      <p:pic>
        <p:nvPicPr>
          <p:cNvPr id="802" name="Google Shape;802;p63"/>
          <p:cNvPicPr preferRelativeResize="0"/>
          <p:nvPr/>
        </p:nvPicPr>
        <p:blipFill rotWithShape="1">
          <a:blip r:embed="rId6">
            <a:alphaModFix/>
          </a:blip>
          <a:srcRect/>
          <a:stretch/>
        </p:blipFill>
        <p:spPr>
          <a:xfrm>
            <a:off x="0" y="0"/>
            <a:ext cx="9144000" cy="779646"/>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pic>
        <p:nvPicPr>
          <p:cNvPr id="807" name="Google Shape;807;p64" descr="Cartoon image of GLOBE Trainer avatar and clipboard. Important concepts include: know the mixture of gases in the atmosphere, the structure of the atmosphere, weather and climate, GLOBE's atmosphere protocols, Latitude, longitude and elevation, the location of an atmosphere  study site, solar noon and universal time, the GLOBE Atmosphere Site Definition Sheet. "/>
          <p:cNvPicPr preferRelativeResize="0"/>
          <p:nvPr/>
        </p:nvPicPr>
        <p:blipFill rotWithShape="1">
          <a:blip r:embed="rId3">
            <a:alphaModFix/>
          </a:blip>
          <a:srcRect/>
          <a:stretch/>
        </p:blipFill>
        <p:spPr>
          <a:xfrm>
            <a:off x="373380" y="751097"/>
            <a:ext cx="9121254" cy="6858000"/>
          </a:xfrm>
          <a:prstGeom prst="rect">
            <a:avLst/>
          </a:prstGeom>
          <a:noFill/>
          <a:ln>
            <a:noFill/>
          </a:ln>
        </p:spPr>
      </p:pic>
      <p:sp>
        <p:nvSpPr>
          <p:cNvPr id="808" name="Google Shape;808;p64"/>
          <p:cNvSpPr txBox="1">
            <a:spLocks noGrp="1"/>
          </p:cNvSpPr>
          <p:nvPr>
            <p:ph type="title"/>
          </p:nvPr>
        </p:nvSpPr>
        <p:spPr>
          <a:xfrm>
            <a:off x="1264920" y="77964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Calibri"/>
              <a:buNone/>
            </a:pPr>
            <a:r>
              <a:rPr lang="en-US" sz="2400" b="1">
                <a:solidFill>
                  <a:schemeClr val="lt1"/>
                </a:solidFill>
              </a:rPr>
              <a:t>These are some of the </a:t>
            </a:r>
            <a:br>
              <a:rPr lang="en-US" sz="2400" b="1">
                <a:solidFill>
                  <a:schemeClr val="lt1"/>
                </a:solidFill>
              </a:rPr>
            </a:br>
            <a:r>
              <a:rPr lang="en-US" sz="2400" b="1">
                <a:solidFill>
                  <a:schemeClr val="lt1"/>
                </a:solidFill>
              </a:rPr>
              <a:t>important ideas we </a:t>
            </a:r>
            <a:br>
              <a:rPr lang="en-US" sz="2400" b="1">
                <a:solidFill>
                  <a:schemeClr val="lt1"/>
                </a:solidFill>
              </a:rPr>
            </a:br>
            <a:r>
              <a:rPr lang="en-US" sz="2400" b="1">
                <a:solidFill>
                  <a:schemeClr val="lt1"/>
                </a:solidFill>
              </a:rPr>
              <a:t>have covered!</a:t>
            </a:r>
            <a:endParaRPr sz="2400">
              <a:solidFill>
                <a:schemeClr val="lt1"/>
              </a:solidFill>
            </a:endParaRPr>
          </a:p>
        </p:txBody>
      </p:sp>
      <p:sp>
        <p:nvSpPr>
          <p:cNvPr id="809" name="Google Shape;809;p6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65</a:t>
            </a:fld>
            <a:endParaRPr/>
          </a:p>
        </p:txBody>
      </p:sp>
      <p:pic>
        <p:nvPicPr>
          <p:cNvPr id="810" name="Google Shape;810;p64"/>
          <p:cNvPicPr preferRelativeResize="0"/>
          <p:nvPr/>
        </p:nvPicPr>
        <p:blipFill rotWithShape="1">
          <a:blip r:embed="rId4">
            <a:alphaModFix/>
          </a:blip>
          <a:srcRect/>
          <a:stretch/>
        </p:blipFill>
        <p:spPr>
          <a:xfrm>
            <a:off x="-7620" y="655487"/>
            <a:ext cx="1167349" cy="6202513"/>
          </a:xfrm>
          <a:prstGeom prst="rect">
            <a:avLst/>
          </a:prstGeom>
          <a:noFill/>
          <a:ln>
            <a:noFill/>
          </a:ln>
        </p:spPr>
      </p:pic>
      <p:pic>
        <p:nvPicPr>
          <p:cNvPr id="811" name="Google Shape;811;p64"/>
          <p:cNvPicPr preferRelativeResize="0"/>
          <p:nvPr/>
        </p:nvPicPr>
        <p:blipFill rotWithShape="1">
          <a:blip r:embed="rId5">
            <a:alphaModFix/>
          </a:blip>
          <a:srcRect/>
          <a:stretch/>
        </p:blipFill>
        <p:spPr>
          <a:xfrm>
            <a:off x="0" y="0"/>
            <a:ext cx="9144000" cy="779646"/>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6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66</a:t>
            </a:fld>
            <a:endParaRPr/>
          </a:p>
        </p:txBody>
      </p:sp>
      <p:sp>
        <p:nvSpPr>
          <p:cNvPr id="817" name="Google Shape;817;p65"/>
          <p:cNvSpPr txBox="1">
            <a:spLocks noGrp="1"/>
          </p:cNvSpPr>
          <p:nvPr>
            <p:ph type="title"/>
          </p:nvPr>
        </p:nvSpPr>
        <p:spPr>
          <a:xfrm>
            <a:off x="3051810" y="948054"/>
            <a:ext cx="595503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Calibri"/>
              <a:buNone/>
            </a:pPr>
            <a:r>
              <a:rPr lang="en-US" sz="2400"/>
              <a:t>Before you end this session, review your knowledge of these important concepts! </a:t>
            </a:r>
            <a:r>
              <a:rPr lang="en-US" sz="2400">
                <a:solidFill>
                  <a:schemeClr val="lt1"/>
                </a:solidFill>
              </a:rPr>
              <a:t>2</a:t>
            </a:r>
            <a:endParaRPr/>
          </a:p>
        </p:txBody>
      </p:sp>
      <p:sp>
        <p:nvSpPr>
          <p:cNvPr id="818" name="Google Shape;818;p65"/>
          <p:cNvSpPr txBox="1">
            <a:spLocks noGrp="1"/>
          </p:cNvSpPr>
          <p:nvPr>
            <p:ph type="body" idx="1"/>
          </p:nvPr>
        </p:nvSpPr>
        <p:spPr>
          <a:xfrm>
            <a:off x="1255576" y="2504888"/>
            <a:ext cx="8675007" cy="573270"/>
          </a:xfrm>
          <a:prstGeom prst="rect">
            <a:avLst/>
          </a:prstGeom>
          <a:noFill/>
          <a:ln>
            <a:noFill/>
          </a:ln>
        </p:spPr>
        <p:txBody>
          <a:bodyPr spcFirstLastPara="1" wrap="square" lIns="91425" tIns="45700" rIns="91425" bIns="45700" anchor="t" anchorCtr="0">
            <a:normAutofit/>
          </a:bodyPr>
          <a:lstStyle/>
          <a:p>
            <a:pPr marL="514350" lvl="0" indent="-514350" algn="l" rtl="0">
              <a:lnSpc>
                <a:spcPct val="90000"/>
              </a:lnSpc>
              <a:spcBef>
                <a:spcPts val="0"/>
              </a:spcBef>
              <a:spcAft>
                <a:spcPts val="0"/>
              </a:spcAft>
              <a:buClr>
                <a:schemeClr val="dk1"/>
              </a:buClr>
              <a:buSzPts val="2800"/>
              <a:buFont typeface="Calibri"/>
              <a:buAutoNum type="arabicPeriod"/>
            </a:pPr>
            <a:r>
              <a:rPr lang="en-US" sz="2400"/>
              <a:t>What is the difference between weather and climate? </a:t>
            </a:r>
            <a:endParaRPr sz="2400"/>
          </a:p>
        </p:txBody>
      </p:sp>
      <p:pic>
        <p:nvPicPr>
          <p:cNvPr id="819" name="Google Shape;819;p65"/>
          <p:cNvPicPr preferRelativeResize="0"/>
          <p:nvPr/>
        </p:nvPicPr>
        <p:blipFill rotWithShape="1">
          <a:blip r:embed="rId3">
            <a:alphaModFix/>
          </a:blip>
          <a:srcRect/>
          <a:stretch/>
        </p:blipFill>
        <p:spPr>
          <a:xfrm>
            <a:off x="1649730" y="1073532"/>
            <a:ext cx="885234" cy="925550"/>
          </a:xfrm>
          <a:prstGeom prst="rect">
            <a:avLst/>
          </a:prstGeom>
          <a:noFill/>
          <a:ln>
            <a:noFill/>
          </a:ln>
        </p:spPr>
      </p:pic>
      <p:pic>
        <p:nvPicPr>
          <p:cNvPr id="820" name="Google Shape;820;p65"/>
          <p:cNvPicPr preferRelativeResize="0"/>
          <p:nvPr/>
        </p:nvPicPr>
        <p:blipFill rotWithShape="1">
          <a:blip r:embed="rId4">
            <a:alphaModFix/>
          </a:blip>
          <a:srcRect/>
          <a:stretch/>
        </p:blipFill>
        <p:spPr>
          <a:xfrm>
            <a:off x="3000887" y="3234618"/>
            <a:ext cx="4478143" cy="2520809"/>
          </a:xfrm>
          <a:prstGeom prst="rect">
            <a:avLst/>
          </a:prstGeom>
          <a:noFill/>
          <a:ln>
            <a:noFill/>
          </a:ln>
        </p:spPr>
      </p:pic>
      <p:sp>
        <p:nvSpPr>
          <p:cNvPr id="821" name="Google Shape;821;p65"/>
          <p:cNvSpPr/>
          <p:nvPr/>
        </p:nvSpPr>
        <p:spPr>
          <a:xfrm>
            <a:off x="3655085" y="6051539"/>
            <a:ext cx="382394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0000"/>
                </a:solidFill>
                <a:latin typeface="Calibri"/>
                <a:ea typeface="Calibri"/>
                <a:cs typeface="Calibri"/>
                <a:sym typeface="Calibri"/>
              </a:rPr>
              <a:t> (Find the Answer: slides 14-15)</a:t>
            </a:r>
            <a:endParaRPr sz="1800" b="1" i="0" u="none" strike="noStrike" cap="none">
              <a:solidFill>
                <a:schemeClr val="dk1"/>
              </a:solidFill>
              <a:latin typeface="Calibri"/>
              <a:ea typeface="Calibri"/>
              <a:cs typeface="Calibri"/>
              <a:sym typeface="Calibri"/>
            </a:endParaRPr>
          </a:p>
        </p:txBody>
      </p:sp>
      <p:pic>
        <p:nvPicPr>
          <p:cNvPr id="822" name="Google Shape;822;p65"/>
          <p:cNvPicPr preferRelativeResize="0"/>
          <p:nvPr/>
        </p:nvPicPr>
        <p:blipFill rotWithShape="1">
          <a:blip r:embed="rId5">
            <a:alphaModFix/>
          </a:blip>
          <a:srcRect/>
          <a:stretch/>
        </p:blipFill>
        <p:spPr>
          <a:xfrm>
            <a:off x="-7620" y="655487"/>
            <a:ext cx="1167349" cy="6202513"/>
          </a:xfrm>
          <a:prstGeom prst="rect">
            <a:avLst/>
          </a:prstGeom>
          <a:noFill/>
          <a:ln>
            <a:noFill/>
          </a:ln>
        </p:spPr>
      </p:pic>
      <p:pic>
        <p:nvPicPr>
          <p:cNvPr id="823" name="Google Shape;823;p65"/>
          <p:cNvPicPr preferRelativeResize="0"/>
          <p:nvPr/>
        </p:nvPicPr>
        <p:blipFill rotWithShape="1">
          <a:blip r:embed="rId6">
            <a:alphaModFix/>
          </a:blip>
          <a:srcRect/>
          <a:stretch/>
        </p:blipFill>
        <p:spPr>
          <a:xfrm>
            <a:off x="-26024" y="17252"/>
            <a:ext cx="9170023" cy="671722"/>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6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67</a:t>
            </a:fld>
            <a:endParaRPr/>
          </a:p>
        </p:txBody>
      </p:sp>
      <p:sp>
        <p:nvSpPr>
          <p:cNvPr id="829" name="Google Shape;829;p66"/>
          <p:cNvSpPr txBox="1"/>
          <p:nvPr/>
        </p:nvSpPr>
        <p:spPr>
          <a:xfrm>
            <a:off x="2701290" y="856614"/>
            <a:ext cx="78867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Before you end this session, review your </a:t>
            </a:r>
            <a:endParaRPr/>
          </a:p>
          <a:p>
            <a:pPr marL="0" marR="0" lvl="0" indent="0" algn="l" rtl="0">
              <a:lnSpc>
                <a:spcPct val="90000"/>
              </a:lnSpc>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Knowledge of these important concepts! </a:t>
            </a:r>
            <a:r>
              <a:rPr lang="en-US" sz="2400" b="0" i="0" u="none" strike="noStrike" cap="none">
                <a:solidFill>
                  <a:schemeClr val="lt1"/>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830" name="Google Shape;830;p66"/>
          <p:cNvSpPr txBox="1">
            <a:spLocks noGrp="1"/>
          </p:cNvSpPr>
          <p:nvPr>
            <p:ph type="title"/>
          </p:nvPr>
        </p:nvSpPr>
        <p:spPr>
          <a:xfrm>
            <a:off x="1582052" y="1974653"/>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b="1"/>
              <a:t>2. Describe the characteristics of the atmosphere</a:t>
            </a:r>
            <a:endParaRPr sz="2800"/>
          </a:p>
        </p:txBody>
      </p:sp>
      <p:pic>
        <p:nvPicPr>
          <p:cNvPr id="831" name="Google Shape;831;p66"/>
          <p:cNvPicPr preferRelativeResize="0"/>
          <p:nvPr/>
        </p:nvPicPr>
        <p:blipFill rotWithShape="1">
          <a:blip r:embed="rId3">
            <a:alphaModFix/>
          </a:blip>
          <a:srcRect/>
          <a:stretch/>
        </p:blipFill>
        <p:spPr>
          <a:xfrm>
            <a:off x="1299210" y="982091"/>
            <a:ext cx="885234" cy="1077313"/>
          </a:xfrm>
          <a:prstGeom prst="rect">
            <a:avLst/>
          </a:prstGeom>
          <a:noFill/>
          <a:ln>
            <a:noFill/>
          </a:ln>
        </p:spPr>
      </p:pic>
      <p:sp>
        <p:nvSpPr>
          <p:cNvPr id="832" name="Google Shape;832;p66"/>
          <p:cNvSpPr txBox="1"/>
          <p:nvPr/>
        </p:nvSpPr>
        <p:spPr>
          <a:xfrm>
            <a:off x="3631832" y="5743819"/>
            <a:ext cx="435543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0000"/>
                </a:solidFill>
                <a:latin typeface="Calibri"/>
                <a:ea typeface="Calibri"/>
                <a:cs typeface="Calibri"/>
                <a:sym typeface="Calibri"/>
              </a:rPr>
              <a:t>(Find the Answer: Slides 4-8)</a:t>
            </a:r>
            <a:endParaRPr sz="1800" b="1" i="0" u="none" strike="noStrike" cap="none">
              <a:solidFill>
                <a:schemeClr val="dk1"/>
              </a:solidFill>
              <a:latin typeface="Calibri"/>
              <a:ea typeface="Calibri"/>
              <a:cs typeface="Calibri"/>
              <a:sym typeface="Calibri"/>
            </a:endParaRPr>
          </a:p>
        </p:txBody>
      </p:sp>
      <p:pic>
        <p:nvPicPr>
          <p:cNvPr id="833" name="Google Shape;833;p66" descr="Image of atmosphere hugging surface of Earth from space."/>
          <p:cNvPicPr preferRelativeResize="0"/>
          <p:nvPr/>
        </p:nvPicPr>
        <p:blipFill rotWithShape="1">
          <a:blip r:embed="rId4">
            <a:alphaModFix/>
          </a:blip>
          <a:srcRect/>
          <a:stretch/>
        </p:blipFill>
        <p:spPr>
          <a:xfrm>
            <a:off x="3469250" y="3233688"/>
            <a:ext cx="3259210" cy="2306931"/>
          </a:xfrm>
          <a:prstGeom prst="rect">
            <a:avLst/>
          </a:prstGeom>
          <a:noFill/>
          <a:ln>
            <a:noFill/>
          </a:ln>
        </p:spPr>
      </p:pic>
      <p:pic>
        <p:nvPicPr>
          <p:cNvPr id="834" name="Google Shape;834;p66"/>
          <p:cNvPicPr preferRelativeResize="0"/>
          <p:nvPr/>
        </p:nvPicPr>
        <p:blipFill rotWithShape="1">
          <a:blip r:embed="rId5">
            <a:alphaModFix/>
          </a:blip>
          <a:srcRect/>
          <a:stretch/>
        </p:blipFill>
        <p:spPr>
          <a:xfrm>
            <a:off x="-7620" y="655487"/>
            <a:ext cx="1167349" cy="6202513"/>
          </a:xfrm>
          <a:prstGeom prst="rect">
            <a:avLst/>
          </a:prstGeom>
          <a:noFill/>
          <a:ln>
            <a:noFill/>
          </a:ln>
        </p:spPr>
      </p:pic>
      <p:pic>
        <p:nvPicPr>
          <p:cNvPr id="835" name="Google Shape;835;p66"/>
          <p:cNvPicPr preferRelativeResize="0"/>
          <p:nvPr/>
        </p:nvPicPr>
        <p:blipFill rotWithShape="1">
          <a:blip r:embed="rId6">
            <a:alphaModFix/>
          </a:blip>
          <a:srcRect/>
          <a:stretch/>
        </p:blipFill>
        <p:spPr>
          <a:xfrm>
            <a:off x="0" y="0"/>
            <a:ext cx="9144000" cy="779646"/>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6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68</a:t>
            </a:fld>
            <a:endParaRPr/>
          </a:p>
        </p:txBody>
      </p:sp>
      <p:sp>
        <p:nvSpPr>
          <p:cNvPr id="841" name="Google Shape;841;p67"/>
          <p:cNvSpPr txBox="1">
            <a:spLocks noGrp="1"/>
          </p:cNvSpPr>
          <p:nvPr>
            <p:ph type="title"/>
          </p:nvPr>
        </p:nvSpPr>
        <p:spPr>
          <a:xfrm>
            <a:off x="2442210" y="900120"/>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Calibri"/>
              <a:buNone/>
            </a:pPr>
            <a:r>
              <a:rPr lang="en-US" sz="2400"/>
              <a:t>Before you end this session, review your knowledge</a:t>
            </a:r>
            <a:br>
              <a:rPr lang="en-US" sz="2400"/>
            </a:br>
            <a:r>
              <a:rPr lang="en-US" sz="2400"/>
              <a:t> of these important concepts! </a:t>
            </a:r>
            <a:r>
              <a:rPr lang="en-US" sz="2400">
                <a:solidFill>
                  <a:schemeClr val="lt1"/>
                </a:solidFill>
              </a:rPr>
              <a:t>4</a:t>
            </a:r>
            <a:endParaRPr/>
          </a:p>
        </p:txBody>
      </p:sp>
      <p:pic>
        <p:nvPicPr>
          <p:cNvPr id="842" name="Google Shape;842;p67"/>
          <p:cNvPicPr preferRelativeResize="0"/>
          <p:nvPr/>
        </p:nvPicPr>
        <p:blipFill rotWithShape="1">
          <a:blip r:embed="rId3">
            <a:alphaModFix/>
          </a:blip>
          <a:srcRect/>
          <a:stretch/>
        </p:blipFill>
        <p:spPr>
          <a:xfrm>
            <a:off x="1405890" y="1012571"/>
            <a:ext cx="885234" cy="1077313"/>
          </a:xfrm>
          <a:prstGeom prst="rect">
            <a:avLst/>
          </a:prstGeom>
          <a:noFill/>
          <a:ln>
            <a:noFill/>
          </a:ln>
        </p:spPr>
      </p:pic>
      <p:sp>
        <p:nvSpPr>
          <p:cNvPr id="843" name="Google Shape;843;p67"/>
          <p:cNvSpPr txBox="1"/>
          <p:nvPr/>
        </p:nvSpPr>
        <p:spPr>
          <a:xfrm>
            <a:off x="3631437" y="6168687"/>
            <a:ext cx="435543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 </a:t>
            </a:r>
            <a:r>
              <a:rPr lang="en-US" sz="1800" b="1" i="0" u="none" strike="noStrike" cap="none">
                <a:solidFill>
                  <a:srgbClr val="FF0000"/>
                </a:solidFill>
                <a:latin typeface="Calibri"/>
                <a:ea typeface="Calibri"/>
                <a:cs typeface="Calibri"/>
                <a:sym typeface="Calibri"/>
              </a:rPr>
              <a:t>(Find the Answer: Slides 10-13)</a:t>
            </a:r>
            <a:endParaRPr sz="1800" b="1" i="0" u="none" strike="noStrike" cap="none">
              <a:solidFill>
                <a:schemeClr val="dk1"/>
              </a:solidFill>
              <a:latin typeface="Calibri"/>
              <a:ea typeface="Calibri"/>
              <a:cs typeface="Calibri"/>
              <a:sym typeface="Calibri"/>
            </a:endParaRPr>
          </a:p>
        </p:txBody>
      </p:sp>
      <p:sp>
        <p:nvSpPr>
          <p:cNvPr id="844" name="Google Shape;844;p67"/>
          <p:cNvSpPr txBox="1"/>
          <p:nvPr/>
        </p:nvSpPr>
        <p:spPr>
          <a:xfrm>
            <a:off x="1935480" y="2225683"/>
            <a:ext cx="7172960"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3. What do we mean when we say that in the Earth system, “Everything is connected to everything else?”</a:t>
            </a:r>
            <a:endParaRPr sz="2400" b="0" i="0" u="none" strike="noStrike" cap="none">
              <a:solidFill>
                <a:srgbClr val="FF0000"/>
              </a:solidFill>
              <a:latin typeface="Calibri"/>
              <a:ea typeface="Calibri"/>
              <a:cs typeface="Calibri"/>
              <a:sym typeface="Calibri"/>
            </a:endParaRPr>
          </a:p>
        </p:txBody>
      </p:sp>
      <p:pic>
        <p:nvPicPr>
          <p:cNvPr id="845" name="Google Shape;845;p67" descr="Earth system diagram: Energy flows and matter cycles through the Earth's biosphere, hydrosphere, atmosphere and pedosphere (soil). The cycles are powered by the Sun's energy. "/>
          <p:cNvPicPr preferRelativeResize="0"/>
          <p:nvPr/>
        </p:nvPicPr>
        <p:blipFill rotWithShape="1">
          <a:blip r:embed="rId4">
            <a:alphaModFix/>
          </a:blip>
          <a:srcRect/>
          <a:stretch/>
        </p:blipFill>
        <p:spPr>
          <a:xfrm>
            <a:off x="3471795" y="3056680"/>
            <a:ext cx="3096645" cy="3149632"/>
          </a:xfrm>
          <a:prstGeom prst="rect">
            <a:avLst/>
          </a:prstGeom>
          <a:noFill/>
          <a:ln>
            <a:noFill/>
          </a:ln>
        </p:spPr>
      </p:pic>
      <p:pic>
        <p:nvPicPr>
          <p:cNvPr id="846" name="Google Shape;846;p67"/>
          <p:cNvPicPr preferRelativeResize="0"/>
          <p:nvPr/>
        </p:nvPicPr>
        <p:blipFill rotWithShape="1">
          <a:blip r:embed="rId5">
            <a:alphaModFix/>
          </a:blip>
          <a:srcRect/>
          <a:stretch/>
        </p:blipFill>
        <p:spPr>
          <a:xfrm>
            <a:off x="-7620" y="655487"/>
            <a:ext cx="1167349" cy="6202513"/>
          </a:xfrm>
          <a:prstGeom prst="rect">
            <a:avLst/>
          </a:prstGeom>
          <a:noFill/>
          <a:ln>
            <a:noFill/>
          </a:ln>
        </p:spPr>
      </p:pic>
      <p:pic>
        <p:nvPicPr>
          <p:cNvPr id="847" name="Google Shape;847;p67"/>
          <p:cNvPicPr preferRelativeResize="0"/>
          <p:nvPr/>
        </p:nvPicPr>
        <p:blipFill rotWithShape="1">
          <a:blip r:embed="rId6">
            <a:alphaModFix/>
          </a:blip>
          <a:srcRect/>
          <a:stretch/>
        </p:blipFill>
        <p:spPr>
          <a:xfrm>
            <a:off x="0" y="0"/>
            <a:ext cx="9144000" cy="77964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a:t>
            </a:fld>
            <a:endParaRPr/>
          </a:p>
        </p:txBody>
      </p:sp>
      <p:sp>
        <p:nvSpPr>
          <p:cNvPr id="151" name="Google Shape;151;p7"/>
          <p:cNvSpPr txBox="1">
            <a:spLocks noGrp="1"/>
          </p:cNvSpPr>
          <p:nvPr>
            <p:ph type="title"/>
          </p:nvPr>
        </p:nvSpPr>
        <p:spPr>
          <a:xfrm>
            <a:off x="1282700" y="440846"/>
            <a:ext cx="919837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2400"/>
              <a:t>At the Top of the Atmosphere: Exosphere and Ionosphere</a:t>
            </a:r>
            <a:endParaRPr sz="4000"/>
          </a:p>
        </p:txBody>
      </p:sp>
      <p:sp>
        <p:nvSpPr>
          <p:cNvPr id="152" name="Google Shape;152;p7"/>
          <p:cNvSpPr txBox="1">
            <a:spLocks noGrp="1"/>
          </p:cNvSpPr>
          <p:nvPr>
            <p:ph type="body" idx="1"/>
          </p:nvPr>
        </p:nvSpPr>
        <p:spPr>
          <a:xfrm>
            <a:off x="1282700" y="5115399"/>
            <a:ext cx="7557393" cy="1742601"/>
          </a:xfrm>
          <a:prstGeom prst="rect">
            <a:avLst/>
          </a:prstGeom>
          <a:noFill/>
          <a:ln>
            <a:noFill/>
          </a:ln>
        </p:spPr>
        <p:txBody>
          <a:bodyPr spcFirstLastPara="1" wrap="square" lIns="91425" tIns="45700" rIns="91425" bIns="45700" anchor="t" anchorCtr="0">
            <a:normAutofit fontScale="25000" lnSpcReduction="20000"/>
          </a:bodyPr>
          <a:lstStyle/>
          <a:p>
            <a:pPr marL="0" lvl="0" indent="0" algn="just" rtl="0">
              <a:lnSpc>
                <a:spcPct val="90000"/>
              </a:lnSpc>
              <a:spcBef>
                <a:spcPts val="0"/>
              </a:spcBef>
              <a:spcAft>
                <a:spcPts val="0"/>
              </a:spcAft>
              <a:buClr>
                <a:schemeClr val="dk1"/>
              </a:buClr>
              <a:buSzPct val="100000"/>
              <a:buNone/>
            </a:pPr>
            <a:endParaRPr sz="6400" i="1"/>
          </a:p>
          <a:p>
            <a:pPr marL="0" lvl="0" indent="0" algn="l" rtl="0">
              <a:lnSpc>
                <a:spcPct val="90000"/>
              </a:lnSpc>
              <a:spcBef>
                <a:spcPts val="1000"/>
              </a:spcBef>
              <a:spcAft>
                <a:spcPts val="0"/>
              </a:spcAft>
              <a:buClr>
                <a:schemeClr val="dk1"/>
              </a:buClr>
              <a:buSzPct val="100000"/>
              <a:buNone/>
            </a:pPr>
            <a:r>
              <a:rPr lang="en-US" sz="6400" b="1"/>
              <a:t>Exosphere</a:t>
            </a:r>
            <a:r>
              <a:rPr lang="en-US" sz="6400"/>
              <a:t>: This is the upper limit of our atmosphere. It extends from the top of the thermosphere up to 10,000 km (6,200 mi). </a:t>
            </a:r>
            <a:r>
              <a:rPr lang="en-US" sz="6400" b="1"/>
              <a:t>Satellites orbit in this layer.</a:t>
            </a:r>
            <a:endParaRPr/>
          </a:p>
          <a:p>
            <a:pPr marL="0" lvl="0" indent="0" algn="l" rtl="0">
              <a:lnSpc>
                <a:spcPct val="90000"/>
              </a:lnSpc>
              <a:spcBef>
                <a:spcPts val="1000"/>
              </a:spcBef>
              <a:spcAft>
                <a:spcPts val="0"/>
              </a:spcAft>
              <a:buClr>
                <a:schemeClr val="dk1"/>
              </a:buClr>
              <a:buSzPct val="100000"/>
              <a:buNone/>
            </a:pPr>
            <a:r>
              <a:rPr lang="en-US" sz="6400" b="1"/>
              <a:t>Ionosphere: </a:t>
            </a:r>
            <a:r>
              <a:rPr lang="en-US" sz="6400"/>
              <a:t> The ionosphere is an abundant layer of electrons and ionized atoms and molecules that stretches from about 48 kilometers (30 miles) above the surface to the edge of space at about 965 km (600 mi), overlapping into the mesosphere and thermosphere. This region is what makes radio communications possible.</a:t>
            </a:r>
            <a:endParaRPr/>
          </a:p>
          <a:p>
            <a:pPr marL="0" lvl="0" indent="0" algn="just" rtl="0">
              <a:lnSpc>
                <a:spcPct val="90000"/>
              </a:lnSpc>
              <a:spcBef>
                <a:spcPts val="1000"/>
              </a:spcBef>
              <a:spcAft>
                <a:spcPts val="0"/>
              </a:spcAft>
              <a:buClr>
                <a:schemeClr val="dk1"/>
              </a:buClr>
              <a:buSzPct val="100000"/>
              <a:buNone/>
            </a:pPr>
            <a:endParaRPr sz="7200" i="1"/>
          </a:p>
          <a:p>
            <a:pPr marL="0" lvl="0" indent="0" algn="just" rtl="0">
              <a:lnSpc>
                <a:spcPct val="90000"/>
              </a:lnSpc>
              <a:spcBef>
                <a:spcPts val="1000"/>
              </a:spcBef>
              <a:spcAft>
                <a:spcPts val="0"/>
              </a:spcAft>
              <a:buClr>
                <a:schemeClr val="dk1"/>
              </a:buClr>
              <a:buSzPct val="100000"/>
              <a:buNone/>
            </a:pPr>
            <a:endParaRPr sz="7200" i="1"/>
          </a:p>
          <a:p>
            <a:pPr marL="228600" lvl="0" indent="-184150" algn="just" rtl="0">
              <a:lnSpc>
                <a:spcPct val="90000"/>
              </a:lnSpc>
              <a:spcBef>
                <a:spcPts val="1000"/>
              </a:spcBef>
              <a:spcAft>
                <a:spcPts val="0"/>
              </a:spcAft>
              <a:buClr>
                <a:schemeClr val="dk1"/>
              </a:buClr>
              <a:buSzPct val="100000"/>
              <a:buNone/>
            </a:pPr>
            <a:endParaRPr/>
          </a:p>
          <a:p>
            <a:pPr marL="228600" lvl="0" indent="-184150" algn="just" rtl="0">
              <a:lnSpc>
                <a:spcPct val="90000"/>
              </a:lnSpc>
              <a:spcBef>
                <a:spcPts val="1000"/>
              </a:spcBef>
              <a:spcAft>
                <a:spcPts val="0"/>
              </a:spcAft>
              <a:buClr>
                <a:schemeClr val="dk1"/>
              </a:buClr>
              <a:buSzPct val="100000"/>
              <a:buNone/>
            </a:pPr>
            <a:endParaRPr/>
          </a:p>
          <a:p>
            <a:pPr marL="228600" lvl="0" indent="-184150" algn="just" rtl="0">
              <a:lnSpc>
                <a:spcPct val="90000"/>
              </a:lnSpc>
              <a:spcBef>
                <a:spcPts val="1000"/>
              </a:spcBef>
              <a:spcAft>
                <a:spcPts val="0"/>
              </a:spcAft>
              <a:buClr>
                <a:schemeClr val="dk1"/>
              </a:buClr>
              <a:buSzPct val="100000"/>
              <a:buNone/>
            </a:pPr>
            <a:endParaRPr/>
          </a:p>
        </p:txBody>
      </p:sp>
      <p:pic>
        <p:nvPicPr>
          <p:cNvPr id="153" name="Google Shape;153;p7" descr="Schematic diagram of atmosphere&#10;&#10;Diagram displays a satellite the exophere. Ground based instrumentation, such as lidar, radar and optical instruments, sense conditions in the troposphere, stratosphere ad mesosphere.  Auroras are identified in the mesosphere. Polar mesosphere and stratosphere clouds are identified.  Various wavelengths of the electromagnetic spectrum is identified in the ionosphere. "/>
          <p:cNvPicPr preferRelativeResize="0"/>
          <p:nvPr/>
        </p:nvPicPr>
        <p:blipFill rotWithShape="1">
          <a:blip r:embed="rId3">
            <a:alphaModFix/>
          </a:blip>
          <a:srcRect/>
          <a:stretch/>
        </p:blipFill>
        <p:spPr>
          <a:xfrm>
            <a:off x="2151255" y="1427609"/>
            <a:ext cx="5675224" cy="3527667"/>
          </a:xfrm>
          <a:prstGeom prst="rect">
            <a:avLst/>
          </a:prstGeom>
          <a:noFill/>
          <a:ln>
            <a:noFill/>
          </a:ln>
        </p:spPr>
      </p:pic>
      <p:sp>
        <p:nvSpPr>
          <p:cNvPr id="154" name="Google Shape;154;p7"/>
          <p:cNvSpPr txBox="1"/>
          <p:nvPr/>
        </p:nvSpPr>
        <p:spPr>
          <a:xfrm>
            <a:off x="5869535" y="4960588"/>
            <a:ext cx="3984171" cy="27699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200"/>
              <a:buFont typeface="Arial"/>
              <a:buNone/>
            </a:pPr>
            <a:r>
              <a:rPr lang="en-US" sz="1200" b="0" i="1" u="none" strike="noStrike" cap="none">
                <a:solidFill>
                  <a:schemeClr val="dk1"/>
                </a:solidFill>
                <a:latin typeface="Calibri"/>
                <a:ea typeface="Calibri"/>
                <a:cs typeface="Calibri"/>
                <a:sym typeface="Calibri"/>
              </a:rPr>
              <a:t>Image Credit: NASA Goddard</a:t>
            </a:r>
            <a:endParaRPr sz="1200" b="0" i="0" u="none" strike="noStrike" cap="none">
              <a:solidFill>
                <a:schemeClr val="dk1"/>
              </a:solidFill>
              <a:latin typeface="Calibri"/>
              <a:ea typeface="Calibri"/>
              <a:cs typeface="Calibri"/>
              <a:sym typeface="Calibri"/>
            </a:endParaRPr>
          </a:p>
        </p:txBody>
      </p:sp>
      <p:pic>
        <p:nvPicPr>
          <p:cNvPr id="155" name="Google Shape;155;p7"/>
          <p:cNvPicPr preferRelativeResize="0"/>
          <p:nvPr/>
        </p:nvPicPr>
        <p:blipFill rotWithShape="1">
          <a:blip r:embed="rId4">
            <a:alphaModFix/>
          </a:blip>
          <a:srcRect/>
          <a:stretch/>
        </p:blipFill>
        <p:spPr>
          <a:xfrm>
            <a:off x="-7371" y="693069"/>
            <a:ext cx="1157542" cy="6179986"/>
          </a:xfrm>
          <a:prstGeom prst="rect">
            <a:avLst/>
          </a:prstGeom>
          <a:noFill/>
          <a:ln>
            <a:noFill/>
          </a:ln>
        </p:spPr>
      </p:pic>
      <p:pic>
        <p:nvPicPr>
          <p:cNvPr id="156" name="Google Shape;156;p7"/>
          <p:cNvPicPr preferRelativeResize="0"/>
          <p:nvPr/>
        </p:nvPicPr>
        <p:blipFill rotWithShape="1">
          <a:blip r:embed="rId5">
            <a:alphaModFix/>
          </a:blip>
          <a:srcRect/>
          <a:stretch/>
        </p:blipFill>
        <p:spPr>
          <a:xfrm>
            <a:off x="0" y="0"/>
            <a:ext cx="9144000" cy="779646"/>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6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69</a:t>
            </a:fld>
            <a:endParaRPr/>
          </a:p>
        </p:txBody>
      </p:sp>
      <p:pic>
        <p:nvPicPr>
          <p:cNvPr id="853" name="Google Shape;853;p68"/>
          <p:cNvPicPr preferRelativeResize="0"/>
          <p:nvPr/>
        </p:nvPicPr>
        <p:blipFill rotWithShape="1">
          <a:blip r:embed="rId3">
            <a:alphaModFix/>
          </a:blip>
          <a:srcRect/>
          <a:stretch/>
        </p:blipFill>
        <p:spPr>
          <a:xfrm>
            <a:off x="1291590" y="964873"/>
            <a:ext cx="885234" cy="1077313"/>
          </a:xfrm>
          <a:prstGeom prst="rect">
            <a:avLst/>
          </a:prstGeom>
          <a:noFill/>
          <a:ln>
            <a:noFill/>
          </a:ln>
        </p:spPr>
      </p:pic>
      <p:sp>
        <p:nvSpPr>
          <p:cNvPr id="854" name="Google Shape;854;p68"/>
          <p:cNvSpPr txBox="1">
            <a:spLocks noGrp="1"/>
          </p:cNvSpPr>
          <p:nvPr>
            <p:ph type="title"/>
          </p:nvPr>
        </p:nvSpPr>
        <p:spPr>
          <a:xfrm>
            <a:off x="2409190" y="858229"/>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Calibri"/>
              <a:buNone/>
            </a:pPr>
            <a:r>
              <a:rPr lang="en-US" sz="2400"/>
              <a:t>Before you end this session, review your knowledge</a:t>
            </a:r>
            <a:br>
              <a:rPr lang="en-US" sz="2400"/>
            </a:br>
            <a:r>
              <a:rPr lang="en-US" sz="2400"/>
              <a:t>of these important concepts! </a:t>
            </a:r>
            <a:r>
              <a:rPr lang="en-US" sz="2400">
                <a:solidFill>
                  <a:schemeClr val="lt1"/>
                </a:solidFill>
              </a:rPr>
              <a:t>5</a:t>
            </a:r>
            <a:endParaRPr/>
          </a:p>
        </p:txBody>
      </p:sp>
      <p:sp>
        <p:nvSpPr>
          <p:cNvPr id="855" name="Google Shape;855;p68"/>
          <p:cNvSpPr txBox="1"/>
          <p:nvPr/>
        </p:nvSpPr>
        <p:spPr>
          <a:xfrm>
            <a:off x="1327005" y="2261152"/>
            <a:ext cx="8291830"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4. What are some of the measurement protocols </a:t>
            </a:r>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used in GLOBE Atmosphere investigation?</a:t>
            </a:r>
            <a:endParaRPr sz="2800" b="0" i="0" u="none" strike="noStrike" cap="none">
              <a:solidFill>
                <a:srgbClr val="FF0000"/>
              </a:solidFill>
              <a:latin typeface="Calibri"/>
              <a:ea typeface="Calibri"/>
              <a:cs typeface="Calibri"/>
              <a:sym typeface="Calibri"/>
            </a:endParaRPr>
          </a:p>
        </p:txBody>
      </p:sp>
      <p:pic>
        <p:nvPicPr>
          <p:cNvPr id="856" name="Google Shape;856;p68" descr="Image of students looking at a rain gauge"/>
          <p:cNvPicPr preferRelativeResize="0"/>
          <p:nvPr/>
        </p:nvPicPr>
        <p:blipFill rotWithShape="1">
          <a:blip r:embed="rId4">
            <a:alphaModFix/>
          </a:blip>
          <a:srcRect/>
          <a:stretch/>
        </p:blipFill>
        <p:spPr>
          <a:xfrm>
            <a:off x="1305322" y="3429000"/>
            <a:ext cx="2092463" cy="1592426"/>
          </a:xfrm>
          <a:prstGeom prst="rect">
            <a:avLst/>
          </a:prstGeom>
          <a:noFill/>
          <a:ln>
            <a:noFill/>
          </a:ln>
        </p:spPr>
      </p:pic>
      <p:pic>
        <p:nvPicPr>
          <p:cNvPr id="857" name="Google Shape;857;p68" descr="two students looking at aerosol meter" title="aerosols"/>
          <p:cNvPicPr preferRelativeResize="0"/>
          <p:nvPr/>
        </p:nvPicPr>
        <p:blipFill rotWithShape="1">
          <a:blip r:embed="rId5">
            <a:alphaModFix/>
          </a:blip>
          <a:srcRect/>
          <a:stretch/>
        </p:blipFill>
        <p:spPr>
          <a:xfrm>
            <a:off x="3520554" y="3470634"/>
            <a:ext cx="1709334" cy="1597042"/>
          </a:xfrm>
          <a:prstGeom prst="rect">
            <a:avLst/>
          </a:prstGeom>
          <a:noFill/>
          <a:ln>
            <a:noFill/>
          </a:ln>
        </p:spPr>
      </p:pic>
      <p:pic>
        <p:nvPicPr>
          <p:cNvPr id="858" name="Google Shape;858;p68" descr="students using a infrared thermometer"/>
          <p:cNvPicPr preferRelativeResize="0"/>
          <p:nvPr/>
        </p:nvPicPr>
        <p:blipFill rotWithShape="1">
          <a:blip r:embed="rId6">
            <a:alphaModFix/>
          </a:blip>
          <a:srcRect/>
          <a:stretch/>
        </p:blipFill>
        <p:spPr>
          <a:xfrm>
            <a:off x="5352658" y="3448645"/>
            <a:ext cx="1970060" cy="1619031"/>
          </a:xfrm>
          <a:prstGeom prst="rect">
            <a:avLst/>
          </a:prstGeom>
          <a:noFill/>
          <a:ln>
            <a:noFill/>
          </a:ln>
        </p:spPr>
      </p:pic>
      <p:pic>
        <p:nvPicPr>
          <p:cNvPr id="859" name="Google Shape;859;p68" descr="students consulting a cloud chart"/>
          <p:cNvPicPr preferRelativeResize="0"/>
          <p:nvPr/>
        </p:nvPicPr>
        <p:blipFill rotWithShape="1">
          <a:blip r:embed="rId7">
            <a:alphaModFix/>
          </a:blip>
          <a:srcRect/>
          <a:stretch/>
        </p:blipFill>
        <p:spPr>
          <a:xfrm>
            <a:off x="7376908" y="3429000"/>
            <a:ext cx="2139724" cy="1587286"/>
          </a:xfrm>
          <a:prstGeom prst="rect">
            <a:avLst/>
          </a:prstGeom>
          <a:noFill/>
          <a:ln>
            <a:noFill/>
          </a:ln>
        </p:spPr>
      </p:pic>
      <p:sp>
        <p:nvSpPr>
          <p:cNvPr id="860" name="Google Shape;860;p68"/>
          <p:cNvSpPr txBox="1"/>
          <p:nvPr/>
        </p:nvSpPr>
        <p:spPr>
          <a:xfrm>
            <a:off x="2961272" y="5337756"/>
            <a:ext cx="435543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0000"/>
                </a:solidFill>
                <a:latin typeface="Calibri"/>
                <a:ea typeface="Calibri"/>
                <a:cs typeface="Calibri"/>
                <a:sym typeface="Calibri"/>
              </a:rPr>
              <a:t>(Find the Answer: slides 36-46)</a:t>
            </a:r>
            <a:endParaRPr sz="1400" b="0" i="0" u="none" strike="noStrike" cap="none">
              <a:solidFill>
                <a:srgbClr val="000000"/>
              </a:solidFill>
              <a:latin typeface="Arial"/>
              <a:ea typeface="Arial"/>
              <a:cs typeface="Arial"/>
              <a:sym typeface="Arial"/>
            </a:endParaRPr>
          </a:p>
        </p:txBody>
      </p:sp>
      <p:pic>
        <p:nvPicPr>
          <p:cNvPr id="861" name="Google Shape;861;p68"/>
          <p:cNvPicPr preferRelativeResize="0"/>
          <p:nvPr/>
        </p:nvPicPr>
        <p:blipFill rotWithShape="1">
          <a:blip r:embed="rId8">
            <a:alphaModFix/>
          </a:blip>
          <a:srcRect/>
          <a:stretch/>
        </p:blipFill>
        <p:spPr>
          <a:xfrm>
            <a:off x="-7620" y="655487"/>
            <a:ext cx="1167349" cy="6202513"/>
          </a:xfrm>
          <a:prstGeom prst="rect">
            <a:avLst/>
          </a:prstGeom>
          <a:noFill/>
          <a:ln>
            <a:noFill/>
          </a:ln>
        </p:spPr>
      </p:pic>
      <p:pic>
        <p:nvPicPr>
          <p:cNvPr id="862" name="Google Shape;862;p68"/>
          <p:cNvPicPr preferRelativeResize="0"/>
          <p:nvPr/>
        </p:nvPicPr>
        <p:blipFill rotWithShape="1">
          <a:blip r:embed="rId9">
            <a:alphaModFix/>
          </a:blip>
          <a:srcRect/>
          <a:stretch/>
        </p:blipFill>
        <p:spPr>
          <a:xfrm>
            <a:off x="0" y="-33739"/>
            <a:ext cx="9144000" cy="779646"/>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p6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70</a:t>
            </a:fld>
            <a:endParaRPr/>
          </a:p>
        </p:txBody>
      </p:sp>
      <p:pic>
        <p:nvPicPr>
          <p:cNvPr id="868" name="Google Shape;868;p69"/>
          <p:cNvPicPr preferRelativeResize="0"/>
          <p:nvPr/>
        </p:nvPicPr>
        <p:blipFill rotWithShape="1">
          <a:blip r:embed="rId3">
            <a:alphaModFix/>
          </a:blip>
          <a:srcRect/>
          <a:stretch/>
        </p:blipFill>
        <p:spPr>
          <a:xfrm>
            <a:off x="1466850" y="903772"/>
            <a:ext cx="885234" cy="1077313"/>
          </a:xfrm>
          <a:prstGeom prst="rect">
            <a:avLst/>
          </a:prstGeom>
          <a:noFill/>
          <a:ln>
            <a:noFill/>
          </a:ln>
        </p:spPr>
      </p:pic>
      <p:sp>
        <p:nvSpPr>
          <p:cNvPr id="869" name="Google Shape;869;p69"/>
          <p:cNvSpPr txBox="1">
            <a:spLocks noGrp="1"/>
          </p:cNvSpPr>
          <p:nvPr>
            <p:ph type="title"/>
          </p:nvPr>
        </p:nvSpPr>
        <p:spPr>
          <a:xfrm>
            <a:off x="2600826" y="77964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Calibri"/>
              <a:buNone/>
            </a:pPr>
            <a:r>
              <a:rPr lang="en-US" sz="2400"/>
              <a:t>Before you end this session, review your knowledge</a:t>
            </a:r>
            <a:br>
              <a:rPr lang="en-US" sz="2400"/>
            </a:br>
            <a:r>
              <a:rPr lang="en-US" sz="2400"/>
              <a:t> of these important concepts! </a:t>
            </a:r>
            <a:r>
              <a:rPr lang="en-US" sz="2400">
                <a:solidFill>
                  <a:schemeClr val="lt1"/>
                </a:solidFill>
              </a:rPr>
              <a:t>6</a:t>
            </a:r>
            <a:endParaRPr/>
          </a:p>
        </p:txBody>
      </p:sp>
      <p:sp>
        <p:nvSpPr>
          <p:cNvPr id="870" name="Google Shape;870;p69"/>
          <p:cNvSpPr txBox="1"/>
          <p:nvPr/>
        </p:nvSpPr>
        <p:spPr>
          <a:xfrm>
            <a:off x="1584258" y="1957997"/>
            <a:ext cx="78867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5.  What should you consider when determining placement of an Atmosphere Study Site? </a:t>
            </a:r>
            <a:endParaRPr sz="2800" b="0" i="0" u="none" strike="noStrike" cap="none">
              <a:solidFill>
                <a:srgbClr val="FF0000"/>
              </a:solidFill>
              <a:latin typeface="Calibri"/>
              <a:ea typeface="Calibri"/>
              <a:cs typeface="Calibri"/>
              <a:sym typeface="Calibri"/>
            </a:endParaRPr>
          </a:p>
        </p:txBody>
      </p:sp>
      <p:pic>
        <p:nvPicPr>
          <p:cNvPr id="871" name="Google Shape;871;p69" descr="cartoon image of school buildings and cartoon teacher. It is better to collect data at a site that is less than perfect than to not collect data at all. "/>
          <p:cNvPicPr preferRelativeResize="0"/>
          <p:nvPr/>
        </p:nvPicPr>
        <p:blipFill rotWithShape="1">
          <a:blip r:embed="rId4">
            <a:alphaModFix/>
          </a:blip>
          <a:srcRect/>
          <a:stretch/>
        </p:blipFill>
        <p:spPr>
          <a:xfrm>
            <a:off x="3437149" y="3237080"/>
            <a:ext cx="3020801" cy="2201409"/>
          </a:xfrm>
          <a:prstGeom prst="rect">
            <a:avLst/>
          </a:prstGeom>
          <a:noFill/>
          <a:ln>
            <a:noFill/>
          </a:ln>
        </p:spPr>
      </p:pic>
      <p:sp>
        <p:nvSpPr>
          <p:cNvPr id="872" name="Google Shape;872;p69"/>
          <p:cNvSpPr txBox="1"/>
          <p:nvPr/>
        </p:nvSpPr>
        <p:spPr>
          <a:xfrm>
            <a:off x="3336822" y="5627175"/>
            <a:ext cx="435543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0000"/>
                </a:solidFill>
                <a:latin typeface="Calibri"/>
                <a:ea typeface="Calibri"/>
                <a:cs typeface="Calibri"/>
                <a:sym typeface="Calibri"/>
              </a:rPr>
              <a:t>(Find the Answer: Slides 56-59)</a:t>
            </a:r>
            <a:endParaRPr sz="1400" b="0" i="0" u="none" strike="noStrike" cap="none">
              <a:solidFill>
                <a:srgbClr val="000000"/>
              </a:solidFill>
              <a:latin typeface="Arial"/>
              <a:ea typeface="Arial"/>
              <a:cs typeface="Arial"/>
              <a:sym typeface="Arial"/>
            </a:endParaRPr>
          </a:p>
        </p:txBody>
      </p:sp>
      <p:pic>
        <p:nvPicPr>
          <p:cNvPr id="873" name="Google Shape;873;p69"/>
          <p:cNvPicPr preferRelativeResize="0"/>
          <p:nvPr/>
        </p:nvPicPr>
        <p:blipFill rotWithShape="1">
          <a:blip r:embed="rId5">
            <a:alphaModFix/>
          </a:blip>
          <a:srcRect/>
          <a:stretch/>
        </p:blipFill>
        <p:spPr>
          <a:xfrm>
            <a:off x="-7620" y="655487"/>
            <a:ext cx="1167349" cy="6202513"/>
          </a:xfrm>
          <a:prstGeom prst="rect">
            <a:avLst/>
          </a:prstGeom>
          <a:noFill/>
          <a:ln>
            <a:noFill/>
          </a:ln>
        </p:spPr>
      </p:pic>
      <p:pic>
        <p:nvPicPr>
          <p:cNvPr id="874" name="Google Shape;874;p69"/>
          <p:cNvPicPr preferRelativeResize="0"/>
          <p:nvPr/>
        </p:nvPicPr>
        <p:blipFill rotWithShape="1">
          <a:blip r:embed="rId6">
            <a:alphaModFix/>
          </a:blip>
          <a:srcRect/>
          <a:stretch/>
        </p:blipFill>
        <p:spPr>
          <a:xfrm>
            <a:off x="0" y="0"/>
            <a:ext cx="9144000" cy="779646"/>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p7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71</a:t>
            </a:fld>
            <a:endParaRPr/>
          </a:p>
        </p:txBody>
      </p:sp>
      <p:pic>
        <p:nvPicPr>
          <p:cNvPr id="880" name="Google Shape;880;p70"/>
          <p:cNvPicPr preferRelativeResize="0"/>
          <p:nvPr/>
        </p:nvPicPr>
        <p:blipFill rotWithShape="1">
          <a:blip r:embed="rId3">
            <a:alphaModFix/>
          </a:blip>
          <a:srcRect/>
          <a:stretch/>
        </p:blipFill>
        <p:spPr>
          <a:xfrm>
            <a:off x="1443901" y="900519"/>
            <a:ext cx="885234" cy="1077313"/>
          </a:xfrm>
          <a:prstGeom prst="rect">
            <a:avLst/>
          </a:prstGeom>
          <a:noFill/>
          <a:ln>
            <a:noFill/>
          </a:ln>
        </p:spPr>
      </p:pic>
      <p:sp>
        <p:nvSpPr>
          <p:cNvPr id="881" name="Google Shape;881;p70"/>
          <p:cNvSpPr txBox="1">
            <a:spLocks noGrp="1"/>
          </p:cNvSpPr>
          <p:nvPr>
            <p:ph type="title"/>
          </p:nvPr>
        </p:nvSpPr>
        <p:spPr>
          <a:xfrm>
            <a:off x="1783195" y="1918904"/>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a:t>6. When do you </a:t>
            </a:r>
            <a:r>
              <a:rPr lang="en-US" sz="2800" i="1"/>
              <a:t>preferably</a:t>
            </a:r>
            <a:r>
              <a:rPr lang="en-US" sz="2800"/>
              <a:t> take measurements? </a:t>
            </a:r>
            <a:br>
              <a:rPr lang="en-US" sz="2800">
                <a:solidFill>
                  <a:srgbClr val="FF0000"/>
                </a:solidFill>
              </a:rPr>
            </a:br>
            <a:endParaRPr sz="2800"/>
          </a:p>
        </p:txBody>
      </p:sp>
      <p:sp>
        <p:nvSpPr>
          <p:cNvPr id="882" name="Google Shape;882;p70" descr="6. When do you take measurements?"/>
          <p:cNvSpPr txBox="1"/>
          <p:nvPr/>
        </p:nvSpPr>
        <p:spPr>
          <a:xfrm>
            <a:off x="1886518" y="1599085"/>
            <a:ext cx="78867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800"/>
              <a:buFont typeface="Calibri"/>
              <a:buNone/>
            </a:pPr>
            <a:endParaRPr sz="2800" b="0" i="0" u="none" strike="noStrike" cap="none">
              <a:solidFill>
                <a:srgbClr val="FF0000"/>
              </a:solidFill>
              <a:latin typeface="Calibri"/>
              <a:ea typeface="Calibri"/>
              <a:cs typeface="Calibri"/>
              <a:sym typeface="Calibri"/>
            </a:endParaRPr>
          </a:p>
        </p:txBody>
      </p:sp>
      <p:pic>
        <p:nvPicPr>
          <p:cNvPr id="883" name="Google Shape;883;p70" descr="Between sunrise and sunset is local solar noon. You can calculate local solar noon by adding together the time of sunrise, plus sunset (plus 12 hours if you are not using a 24 hour clock) and divide by 2. " title="Cartoon showing position of sun "/>
          <p:cNvPicPr preferRelativeResize="0"/>
          <p:nvPr/>
        </p:nvPicPr>
        <p:blipFill rotWithShape="1">
          <a:blip r:embed="rId4">
            <a:alphaModFix/>
          </a:blip>
          <a:srcRect/>
          <a:stretch/>
        </p:blipFill>
        <p:spPr>
          <a:xfrm>
            <a:off x="3325683" y="2924648"/>
            <a:ext cx="3300354" cy="2422294"/>
          </a:xfrm>
          <a:prstGeom prst="rect">
            <a:avLst/>
          </a:prstGeom>
          <a:noFill/>
          <a:ln>
            <a:noFill/>
          </a:ln>
        </p:spPr>
      </p:pic>
      <p:sp>
        <p:nvSpPr>
          <p:cNvPr id="884" name="Google Shape;884;p70"/>
          <p:cNvSpPr txBox="1"/>
          <p:nvPr/>
        </p:nvSpPr>
        <p:spPr>
          <a:xfrm>
            <a:off x="3403232" y="5541682"/>
            <a:ext cx="435543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0000"/>
                </a:solidFill>
                <a:latin typeface="Calibri"/>
                <a:ea typeface="Calibri"/>
                <a:cs typeface="Calibri"/>
                <a:sym typeface="Calibri"/>
              </a:rPr>
              <a:t>(Find the Answer: Slides 32-33)</a:t>
            </a:r>
            <a:endParaRPr sz="1400" b="0" i="0" u="none" strike="noStrike" cap="none">
              <a:solidFill>
                <a:srgbClr val="000000"/>
              </a:solidFill>
              <a:latin typeface="Arial"/>
              <a:ea typeface="Arial"/>
              <a:cs typeface="Arial"/>
              <a:sym typeface="Arial"/>
            </a:endParaRPr>
          </a:p>
        </p:txBody>
      </p:sp>
      <p:pic>
        <p:nvPicPr>
          <p:cNvPr id="885" name="Google Shape;885;p70"/>
          <p:cNvPicPr preferRelativeResize="0"/>
          <p:nvPr/>
        </p:nvPicPr>
        <p:blipFill rotWithShape="1">
          <a:blip r:embed="rId5">
            <a:alphaModFix/>
          </a:blip>
          <a:srcRect/>
          <a:stretch/>
        </p:blipFill>
        <p:spPr>
          <a:xfrm>
            <a:off x="-7620" y="655487"/>
            <a:ext cx="1167349" cy="6202513"/>
          </a:xfrm>
          <a:prstGeom prst="rect">
            <a:avLst/>
          </a:prstGeom>
          <a:noFill/>
          <a:ln>
            <a:noFill/>
          </a:ln>
        </p:spPr>
      </p:pic>
      <p:pic>
        <p:nvPicPr>
          <p:cNvPr id="886" name="Google Shape;886;p70"/>
          <p:cNvPicPr preferRelativeResize="0"/>
          <p:nvPr/>
        </p:nvPicPr>
        <p:blipFill rotWithShape="1">
          <a:blip r:embed="rId6">
            <a:alphaModFix/>
          </a:blip>
          <a:srcRect/>
          <a:stretch/>
        </p:blipFill>
        <p:spPr>
          <a:xfrm>
            <a:off x="0" y="0"/>
            <a:ext cx="9144000" cy="779646"/>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7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72</a:t>
            </a:fld>
            <a:endParaRPr/>
          </a:p>
        </p:txBody>
      </p:sp>
      <p:pic>
        <p:nvPicPr>
          <p:cNvPr id="892" name="Google Shape;892;p71"/>
          <p:cNvPicPr preferRelativeResize="0"/>
          <p:nvPr/>
        </p:nvPicPr>
        <p:blipFill rotWithShape="1">
          <a:blip r:embed="rId3">
            <a:alphaModFix/>
          </a:blip>
          <a:srcRect/>
          <a:stretch/>
        </p:blipFill>
        <p:spPr>
          <a:xfrm>
            <a:off x="1474470" y="944750"/>
            <a:ext cx="885234" cy="1077313"/>
          </a:xfrm>
          <a:prstGeom prst="rect">
            <a:avLst/>
          </a:prstGeom>
          <a:noFill/>
          <a:ln>
            <a:noFill/>
          </a:ln>
        </p:spPr>
      </p:pic>
      <p:sp>
        <p:nvSpPr>
          <p:cNvPr id="893" name="Google Shape;893;p71"/>
          <p:cNvSpPr txBox="1">
            <a:spLocks noGrp="1"/>
          </p:cNvSpPr>
          <p:nvPr>
            <p:ph type="title"/>
          </p:nvPr>
        </p:nvSpPr>
        <p:spPr>
          <a:xfrm>
            <a:off x="2775074" y="822405"/>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a:t>Before you end this session, review your</a:t>
            </a:r>
            <a:br>
              <a:rPr lang="en-US" sz="2800"/>
            </a:br>
            <a:r>
              <a:rPr lang="en-US" sz="2800"/>
              <a:t> knowledge of these important concepts!</a:t>
            </a:r>
            <a:endParaRPr/>
          </a:p>
        </p:txBody>
      </p:sp>
      <p:sp>
        <p:nvSpPr>
          <p:cNvPr id="894" name="Google Shape;894;p71"/>
          <p:cNvSpPr txBox="1">
            <a:spLocks noGrp="1"/>
          </p:cNvSpPr>
          <p:nvPr>
            <p:ph type="body" idx="1"/>
          </p:nvPr>
        </p:nvSpPr>
        <p:spPr>
          <a:xfrm>
            <a:off x="1917087" y="2165213"/>
            <a:ext cx="6341812" cy="128333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sz="2400" b="1"/>
              <a:t>7.  What is the relationship between NASA satellite measurements and GLOBE?</a:t>
            </a:r>
            <a:endParaRPr sz="2400"/>
          </a:p>
        </p:txBody>
      </p:sp>
      <p:sp>
        <p:nvSpPr>
          <p:cNvPr id="895" name="Google Shape;895;p71"/>
          <p:cNvSpPr txBox="1"/>
          <p:nvPr/>
        </p:nvSpPr>
        <p:spPr>
          <a:xfrm>
            <a:off x="3626518" y="6169581"/>
            <a:ext cx="435543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0000"/>
                </a:solidFill>
                <a:latin typeface="Calibri"/>
                <a:ea typeface="Calibri"/>
                <a:cs typeface="Calibri"/>
                <a:sym typeface="Calibri"/>
              </a:rPr>
              <a:t>(Find the Answer: slide 64)</a:t>
            </a:r>
            <a:endParaRPr sz="1400" b="0" i="0" u="none" strike="noStrike" cap="none">
              <a:solidFill>
                <a:srgbClr val="000000"/>
              </a:solidFill>
              <a:latin typeface="Arial"/>
              <a:ea typeface="Arial"/>
              <a:cs typeface="Arial"/>
              <a:sym typeface="Arial"/>
            </a:endParaRPr>
          </a:p>
        </p:txBody>
      </p:sp>
      <p:pic>
        <p:nvPicPr>
          <p:cNvPr id="896" name="Google Shape;896;p71" descr="An image displaying NASA's Earth Fleet satellites circling the Earth and their deployment years, starting from 2000 and going until 2030. The satellites are in different stages, with those from 2000 to 2025 being in current or extended operation, and those beyond 2025 being in the implementation and formulation stages. The earliest satellite listed is Terra, the last is Luce."/>
          <p:cNvPicPr preferRelativeResize="0"/>
          <p:nvPr/>
        </p:nvPicPr>
        <p:blipFill rotWithShape="1">
          <a:blip r:embed="rId4">
            <a:alphaModFix/>
          </a:blip>
          <a:srcRect/>
          <a:stretch/>
        </p:blipFill>
        <p:spPr>
          <a:xfrm>
            <a:off x="2502062" y="3082054"/>
            <a:ext cx="5171862" cy="2909172"/>
          </a:xfrm>
          <a:prstGeom prst="rect">
            <a:avLst/>
          </a:prstGeom>
          <a:noFill/>
          <a:ln>
            <a:noFill/>
          </a:ln>
        </p:spPr>
      </p:pic>
      <p:pic>
        <p:nvPicPr>
          <p:cNvPr id="897" name="Google Shape;897;p71"/>
          <p:cNvPicPr preferRelativeResize="0"/>
          <p:nvPr/>
        </p:nvPicPr>
        <p:blipFill rotWithShape="1">
          <a:blip r:embed="rId5">
            <a:alphaModFix/>
          </a:blip>
          <a:srcRect/>
          <a:stretch/>
        </p:blipFill>
        <p:spPr>
          <a:xfrm>
            <a:off x="-7620" y="655487"/>
            <a:ext cx="1167349" cy="6202513"/>
          </a:xfrm>
          <a:prstGeom prst="rect">
            <a:avLst/>
          </a:prstGeom>
          <a:noFill/>
          <a:ln>
            <a:noFill/>
          </a:ln>
        </p:spPr>
      </p:pic>
      <p:pic>
        <p:nvPicPr>
          <p:cNvPr id="898" name="Google Shape;898;p71"/>
          <p:cNvPicPr preferRelativeResize="0"/>
          <p:nvPr/>
        </p:nvPicPr>
        <p:blipFill rotWithShape="1">
          <a:blip r:embed="rId6">
            <a:alphaModFix/>
          </a:blip>
          <a:srcRect/>
          <a:stretch/>
        </p:blipFill>
        <p:spPr>
          <a:xfrm>
            <a:off x="0" y="0"/>
            <a:ext cx="9144000" cy="779646"/>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Google Shape;903;p7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73</a:t>
            </a:fld>
            <a:endParaRPr/>
          </a:p>
        </p:txBody>
      </p:sp>
      <p:pic>
        <p:nvPicPr>
          <p:cNvPr id="904" name="Google Shape;904;p72"/>
          <p:cNvPicPr preferRelativeResize="0"/>
          <p:nvPr/>
        </p:nvPicPr>
        <p:blipFill rotWithShape="1">
          <a:blip r:embed="rId3">
            <a:alphaModFix/>
          </a:blip>
          <a:srcRect/>
          <a:stretch/>
        </p:blipFill>
        <p:spPr>
          <a:xfrm>
            <a:off x="1428750" y="974471"/>
            <a:ext cx="885234" cy="1077313"/>
          </a:xfrm>
          <a:prstGeom prst="rect">
            <a:avLst/>
          </a:prstGeom>
          <a:noFill/>
          <a:ln>
            <a:noFill/>
          </a:ln>
        </p:spPr>
      </p:pic>
      <p:sp>
        <p:nvSpPr>
          <p:cNvPr id="905" name="Google Shape;905;p72" descr="If you feel you are ready to take the Introduction to Atmosphere Quiz, you will see a link next to where you found this module. &#10;"/>
          <p:cNvSpPr txBox="1">
            <a:spLocks noGrp="1"/>
          </p:cNvSpPr>
          <p:nvPr>
            <p:ph type="title"/>
          </p:nvPr>
        </p:nvSpPr>
        <p:spPr>
          <a:xfrm>
            <a:off x="1395774" y="2576042"/>
            <a:ext cx="7245306"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sz="2700"/>
              <a:t>If you feel you are ready to take the Introduction to Atmosphere Quiz, you will see a link next to where you found this module. </a:t>
            </a:r>
            <a:br>
              <a:rPr lang="en-US"/>
            </a:br>
            <a:endParaRPr/>
          </a:p>
        </p:txBody>
      </p:sp>
      <p:pic>
        <p:nvPicPr>
          <p:cNvPr id="906" name="Google Shape;906;p72"/>
          <p:cNvPicPr preferRelativeResize="0"/>
          <p:nvPr/>
        </p:nvPicPr>
        <p:blipFill rotWithShape="1">
          <a:blip r:embed="rId4">
            <a:alphaModFix/>
          </a:blip>
          <a:srcRect/>
          <a:stretch/>
        </p:blipFill>
        <p:spPr>
          <a:xfrm>
            <a:off x="-7620" y="655487"/>
            <a:ext cx="1167349" cy="6202513"/>
          </a:xfrm>
          <a:prstGeom prst="rect">
            <a:avLst/>
          </a:prstGeom>
          <a:noFill/>
          <a:ln>
            <a:noFill/>
          </a:ln>
        </p:spPr>
      </p:pic>
      <p:pic>
        <p:nvPicPr>
          <p:cNvPr id="907" name="Google Shape;907;p72"/>
          <p:cNvPicPr preferRelativeResize="0"/>
          <p:nvPr/>
        </p:nvPicPr>
        <p:blipFill rotWithShape="1">
          <a:blip r:embed="rId5">
            <a:alphaModFix/>
          </a:blip>
          <a:srcRect/>
          <a:stretch/>
        </p:blipFill>
        <p:spPr>
          <a:xfrm>
            <a:off x="0" y="0"/>
            <a:ext cx="9144000" cy="779646"/>
          </a:xfrm>
          <a:prstGeom prst="rect">
            <a:avLst/>
          </a:prstGeom>
          <a:noFill/>
          <a:ln>
            <a:noFill/>
          </a:ln>
        </p:spPr>
      </p:pic>
      <p:pic>
        <p:nvPicPr>
          <p:cNvPr id="908" name="Google Shape;908;p72"/>
          <p:cNvPicPr preferRelativeResize="0"/>
          <p:nvPr/>
        </p:nvPicPr>
        <p:blipFill rotWithShape="1">
          <a:blip r:embed="rId6">
            <a:alphaModFix/>
          </a:blip>
          <a:srcRect/>
          <a:stretch/>
        </p:blipFill>
        <p:spPr>
          <a:xfrm>
            <a:off x="1973580" y="3429000"/>
            <a:ext cx="6248400" cy="3138785"/>
          </a:xfrm>
          <a:prstGeom prst="rect">
            <a:avLst/>
          </a:prstGeom>
          <a:noFill/>
          <a:ln>
            <a:noFill/>
          </a:ln>
        </p:spPr>
      </p:pic>
      <p:cxnSp>
        <p:nvCxnSpPr>
          <p:cNvPr id="909" name="Google Shape;909;p72"/>
          <p:cNvCxnSpPr/>
          <p:nvPr/>
        </p:nvCxnSpPr>
        <p:spPr>
          <a:xfrm>
            <a:off x="3617632" y="5795840"/>
            <a:ext cx="274664" cy="155180"/>
          </a:xfrm>
          <a:prstGeom prst="straightConnector1">
            <a:avLst/>
          </a:prstGeom>
          <a:noFill/>
          <a:ln w="38100" cap="flat" cmpd="sng">
            <a:solidFill>
              <a:srgbClr val="FF0000"/>
            </a:solidFill>
            <a:prstDash val="solid"/>
            <a:round/>
            <a:headEnd type="none" w="sm" len="sm"/>
            <a:tailEnd type="triangle" w="med" len="med"/>
          </a:ln>
          <a:effectLst>
            <a:outerShdw blurRad="40000" dist="23000" dir="5400000" rotWithShape="0">
              <a:srgbClr val="000000">
                <a:alpha val="34901"/>
              </a:srgbClr>
            </a:outerShdw>
          </a:effectLst>
        </p:spPr>
      </p:cxn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7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74</a:t>
            </a:fld>
            <a:endParaRPr/>
          </a:p>
        </p:txBody>
      </p:sp>
      <p:sp>
        <p:nvSpPr>
          <p:cNvPr id="915" name="Google Shape;915;p73"/>
          <p:cNvSpPr txBox="1">
            <a:spLocks noGrp="1"/>
          </p:cNvSpPr>
          <p:nvPr>
            <p:ph type="title"/>
          </p:nvPr>
        </p:nvSpPr>
        <p:spPr>
          <a:xfrm>
            <a:off x="1497131" y="791846"/>
            <a:ext cx="7886700" cy="75132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Arial"/>
              <a:buNone/>
            </a:pPr>
            <a:r>
              <a:rPr lang="en-US" sz="2400" b="1">
                <a:latin typeface="Arial"/>
                <a:ea typeface="Arial"/>
                <a:cs typeface="Arial"/>
                <a:sym typeface="Arial"/>
              </a:rPr>
              <a:t>Welcome to GLOBE’s Atmosphere Investigations!</a:t>
            </a:r>
            <a:r>
              <a:rPr lang="en-US" sz="2400">
                <a:latin typeface="Arial"/>
                <a:ea typeface="Arial"/>
                <a:cs typeface="Arial"/>
                <a:sym typeface="Arial"/>
              </a:rPr>
              <a:t> </a:t>
            </a:r>
            <a:endParaRPr sz="2400"/>
          </a:p>
        </p:txBody>
      </p:sp>
      <p:pic>
        <p:nvPicPr>
          <p:cNvPr id="916" name="Google Shape;916;p73" descr="GLOBE Program logo. GLOBE  stands for Global Learning and Observations to Benefit the Environment"/>
          <p:cNvPicPr preferRelativeResize="0"/>
          <p:nvPr/>
        </p:nvPicPr>
        <p:blipFill rotWithShape="1">
          <a:blip r:embed="rId3">
            <a:alphaModFix/>
          </a:blip>
          <a:srcRect/>
          <a:stretch/>
        </p:blipFill>
        <p:spPr>
          <a:xfrm>
            <a:off x="1497131" y="1489833"/>
            <a:ext cx="6959283" cy="4995740"/>
          </a:xfrm>
          <a:prstGeom prst="rect">
            <a:avLst/>
          </a:prstGeom>
          <a:noFill/>
          <a:ln>
            <a:noFill/>
          </a:ln>
        </p:spPr>
      </p:pic>
      <p:sp>
        <p:nvSpPr>
          <p:cNvPr id="917" name="Google Shape;917;p73" title="Link to GLOBE Website"/>
          <p:cNvSpPr txBox="1"/>
          <p:nvPr/>
        </p:nvSpPr>
        <p:spPr>
          <a:xfrm>
            <a:off x="5981620" y="5615583"/>
            <a:ext cx="5328761"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Do you have Questions?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Link to the GLOBE Program</a:t>
            </a:r>
            <a:endParaRPr sz="1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918" name="Google Shape;918;p73"/>
          <p:cNvPicPr preferRelativeResize="0"/>
          <p:nvPr/>
        </p:nvPicPr>
        <p:blipFill rotWithShape="1">
          <a:blip r:embed="rId5">
            <a:alphaModFix/>
          </a:blip>
          <a:srcRect/>
          <a:stretch/>
        </p:blipFill>
        <p:spPr>
          <a:xfrm>
            <a:off x="-7620" y="655487"/>
            <a:ext cx="1167349" cy="6202513"/>
          </a:xfrm>
          <a:prstGeom prst="rect">
            <a:avLst/>
          </a:prstGeom>
          <a:noFill/>
          <a:ln>
            <a:noFill/>
          </a:ln>
        </p:spPr>
      </p:pic>
      <p:pic>
        <p:nvPicPr>
          <p:cNvPr id="919" name="Google Shape;919;p73"/>
          <p:cNvPicPr preferRelativeResize="0"/>
          <p:nvPr/>
        </p:nvPicPr>
        <p:blipFill rotWithShape="1">
          <a:blip r:embed="rId6">
            <a:alphaModFix/>
          </a:blip>
          <a:srcRect/>
          <a:stretch/>
        </p:blipFill>
        <p:spPr>
          <a:xfrm>
            <a:off x="10794" y="0"/>
            <a:ext cx="9107170" cy="776506"/>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Google Shape;924;p7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75</a:t>
            </a:fld>
            <a:endParaRPr/>
          </a:p>
        </p:txBody>
      </p:sp>
      <p:sp>
        <p:nvSpPr>
          <p:cNvPr id="925" name="Google Shape;925;p74"/>
          <p:cNvSpPr txBox="1">
            <a:spLocks noGrp="1"/>
          </p:cNvSpPr>
          <p:nvPr>
            <p:ph type="title"/>
          </p:nvPr>
        </p:nvSpPr>
        <p:spPr>
          <a:xfrm>
            <a:off x="1159729" y="1594660"/>
            <a:ext cx="7984271" cy="73594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400"/>
              <a:buFont typeface="Calibri"/>
              <a:buNone/>
            </a:pPr>
            <a:r>
              <a:rPr lang="en-US" sz="2400" b="1">
                <a:latin typeface="Calibri"/>
                <a:ea typeface="Calibri"/>
                <a:cs typeface="Calibri"/>
                <a:sym typeface="Calibri"/>
              </a:rPr>
              <a:t>Please provide us with feedback about this module. This is a community project and we welcome your comments, suggestions and edits! </a:t>
            </a:r>
            <a:r>
              <a:rPr lang="en-US" sz="2400" b="1"/>
              <a:t> </a:t>
            </a:r>
            <a:r>
              <a:rPr lang="en-US" sz="2400" b="1">
                <a:latin typeface="Calibri"/>
                <a:ea typeface="Calibri"/>
                <a:cs typeface="Calibri"/>
                <a:sym typeface="Calibri"/>
              </a:rPr>
              <a:t>Questions about this module? Contact </a:t>
            </a:r>
            <a:r>
              <a:rPr lang="en-US" sz="2400" b="1" u="sng">
                <a:solidFill>
                  <a:schemeClr val="hlink"/>
                </a:solidFill>
                <a:hlinkClick r:id="rId3"/>
              </a:rPr>
              <a:t>help@nasaglobe.org</a:t>
            </a:r>
            <a:br>
              <a:rPr lang="en-US" sz="2400" b="1">
                <a:latin typeface="Calibri"/>
                <a:ea typeface="Calibri"/>
                <a:cs typeface="Calibri"/>
                <a:sym typeface="Calibri"/>
              </a:rPr>
            </a:br>
            <a:endParaRPr sz="2400" b="1">
              <a:solidFill>
                <a:srgbClr val="002060"/>
              </a:solidFill>
              <a:latin typeface="Calibri"/>
              <a:ea typeface="Calibri"/>
              <a:cs typeface="Calibri"/>
              <a:sym typeface="Calibri"/>
            </a:endParaRPr>
          </a:p>
        </p:txBody>
      </p:sp>
      <p:sp>
        <p:nvSpPr>
          <p:cNvPr id="926" name="Google Shape;926;p74"/>
          <p:cNvSpPr txBox="1">
            <a:spLocks noGrp="1"/>
          </p:cNvSpPr>
          <p:nvPr>
            <p:ph type="body" idx="1"/>
          </p:nvPr>
        </p:nvSpPr>
        <p:spPr>
          <a:xfrm>
            <a:off x="1227788" y="2733380"/>
            <a:ext cx="7890177" cy="653962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US" sz="2400" b="1" dirty="0"/>
              <a:t> For  More Information:</a:t>
            </a:r>
            <a:endParaRPr dirty="0"/>
          </a:p>
          <a:p>
            <a:pPr marL="0" lvl="0" indent="0" algn="l" rtl="0">
              <a:lnSpc>
                <a:spcPct val="90000"/>
              </a:lnSpc>
              <a:spcBef>
                <a:spcPts val="1000"/>
              </a:spcBef>
              <a:spcAft>
                <a:spcPts val="0"/>
              </a:spcAft>
              <a:buClr>
                <a:schemeClr val="dk1"/>
              </a:buClr>
              <a:buSzPts val="1400"/>
              <a:buNone/>
            </a:pPr>
            <a:r>
              <a:rPr lang="en-US" sz="1400" b="1" u="sng" dirty="0">
                <a:solidFill>
                  <a:schemeClr val="hlink"/>
                </a:solidFill>
                <a:hlinkClick r:id="rId4"/>
              </a:rPr>
              <a:t>GLOBE Program</a:t>
            </a:r>
            <a:endParaRPr sz="1400" b="1" dirty="0"/>
          </a:p>
          <a:p>
            <a:pPr marL="0" lvl="0" indent="0" algn="l" rtl="0">
              <a:lnSpc>
                <a:spcPct val="90000"/>
              </a:lnSpc>
              <a:spcBef>
                <a:spcPts val="1000"/>
              </a:spcBef>
              <a:spcAft>
                <a:spcPts val="0"/>
              </a:spcAft>
              <a:buClr>
                <a:schemeClr val="dk1"/>
              </a:buClr>
              <a:buSzPts val="1400"/>
              <a:buNone/>
            </a:pPr>
            <a:r>
              <a:rPr lang="en-US" sz="1400" b="1" u="sng">
                <a:solidFill>
                  <a:schemeClr val="hlink"/>
                </a:solidFill>
                <a:hlinkClick r:id="rId5"/>
              </a:rPr>
              <a:t>NASA </a:t>
            </a:r>
            <a:r>
              <a:rPr lang="en-US" sz="1400" b="1" u="sng" dirty="0">
                <a:solidFill>
                  <a:schemeClr val="hlink"/>
                </a:solidFill>
                <a:hlinkClick r:id="rId5"/>
              </a:rPr>
              <a:t>Global Climate Change: Vital Signs of the Planet</a:t>
            </a:r>
            <a:endParaRPr sz="1400" b="1" dirty="0"/>
          </a:p>
          <a:p>
            <a:pPr marL="0" lvl="0" indent="0" algn="l" rtl="0">
              <a:lnSpc>
                <a:spcPct val="90000"/>
              </a:lnSpc>
              <a:spcBef>
                <a:spcPts val="1000"/>
              </a:spcBef>
              <a:spcAft>
                <a:spcPts val="0"/>
              </a:spcAft>
              <a:buClr>
                <a:schemeClr val="dk1"/>
              </a:buClr>
              <a:buSzPts val="1400"/>
              <a:buNone/>
            </a:pPr>
            <a:endParaRPr sz="1400" b="1" dirty="0"/>
          </a:p>
          <a:p>
            <a:pPr marL="0" lvl="0" indent="0" algn="l" rtl="0">
              <a:lnSpc>
                <a:spcPct val="90000"/>
              </a:lnSpc>
              <a:spcBef>
                <a:spcPts val="1000"/>
              </a:spcBef>
              <a:spcAft>
                <a:spcPts val="0"/>
              </a:spcAft>
              <a:buClr>
                <a:schemeClr val="dk1"/>
              </a:buClr>
              <a:buSzPts val="2400"/>
              <a:buNone/>
            </a:pPr>
            <a:r>
              <a:rPr lang="en-US" sz="2400" b="1" dirty="0"/>
              <a:t>The GLOBE Program is sponsored by these organizations:</a:t>
            </a:r>
            <a:endParaRPr dirty="0"/>
          </a:p>
          <a:p>
            <a:pPr marL="0" lvl="0" indent="0" algn="l" rtl="0">
              <a:lnSpc>
                <a:spcPct val="90000"/>
              </a:lnSpc>
              <a:spcBef>
                <a:spcPts val="1000"/>
              </a:spcBef>
              <a:spcAft>
                <a:spcPts val="0"/>
              </a:spcAft>
              <a:buClr>
                <a:schemeClr val="dk1"/>
              </a:buClr>
              <a:buSzPts val="3600"/>
              <a:buNone/>
            </a:pPr>
            <a:br>
              <a:rPr lang="en-US" sz="3600" b="1" dirty="0"/>
            </a:br>
            <a:endParaRPr sz="3600" b="1" dirty="0"/>
          </a:p>
          <a:p>
            <a:pPr marL="0" lvl="0" indent="0" algn="l" rtl="0">
              <a:lnSpc>
                <a:spcPct val="90000"/>
              </a:lnSpc>
              <a:spcBef>
                <a:spcPts val="1000"/>
              </a:spcBef>
              <a:spcAft>
                <a:spcPts val="0"/>
              </a:spcAft>
              <a:buClr>
                <a:srgbClr val="000000"/>
              </a:buClr>
              <a:buSzPts val="1200"/>
              <a:buNone/>
            </a:pPr>
            <a:r>
              <a:rPr lang="en-US" sz="1200" i="1" dirty="0">
                <a:solidFill>
                  <a:srgbClr val="000000"/>
                </a:solidFill>
              </a:rPr>
              <a:t>Version 11/12/25. If you edit and modify this slide set for use for educational purposes,  please note “modified by (and your name and date)“ on this page. Thank you.</a:t>
            </a:r>
            <a:endParaRPr dirty="0"/>
          </a:p>
          <a:p>
            <a:pPr marL="0" lvl="0" indent="0" algn="l" rtl="0">
              <a:lnSpc>
                <a:spcPct val="90000"/>
              </a:lnSpc>
              <a:spcBef>
                <a:spcPts val="1000"/>
              </a:spcBef>
              <a:spcAft>
                <a:spcPts val="0"/>
              </a:spcAft>
              <a:buClr>
                <a:srgbClr val="000000"/>
              </a:buClr>
              <a:buSzPts val="1200"/>
              <a:buNone/>
            </a:pPr>
            <a:r>
              <a:rPr lang="en-US" sz="1200" b="1" dirty="0">
                <a:solidFill>
                  <a:srgbClr val="000000"/>
                </a:solidFill>
              </a:rPr>
              <a:t>Modified by GLOBE Implementation Office – Science, Training, Education and Public Engagement</a:t>
            </a:r>
            <a:br>
              <a:rPr lang="en-US" sz="1200" dirty="0"/>
            </a:br>
            <a:r>
              <a:rPr lang="en-US" sz="1200" b="1" dirty="0"/>
              <a:t> </a:t>
            </a:r>
            <a:endParaRPr dirty="0"/>
          </a:p>
          <a:p>
            <a:pPr marL="228600" lvl="0" indent="-101600" algn="l" rtl="0">
              <a:lnSpc>
                <a:spcPct val="90000"/>
              </a:lnSpc>
              <a:spcBef>
                <a:spcPts val="1000"/>
              </a:spcBef>
              <a:spcAft>
                <a:spcPts val="0"/>
              </a:spcAft>
              <a:buClr>
                <a:schemeClr val="dk1"/>
              </a:buClr>
              <a:buSzPts val="2000"/>
              <a:buNone/>
            </a:pPr>
            <a:endParaRPr sz="2000" dirty="0">
              <a:solidFill>
                <a:srgbClr val="000000"/>
              </a:solidFill>
              <a:latin typeface="Arial"/>
              <a:ea typeface="Arial"/>
              <a:cs typeface="Arial"/>
              <a:sym typeface="Arial"/>
            </a:endParaRPr>
          </a:p>
        </p:txBody>
      </p:sp>
      <p:pic>
        <p:nvPicPr>
          <p:cNvPr id="927" name="Google Shape;927;p74" descr="Logos for NASA, NOAA, NSF and the U.S. Department of State."/>
          <p:cNvPicPr preferRelativeResize="0"/>
          <p:nvPr/>
        </p:nvPicPr>
        <p:blipFill rotWithShape="1">
          <a:blip r:embed="rId6">
            <a:alphaModFix/>
          </a:blip>
          <a:srcRect/>
          <a:stretch/>
        </p:blipFill>
        <p:spPr>
          <a:xfrm>
            <a:off x="2228921" y="4874521"/>
            <a:ext cx="4229029" cy="885032"/>
          </a:xfrm>
          <a:prstGeom prst="rect">
            <a:avLst/>
          </a:prstGeom>
          <a:noFill/>
          <a:ln>
            <a:noFill/>
          </a:ln>
        </p:spPr>
      </p:pic>
      <p:pic>
        <p:nvPicPr>
          <p:cNvPr id="928" name="Google Shape;928;p74"/>
          <p:cNvPicPr preferRelativeResize="0"/>
          <p:nvPr/>
        </p:nvPicPr>
        <p:blipFill rotWithShape="1">
          <a:blip r:embed="rId7">
            <a:alphaModFix/>
          </a:blip>
          <a:srcRect/>
          <a:stretch/>
        </p:blipFill>
        <p:spPr>
          <a:xfrm>
            <a:off x="-7620" y="655487"/>
            <a:ext cx="1167349" cy="6202513"/>
          </a:xfrm>
          <a:prstGeom prst="rect">
            <a:avLst/>
          </a:prstGeom>
          <a:noFill/>
          <a:ln>
            <a:noFill/>
          </a:ln>
        </p:spPr>
      </p:pic>
      <p:pic>
        <p:nvPicPr>
          <p:cNvPr id="929" name="Google Shape;929;p74"/>
          <p:cNvPicPr preferRelativeResize="0"/>
          <p:nvPr/>
        </p:nvPicPr>
        <p:blipFill rotWithShape="1">
          <a:blip r:embed="rId8">
            <a:alphaModFix/>
          </a:blip>
          <a:srcRect/>
          <a:stretch/>
        </p:blipFill>
        <p:spPr>
          <a:xfrm>
            <a:off x="10795" y="0"/>
            <a:ext cx="9107170" cy="77650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a:t>
            </a:fld>
            <a:endParaRPr/>
          </a:p>
        </p:txBody>
      </p:sp>
      <p:sp>
        <p:nvSpPr>
          <p:cNvPr id="162" name="Google Shape;162;p8"/>
          <p:cNvSpPr txBox="1">
            <a:spLocks noGrp="1"/>
          </p:cNvSpPr>
          <p:nvPr>
            <p:ph type="title"/>
          </p:nvPr>
        </p:nvSpPr>
        <p:spPr>
          <a:xfrm>
            <a:off x="1231900" y="662687"/>
            <a:ext cx="779907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2800"/>
              <a:t>Below the Ionosphere: Thermosphere-Troposphere</a:t>
            </a:r>
            <a:endParaRPr sz="4000"/>
          </a:p>
        </p:txBody>
      </p:sp>
      <p:sp>
        <p:nvSpPr>
          <p:cNvPr id="163" name="Google Shape;163;p8"/>
          <p:cNvSpPr txBox="1">
            <a:spLocks noGrp="1"/>
          </p:cNvSpPr>
          <p:nvPr>
            <p:ph type="body" idx="1"/>
          </p:nvPr>
        </p:nvSpPr>
        <p:spPr>
          <a:xfrm>
            <a:off x="1231900" y="1904299"/>
            <a:ext cx="4187190" cy="4351338"/>
          </a:xfrm>
          <a:prstGeom prst="rect">
            <a:avLst/>
          </a:prstGeom>
          <a:noFill/>
          <a:ln>
            <a:noFill/>
          </a:ln>
        </p:spPr>
        <p:txBody>
          <a:bodyPr spcFirstLastPara="1" wrap="square" lIns="91425" tIns="45700" rIns="91425" bIns="45700" anchor="t" anchorCtr="0">
            <a:normAutofit fontScale="55000" lnSpcReduction="20000"/>
          </a:bodyPr>
          <a:lstStyle/>
          <a:p>
            <a:pPr marL="0" lvl="0" indent="0" algn="l" rtl="0">
              <a:lnSpc>
                <a:spcPct val="90000"/>
              </a:lnSpc>
              <a:spcBef>
                <a:spcPts val="0"/>
              </a:spcBef>
              <a:spcAft>
                <a:spcPts val="0"/>
              </a:spcAft>
              <a:buClr>
                <a:schemeClr val="dk1"/>
              </a:buClr>
              <a:buSzPct val="100000"/>
              <a:buNone/>
            </a:pPr>
            <a:endParaRPr/>
          </a:p>
          <a:p>
            <a:pPr marL="0" lvl="0" indent="0" algn="l" rtl="0">
              <a:lnSpc>
                <a:spcPct val="90000"/>
              </a:lnSpc>
              <a:spcBef>
                <a:spcPts val="1000"/>
              </a:spcBef>
              <a:spcAft>
                <a:spcPts val="0"/>
              </a:spcAft>
              <a:buClr>
                <a:schemeClr val="dk1"/>
              </a:buClr>
              <a:buSzPct val="100000"/>
              <a:buNone/>
            </a:pPr>
            <a:r>
              <a:rPr lang="en-US" b="1"/>
              <a:t>Thermosphere</a:t>
            </a:r>
            <a:r>
              <a:rPr lang="en-US"/>
              <a:t>: The thermosphere starts just above the mesosphere and extends to 600 kilometers (372 miles) high. </a:t>
            </a:r>
            <a:r>
              <a:rPr lang="en-US" b="1"/>
              <a:t>Aurora and some other satellites occur in this layer.</a:t>
            </a:r>
            <a:endParaRPr/>
          </a:p>
          <a:p>
            <a:pPr marL="0" lvl="0" indent="0" algn="l" rtl="0">
              <a:lnSpc>
                <a:spcPct val="90000"/>
              </a:lnSpc>
              <a:spcBef>
                <a:spcPts val="1000"/>
              </a:spcBef>
              <a:spcAft>
                <a:spcPts val="0"/>
              </a:spcAft>
              <a:buClr>
                <a:schemeClr val="dk1"/>
              </a:buClr>
              <a:buSzPct val="100000"/>
              <a:buNone/>
            </a:pPr>
            <a:endParaRPr/>
          </a:p>
          <a:p>
            <a:pPr marL="0" lvl="0" indent="0" algn="l" rtl="0">
              <a:lnSpc>
                <a:spcPct val="90000"/>
              </a:lnSpc>
              <a:spcBef>
                <a:spcPts val="1000"/>
              </a:spcBef>
              <a:spcAft>
                <a:spcPts val="0"/>
              </a:spcAft>
              <a:buClr>
                <a:schemeClr val="dk1"/>
              </a:buClr>
              <a:buSzPct val="100000"/>
              <a:buNone/>
            </a:pPr>
            <a:r>
              <a:rPr lang="en-US" b="1"/>
              <a:t>Mesosphere</a:t>
            </a:r>
            <a:r>
              <a:rPr lang="en-US"/>
              <a:t>: The mesosphere starts just above the stratosphere and extends to 85 kilometers (53 miles) high. Meteors burn up in this layer.</a:t>
            </a:r>
            <a:endParaRPr/>
          </a:p>
          <a:p>
            <a:pPr marL="0" lvl="0" indent="0" algn="l" rtl="0">
              <a:lnSpc>
                <a:spcPct val="90000"/>
              </a:lnSpc>
              <a:spcBef>
                <a:spcPts val="1000"/>
              </a:spcBef>
              <a:spcAft>
                <a:spcPts val="0"/>
              </a:spcAft>
              <a:buClr>
                <a:schemeClr val="dk1"/>
              </a:buClr>
              <a:buSzPct val="100000"/>
              <a:buNone/>
            </a:pPr>
            <a:endParaRPr/>
          </a:p>
          <a:p>
            <a:pPr marL="0" lvl="0" indent="0" algn="l" rtl="0">
              <a:lnSpc>
                <a:spcPct val="90000"/>
              </a:lnSpc>
              <a:spcBef>
                <a:spcPts val="1000"/>
              </a:spcBef>
              <a:spcAft>
                <a:spcPts val="0"/>
              </a:spcAft>
              <a:buClr>
                <a:schemeClr val="dk1"/>
              </a:buClr>
              <a:buSzPct val="100000"/>
              <a:buNone/>
            </a:pPr>
            <a:r>
              <a:rPr lang="en-US" b="1"/>
              <a:t>Stratosphere</a:t>
            </a:r>
            <a:r>
              <a:rPr lang="en-US"/>
              <a:t>: The stratosphere starts just above the troposphere and extends to 50 kilometers (31 miles) high. </a:t>
            </a:r>
            <a:r>
              <a:rPr lang="en-US" b="1"/>
              <a:t>The ozone layer, which absorbs and scatters the solar ultraviolet radiation, is in this layer.</a:t>
            </a:r>
            <a:endParaRPr/>
          </a:p>
          <a:p>
            <a:pPr marL="0" lvl="0" indent="0" algn="l" rtl="0">
              <a:lnSpc>
                <a:spcPct val="90000"/>
              </a:lnSpc>
              <a:spcBef>
                <a:spcPts val="1000"/>
              </a:spcBef>
              <a:spcAft>
                <a:spcPts val="0"/>
              </a:spcAft>
              <a:buClr>
                <a:schemeClr val="dk1"/>
              </a:buClr>
              <a:buSzPct val="100000"/>
              <a:buNone/>
            </a:pPr>
            <a:endParaRPr/>
          </a:p>
          <a:p>
            <a:pPr marL="0" lvl="0" indent="0" algn="l" rtl="0">
              <a:lnSpc>
                <a:spcPct val="90000"/>
              </a:lnSpc>
              <a:spcBef>
                <a:spcPts val="1000"/>
              </a:spcBef>
              <a:spcAft>
                <a:spcPts val="0"/>
              </a:spcAft>
              <a:buClr>
                <a:schemeClr val="dk1"/>
              </a:buClr>
              <a:buSzPct val="100000"/>
              <a:buNone/>
            </a:pPr>
            <a:r>
              <a:rPr lang="en-US" b="1"/>
              <a:t>Troposphere</a:t>
            </a:r>
            <a:r>
              <a:rPr lang="en-US"/>
              <a:t>: The troposphere starts at the Earth's surface and extends 8 to 14.5 kilometers high (5 to 9 miles). This part of the atmosphere is the most dense. </a:t>
            </a:r>
            <a:r>
              <a:rPr lang="en-US" b="1"/>
              <a:t>Almost all weather is in this region.</a:t>
            </a:r>
            <a:endParaRPr/>
          </a:p>
          <a:p>
            <a:pPr marL="0" lvl="0" indent="0" algn="l" rtl="0">
              <a:lnSpc>
                <a:spcPct val="90000"/>
              </a:lnSpc>
              <a:spcBef>
                <a:spcPts val="1000"/>
              </a:spcBef>
              <a:spcAft>
                <a:spcPts val="0"/>
              </a:spcAft>
              <a:buClr>
                <a:schemeClr val="dk1"/>
              </a:buClr>
              <a:buSzPct val="100000"/>
              <a:buNone/>
            </a:pPr>
            <a:endParaRPr/>
          </a:p>
          <a:p>
            <a:pPr marL="228600" lvl="0" indent="-130810" algn="l" rtl="0">
              <a:lnSpc>
                <a:spcPct val="90000"/>
              </a:lnSpc>
              <a:spcBef>
                <a:spcPts val="1000"/>
              </a:spcBef>
              <a:spcAft>
                <a:spcPts val="0"/>
              </a:spcAft>
              <a:buClr>
                <a:schemeClr val="dk1"/>
              </a:buClr>
              <a:buSzPct val="100000"/>
              <a:buNone/>
            </a:pPr>
            <a:endParaRPr/>
          </a:p>
        </p:txBody>
      </p:sp>
      <p:pic>
        <p:nvPicPr>
          <p:cNvPr id="164" name="Google Shape;164;p8" descr="Graph showing temperature change with height in the atmosphere.&#10;&#10;The troposphere cools, from the Earth's surface to the bottom of the stratosphere. The stratosphere warms as it increases in altitude. The mesosphere cools from its lower to its upper reach. The thermosphere increases in tempearture with height. It is clear from the diagram that the boundaries of the atmospheric layers is defined by shifts in the the direction of temperature change. "/>
          <p:cNvPicPr preferRelativeResize="0"/>
          <p:nvPr/>
        </p:nvPicPr>
        <p:blipFill rotWithShape="1">
          <a:blip r:embed="rId3">
            <a:alphaModFix/>
          </a:blip>
          <a:srcRect/>
          <a:stretch/>
        </p:blipFill>
        <p:spPr>
          <a:xfrm>
            <a:off x="5419090" y="1657178"/>
            <a:ext cx="3543610" cy="4699173"/>
          </a:xfrm>
          <a:prstGeom prst="rect">
            <a:avLst/>
          </a:prstGeom>
          <a:noFill/>
          <a:ln>
            <a:noFill/>
          </a:ln>
        </p:spPr>
      </p:pic>
      <p:pic>
        <p:nvPicPr>
          <p:cNvPr id="165" name="Google Shape;165;p8"/>
          <p:cNvPicPr preferRelativeResize="0"/>
          <p:nvPr/>
        </p:nvPicPr>
        <p:blipFill rotWithShape="1">
          <a:blip r:embed="rId4">
            <a:alphaModFix/>
          </a:blip>
          <a:srcRect/>
          <a:stretch/>
        </p:blipFill>
        <p:spPr>
          <a:xfrm>
            <a:off x="-7371" y="693069"/>
            <a:ext cx="1157542" cy="6179986"/>
          </a:xfrm>
          <a:prstGeom prst="rect">
            <a:avLst/>
          </a:prstGeom>
          <a:noFill/>
          <a:ln>
            <a:noFill/>
          </a:ln>
        </p:spPr>
      </p:pic>
      <p:pic>
        <p:nvPicPr>
          <p:cNvPr id="166" name="Google Shape;166;p8"/>
          <p:cNvPicPr preferRelativeResize="0"/>
          <p:nvPr/>
        </p:nvPicPr>
        <p:blipFill rotWithShape="1">
          <a:blip r:embed="rId5">
            <a:alphaModFix/>
          </a:blip>
          <a:srcRect/>
          <a:stretch/>
        </p:blipFill>
        <p:spPr>
          <a:xfrm>
            <a:off x="0" y="0"/>
            <a:ext cx="9144000" cy="77964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a:t>
            </a:fld>
            <a:endParaRPr/>
          </a:p>
        </p:txBody>
      </p:sp>
      <p:sp>
        <p:nvSpPr>
          <p:cNvPr id="172" name="Google Shape;172;p9"/>
          <p:cNvSpPr txBox="1">
            <a:spLocks noGrp="1"/>
          </p:cNvSpPr>
          <p:nvPr>
            <p:ph type="title"/>
          </p:nvPr>
        </p:nvSpPr>
        <p:spPr>
          <a:xfrm>
            <a:off x="1238250" y="449658"/>
            <a:ext cx="852587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2400"/>
              <a:t>Uneven Heating of the Earth Drives Air and Ocean Circulation</a:t>
            </a:r>
            <a:endParaRPr sz="4000"/>
          </a:p>
        </p:txBody>
      </p:sp>
      <p:sp>
        <p:nvSpPr>
          <p:cNvPr id="173" name="Google Shape;173;p9"/>
          <p:cNvSpPr txBox="1">
            <a:spLocks noGrp="1"/>
          </p:cNvSpPr>
          <p:nvPr>
            <p:ph type="body" idx="1"/>
          </p:nvPr>
        </p:nvSpPr>
        <p:spPr>
          <a:xfrm>
            <a:off x="1238250" y="1718071"/>
            <a:ext cx="4150620" cy="4351338"/>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chemeClr val="dk1"/>
              </a:buClr>
              <a:buSzPts val="1800"/>
              <a:buNone/>
            </a:pPr>
            <a:r>
              <a:rPr lang="en-US" sz="1800" b="1"/>
              <a:t>The unequal heating of the Earth’s surface drives air and ocean circulation and causes climate to vary by latitude. </a:t>
            </a:r>
            <a:endParaRPr sz="1800"/>
          </a:p>
          <a:p>
            <a:pPr marL="0" lvl="0" indent="0" algn="just" rtl="0">
              <a:lnSpc>
                <a:spcPct val="90000"/>
              </a:lnSpc>
              <a:spcBef>
                <a:spcPts val="1000"/>
              </a:spcBef>
              <a:spcAft>
                <a:spcPts val="0"/>
              </a:spcAft>
              <a:buClr>
                <a:schemeClr val="dk1"/>
              </a:buClr>
              <a:buSzPts val="1800"/>
              <a:buNone/>
            </a:pPr>
            <a:r>
              <a:rPr lang="en-US" sz="1800"/>
              <a:t>Air and water circulation is initiated at the equator, where insolation is greatest. Masses of air and ocean transport heat energy from areas of high concentration to low concentration.</a:t>
            </a:r>
            <a:endParaRPr/>
          </a:p>
          <a:p>
            <a:pPr marL="0" lvl="0" indent="0" algn="just" rtl="0">
              <a:lnSpc>
                <a:spcPct val="90000"/>
              </a:lnSpc>
              <a:spcBef>
                <a:spcPts val="1000"/>
              </a:spcBef>
              <a:spcAft>
                <a:spcPts val="0"/>
              </a:spcAft>
              <a:buClr>
                <a:schemeClr val="dk1"/>
              </a:buClr>
              <a:buSzPts val="1800"/>
              <a:buNone/>
            </a:pPr>
            <a:r>
              <a:rPr lang="en-US" sz="1800"/>
              <a:t>The movement of these masses of air and ocean establish an equilibrium state of heat distribution which we  determine the general climate bands, or zones that we see at different latitudes.</a:t>
            </a:r>
            <a:endParaRPr/>
          </a:p>
          <a:p>
            <a:pPr marL="0" lvl="0" indent="0" algn="just" rtl="0">
              <a:lnSpc>
                <a:spcPct val="90000"/>
              </a:lnSpc>
              <a:spcBef>
                <a:spcPts val="1000"/>
              </a:spcBef>
              <a:spcAft>
                <a:spcPts val="0"/>
              </a:spcAft>
              <a:buClr>
                <a:schemeClr val="dk1"/>
              </a:buClr>
              <a:buSzPts val="1800"/>
              <a:buNone/>
            </a:pPr>
            <a:endParaRPr sz="1800"/>
          </a:p>
        </p:txBody>
      </p:sp>
      <p:pic>
        <p:nvPicPr>
          <p:cNvPr id="174" name="Google Shape;174;p9" descr="At the equator, solar energy hits the surface with low angle incident rays, more enegy per square meter. At the poles, solar energy reaches the Earth as low density, high angle incident rays, with less energy per square meter." title="Diagram showing how solar energy and the Earth surface"/>
          <p:cNvPicPr preferRelativeResize="0"/>
          <p:nvPr/>
        </p:nvPicPr>
        <p:blipFill rotWithShape="1">
          <a:blip r:embed="rId3">
            <a:alphaModFix/>
          </a:blip>
          <a:srcRect/>
          <a:stretch/>
        </p:blipFill>
        <p:spPr>
          <a:xfrm>
            <a:off x="5568949" y="1718071"/>
            <a:ext cx="3334985" cy="3165363"/>
          </a:xfrm>
          <a:prstGeom prst="rect">
            <a:avLst/>
          </a:prstGeom>
          <a:noFill/>
          <a:ln>
            <a:noFill/>
          </a:ln>
        </p:spPr>
      </p:pic>
      <p:sp>
        <p:nvSpPr>
          <p:cNvPr id="175" name="Google Shape;175;p9"/>
          <p:cNvSpPr txBox="1"/>
          <p:nvPr/>
        </p:nvSpPr>
        <p:spPr>
          <a:xfrm>
            <a:off x="5483291" y="4985061"/>
            <a:ext cx="3660709"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chemeClr val="dk1"/>
                </a:solidFill>
                <a:latin typeface="Calibri"/>
                <a:ea typeface="Calibri"/>
                <a:cs typeface="Calibri"/>
                <a:sym typeface="Calibri"/>
              </a:rPr>
              <a:t>At the higher latitudes, solar energy reaches the Earth as  Low density, high angle incident rays, so there is less energy reaching the Earth’s surface per km2, compared to the equator.  Image: Blue Marble from NASA Earth Observatory</a:t>
            </a:r>
            <a:endParaRPr sz="1400" b="0" i="0" u="none" strike="noStrike" cap="none">
              <a:solidFill>
                <a:srgbClr val="000000"/>
              </a:solidFill>
              <a:latin typeface="Arial"/>
              <a:ea typeface="Arial"/>
              <a:cs typeface="Arial"/>
              <a:sym typeface="Arial"/>
            </a:endParaRPr>
          </a:p>
        </p:txBody>
      </p:sp>
      <p:pic>
        <p:nvPicPr>
          <p:cNvPr id="176" name="Google Shape;176;p9"/>
          <p:cNvPicPr preferRelativeResize="0"/>
          <p:nvPr/>
        </p:nvPicPr>
        <p:blipFill rotWithShape="1">
          <a:blip r:embed="rId4">
            <a:alphaModFix/>
          </a:blip>
          <a:srcRect/>
          <a:stretch/>
        </p:blipFill>
        <p:spPr>
          <a:xfrm>
            <a:off x="-7371" y="693069"/>
            <a:ext cx="1157542" cy="6179986"/>
          </a:xfrm>
          <a:prstGeom prst="rect">
            <a:avLst/>
          </a:prstGeom>
          <a:noFill/>
          <a:ln>
            <a:noFill/>
          </a:ln>
        </p:spPr>
      </p:pic>
      <p:pic>
        <p:nvPicPr>
          <p:cNvPr id="177" name="Google Shape;177;p9"/>
          <p:cNvPicPr preferRelativeResize="0"/>
          <p:nvPr/>
        </p:nvPicPr>
        <p:blipFill rotWithShape="1">
          <a:blip r:embed="rId5">
            <a:alphaModFix/>
          </a:blip>
          <a:srcRect/>
          <a:stretch/>
        </p:blipFill>
        <p:spPr>
          <a:xfrm>
            <a:off x="0" y="0"/>
            <a:ext cx="9144000" cy="779646"/>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3511</Words>
  <Application>Microsoft Macintosh PowerPoint</Application>
  <PresentationFormat>On-screen Show (4:3)</PresentationFormat>
  <Paragraphs>386</Paragraphs>
  <Slides>76</Slides>
  <Notes>76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76</vt:i4>
      </vt:variant>
    </vt:vector>
  </HeadingPairs>
  <TitlesOfParts>
    <vt:vector size="80" baseType="lpstr">
      <vt:lpstr>Mulish</vt:lpstr>
      <vt:lpstr>Calibri</vt:lpstr>
      <vt:lpstr>Arial</vt:lpstr>
      <vt:lpstr>Office Theme</vt:lpstr>
      <vt:lpstr>Introduction to the GLOBE Atmosphere Protocols</vt:lpstr>
      <vt:lpstr>Welcome to GLOBE ‘s Atmosphere Investigations! </vt:lpstr>
      <vt:lpstr>Overview and Objectives</vt:lpstr>
      <vt:lpstr>1. What is the Atmosphere?</vt:lpstr>
      <vt:lpstr>The Atmosphere is Composed of a Mixture of Gases</vt:lpstr>
      <vt:lpstr>The Atmosphere has Structure</vt:lpstr>
      <vt:lpstr>At the Top of the Atmosphere: Exosphere and Ionosphere</vt:lpstr>
      <vt:lpstr>Below the Ionosphere: Thermosphere-Troposphere</vt:lpstr>
      <vt:lpstr>Uneven Heating of the Earth Drives Air and Ocean Circulation</vt:lpstr>
      <vt:lpstr>The Atmosphere is part of the Earth System</vt:lpstr>
      <vt:lpstr>In the Earth system, changes in one part of the system will affect the other parts. </vt:lpstr>
      <vt:lpstr>The interactions of the Earth’s system generate weather and climate. 1</vt:lpstr>
      <vt:lpstr>In the Earth system, changes in one part of the system will affect the other parts. 2</vt:lpstr>
      <vt:lpstr>So, what is the difference between weather and climate? </vt:lpstr>
      <vt:lpstr>Weather and Climate Operate on Different Timescales</vt:lpstr>
      <vt:lpstr>Is it Weather or is it Climate? </vt:lpstr>
      <vt:lpstr>Let’s review our progress so far! </vt:lpstr>
      <vt:lpstr>Review your Understanding! Question 1</vt:lpstr>
      <vt:lpstr>Answer to Question 1</vt:lpstr>
      <vt:lpstr>Review your Understanding! Question 2</vt:lpstr>
      <vt:lpstr>Answer to Question 2</vt:lpstr>
      <vt:lpstr>Review your understanding! Quiz Question 3</vt:lpstr>
      <vt:lpstr>Answer to Quiz Question 3</vt:lpstr>
      <vt:lpstr>Review your Understanding: Question 4</vt:lpstr>
      <vt:lpstr>Answer to Question 4</vt:lpstr>
      <vt:lpstr>Review your Understanding! Question 5</vt:lpstr>
      <vt:lpstr>Answer to Question 5</vt:lpstr>
      <vt:lpstr>Review your Understanding! Question 6</vt:lpstr>
      <vt:lpstr>Answer to Question 6</vt:lpstr>
      <vt:lpstr>2. Overview of GLOBE Atmospheric Protocols</vt:lpstr>
      <vt:lpstr>If you are a teacher, here are some things you should know about GLOBE’s Atmosphere Investigations</vt:lpstr>
      <vt:lpstr>Where to find out about the instruments you need </vt:lpstr>
      <vt:lpstr>Many of your measurements should be taken at local solar noon</vt:lpstr>
      <vt:lpstr>Most of the GLOBE atmosphere measurements should be taken during a two hour window surrounding your local solar noon, if possible. </vt:lpstr>
      <vt:lpstr>Atmospheric Protocols: When to take your measurements, and how long you will need to take them  </vt:lpstr>
      <vt:lpstr>Atmospheric Protocols: How long measurements take </vt:lpstr>
      <vt:lpstr>Atmospheric Pressure Protocol</vt:lpstr>
      <vt:lpstr>Cloud Protocol</vt:lpstr>
      <vt:lpstr>Automatic Weather Station Protocol</vt:lpstr>
      <vt:lpstr>Surface Temperature</vt:lpstr>
      <vt:lpstr>Air Temperature Protocol</vt:lpstr>
      <vt:lpstr>Aerosols</vt:lpstr>
      <vt:lpstr>Precipitation (Solid) Protocol</vt:lpstr>
      <vt:lpstr>PowerPoint Presentation</vt:lpstr>
      <vt:lpstr>Precipitation (Liquid)</vt:lpstr>
      <vt:lpstr>Review your Knowledge! Question 7 </vt:lpstr>
      <vt:lpstr>Answer to Question 7</vt:lpstr>
      <vt:lpstr>Review your  Knowledge!  Question 8  (For educators)</vt:lpstr>
      <vt:lpstr>Review your Knowledge! Question 9</vt:lpstr>
      <vt:lpstr>Answer to  Quiz  Question 9</vt:lpstr>
      <vt:lpstr>3. Setting up your Atmosphere Study Site</vt:lpstr>
      <vt:lpstr>Documenting your Atmosphere Study Site</vt:lpstr>
      <vt:lpstr>Equipment you need to document your Atmosphere Study Site</vt:lpstr>
      <vt:lpstr>Where is a good place to locate the Atmosphere Study Site?  A location near you for quick and easy access. </vt:lpstr>
      <vt:lpstr>An open grass-covered area is optimal.</vt:lpstr>
      <vt:lpstr>It is best to be in an open area away from buildings. An open area will prevent the blocking of precipitation. </vt:lpstr>
      <vt:lpstr>Don’t worry if you don’t have the perfect sampling site</vt:lpstr>
      <vt:lpstr>Method to determine location if using a GPS Receiver</vt:lpstr>
      <vt:lpstr>The GLOBE Teacher’s Guide tells you how to use a compass and determine the slope</vt:lpstr>
      <vt:lpstr>Entering Atmosphere Study Site Information in the GLOBE Observer Data Entry System</vt:lpstr>
      <vt:lpstr>Entering Atmosphere Study Site Information in the GLOBE Observer Data Entry System</vt:lpstr>
      <vt:lpstr>Entering Atmosphere Study Site Information in the GLOBE Observer Data Entry System</vt:lpstr>
      <vt:lpstr>Entering Atmosphere Study Site Information in the GLOBE Observer Data Entry System</vt:lpstr>
      <vt:lpstr>Entering Atmosphere Study Site Information in the GLOBE Observer Data Entry System</vt:lpstr>
      <vt:lpstr>NASA Campaigns and Missions</vt:lpstr>
      <vt:lpstr>These are some of the  important ideas we  have covered!</vt:lpstr>
      <vt:lpstr>Before you end this session, review your knowledge of these important concepts! 2</vt:lpstr>
      <vt:lpstr>2. Describe the characteristics of the atmosphere</vt:lpstr>
      <vt:lpstr>Before you end this session, review your knowledge  of these important concepts! 4</vt:lpstr>
      <vt:lpstr>Before you end this session, review your knowledge of these important concepts! 5</vt:lpstr>
      <vt:lpstr>Before you end this session, review your knowledge  of these important concepts! 6</vt:lpstr>
      <vt:lpstr>6. When do you preferably take measurements?  </vt:lpstr>
      <vt:lpstr>Before you end this session, review your  knowledge of these important concepts!</vt:lpstr>
      <vt:lpstr>If you feel you are ready to take the Introduction to Atmosphere Quiz, you will see a link next to where you found this module.  </vt:lpstr>
      <vt:lpstr>Welcome to GLOBE’s Atmosphere Investigations! </vt:lpstr>
      <vt:lpstr>Please provide us with feedback about this module. This is a community project and we welcome your comments, suggestions and edits!  Questions about this module? Contact help@nasaglobe.org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rusty low</dc:creator>
  <cp:lastModifiedBy>Christina Buffington</cp:lastModifiedBy>
  <cp:revision>1</cp:revision>
  <dcterms:created xsi:type="dcterms:W3CDTF">2016-03-05T19:10:30Z</dcterms:created>
  <dcterms:modified xsi:type="dcterms:W3CDTF">2025-11-16T00:23:08Z</dcterms:modified>
</cp:coreProperties>
</file>