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33"/>
  </p:notesMasterIdLst>
  <p:sldIdLst>
    <p:sldId id="256" r:id="rId2"/>
    <p:sldId id="257" r:id="rId3"/>
    <p:sldId id="29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86" r:id="rId18"/>
    <p:sldId id="287" r:id="rId19"/>
    <p:sldId id="288" r:id="rId20"/>
    <p:sldId id="289" r:id="rId21"/>
    <p:sldId id="290" r:id="rId22"/>
    <p:sldId id="291" r:id="rId23"/>
    <p:sldId id="276"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jRaHhRgDYGfPlTj5P2Ey7zkPDm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3133C9-8F3B-4E79-A735-F60E3FF5D153}">
  <a:tblStyle styleId="{8E3133C9-8F3B-4E79-A735-F60E3FF5D15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3"/>
  </p:normalViewPr>
  <p:slideViewPr>
    <p:cSldViewPr snapToGrid="0">
      <p:cViewPr varScale="1">
        <p:scale>
          <a:sx n="117" d="100"/>
          <a:sy n="117" d="100"/>
        </p:scale>
        <p:origin x="16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9BF05889-A089-BCF4-1CF5-5D727438D466}"/>
            </a:ext>
          </a:extLst>
        </p:cNvPr>
        <p:cNvGrpSpPr/>
        <p:nvPr/>
      </p:nvGrpSpPr>
      <p:grpSpPr>
        <a:xfrm>
          <a:off x="0" y="0"/>
          <a:ext cx="0" cy="0"/>
          <a:chOff x="0" y="0"/>
          <a:chExt cx="0" cy="0"/>
        </a:xfrm>
      </p:grpSpPr>
      <p:sp>
        <p:nvSpPr>
          <p:cNvPr id="234" name="Google Shape;234;p15:notes">
            <a:extLst>
              <a:ext uri="{FF2B5EF4-FFF2-40B4-BE49-F238E27FC236}">
                <a16:creationId xmlns:a16="http://schemas.microsoft.com/office/drawing/2014/main" id="{A1CB9C35-03EE-DF72-67AD-B5412DEF098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a:extLst>
              <a:ext uri="{FF2B5EF4-FFF2-40B4-BE49-F238E27FC236}">
                <a16:creationId xmlns:a16="http://schemas.microsoft.com/office/drawing/2014/main" id="{D638F879-FD89-EA31-31F0-F4920974D18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6" name="Google Shape;236;p15:notes">
            <a:extLst>
              <a:ext uri="{FF2B5EF4-FFF2-40B4-BE49-F238E27FC236}">
                <a16:creationId xmlns:a16="http://schemas.microsoft.com/office/drawing/2014/main" id="{08F77BCB-6F7F-BFB0-0F3C-B8701C48AB9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985138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BAD999CA-63D1-F3E5-20E3-8F2915D9DBA4}"/>
            </a:ext>
          </a:extLst>
        </p:cNvPr>
        <p:cNvGrpSpPr/>
        <p:nvPr/>
      </p:nvGrpSpPr>
      <p:grpSpPr>
        <a:xfrm>
          <a:off x="0" y="0"/>
          <a:ext cx="0" cy="0"/>
          <a:chOff x="0" y="0"/>
          <a:chExt cx="0" cy="0"/>
        </a:xfrm>
      </p:grpSpPr>
      <p:sp>
        <p:nvSpPr>
          <p:cNvPr id="234" name="Google Shape;234;p15:notes">
            <a:extLst>
              <a:ext uri="{FF2B5EF4-FFF2-40B4-BE49-F238E27FC236}">
                <a16:creationId xmlns:a16="http://schemas.microsoft.com/office/drawing/2014/main" id="{EFABB512-CD59-F7AF-C6E2-E60539CC2C58}"/>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a:extLst>
              <a:ext uri="{FF2B5EF4-FFF2-40B4-BE49-F238E27FC236}">
                <a16:creationId xmlns:a16="http://schemas.microsoft.com/office/drawing/2014/main" id="{0FA9C2FE-1AB6-CDF7-4FF4-A3748C504C3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a:extLst>
              <a:ext uri="{FF2B5EF4-FFF2-40B4-BE49-F238E27FC236}">
                <a16:creationId xmlns:a16="http://schemas.microsoft.com/office/drawing/2014/main" id="{C1A8A6C4-6D63-8008-8869-7BC9595E730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917893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1D773C81-5B71-7030-4353-7B01D1371BA5}"/>
            </a:ext>
          </a:extLst>
        </p:cNvPr>
        <p:cNvGrpSpPr/>
        <p:nvPr/>
      </p:nvGrpSpPr>
      <p:grpSpPr>
        <a:xfrm>
          <a:off x="0" y="0"/>
          <a:ext cx="0" cy="0"/>
          <a:chOff x="0" y="0"/>
          <a:chExt cx="0" cy="0"/>
        </a:xfrm>
      </p:grpSpPr>
      <p:sp>
        <p:nvSpPr>
          <p:cNvPr id="234" name="Google Shape;234;p15:notes">
            <a:extLst>
              <a:ext uri="{FF2B5EF4-FFF2-40B4-BE49-F238E27FC236}">
                <a16:creationId xmlns:a16="http://schemas.microsoft.com/office/drawing/2014/main" id="{01B60DA8-DFEB-9943-C881-B5F0AFF43A84}"/>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a:extLst>
              <a:ext uri="{FF2B5EF4-FFF2-40B4-BE49-F238E27FC236}">
                <a16:creationId xmlns:a16="http://schemas.microsoft.com/office/drawing/2014/main" id="{D2D4C4B3-C51B-9123-CE0D-CC9E11CA1BD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a:extLst>
              <a:ext uri="{FF2B5EF4-FFF2-40B4-BE49-F238E27FC236}">
                <a16:creationId xmlns:a16="http://schemas.microsoft.com/office/drawing/2014/main" id="{F181A844-F0F1-952A-E2EB-4D7652D81B3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64640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2AB21E48-5BD1-86AF-3E0E-AE46346AFD00}"/>
            </a:ext>
          </a:extLst>
        </p:cNvPr>
        <p:cNvGrpSpPr/>
        <p:nvPr/>
      </p:nvGrpSpPr>
      <p:grpSpPr>
        <a:xfrm>
          <a:off x="0" y="0"/>
          <a:ext cx="0" cy="0"/>
          <a:chOff x="0" y="0"/>
          <a:chExt cx="0" cy="0"/>
        </a:xfrm>
      </p:grpSpPr>
      <p:sp>
        <p:nvSpPr>
          <p:cNvPr id="234" name="Google Shape;234;p15:notes">
            <a:extLst>
              <a:ext uri="{FF2B5EF4-FFF2-40B4-BE49-F238E27FC236}">
                <a16:creationId xmlns:a16="http://schemas.microsoft.com/office/drawing/2014/main" id="{CB3048CE-B2C7-0E0C-B41F-D3704E64D46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a:extLst>
              <a:ext uri="{FF2B5EF4-FFF2-40B4-BE49-F238E27FC236}">
                <a16:creationId xmlns:a16="http://schemas.microsoft.com/office/drawing/2014/main" id="{C1A1034A-7264-60E8-33FF-C40F3125B2C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a:extLst>
              <a:ext uri="{FF2B5EF4-FFF2-40B4-BE49-F238E27FC236}">
                <a16:creationId xmlns:a16="http://schemas.microsoft.com/office/drawing/2014/main" id="{381BAB7E-F720-0805-89A3-004D11C05F1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110826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C02B8AB5-4DD9-324C-8701-7A5262C15BD2}"/>
            </a:ext>
          </a:extLst>
        </p:cNvPr>
        <p:cNvGrpSpPr/>
        <p:nvPr/>
      </p:nvGrpSpPr>
      <p:grpSpPr>
        <a:xfrm>
          <a:off x="0" y="0"/>
          <a:ext cx="0" cy="0"/>
          <a:chOff x="0" y="0"/>
          <a:chExt cx="0" cy="0"/>
        </a:xfrm>
      </p:grpSpPr>
      <p:sp>
        <p:nvSpPr>
          <p:cNvPr id="234" name="Google Shape;234;p15:notes">
            <a:extLst>
              <a:ext uri="{FF2B5EF4-FFF2-40B4-BE49-F238E27FC236}">
                <a16:creationId xmlns:a16="http://schemas.microsoft.com/office/drawing/2014/main" id="{E752621B-B640-DE97-8F5A-A3D40DB16E50}"/>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5:notes">
            <a:extLst>
              <a:ext uri="{FF2B5EF4-FFF2-40B4-BE49-F238E27FC236}">
                <a16:creationId xmlns:a16="http://schemas.microsoft.com/office/drawing/2014/main" id="{48F068E5-35F4-7BB2-F393-BEFAD367DD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5:notes">
            <a:extLst>
              <a:ext uri="{FF2B5EF4-FFF2-40B4-BE49-F238E27FC236}">
                <a16:creationId xmlns:a16="http://schemas.microsoft.com/office/drawing/2014/main" id="{1DC6489E-A651-1D33-D7C3-734A790309C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918767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a:extLst>
            <a:ext uri="{FF2B5EF4-FFF2-40B4-BE49-F238E27FC236}">
              <a16:creationId xmlns:a16="http://schemas.microsoft.com/office/drawing/2014/main" id="{FB8BD176-6E13-E924-30EE-3EBD4EBF0337}"/>
            </a:ext>
          </a:extLst>
        </p:cNvPr>
        <p:cNvGrpSpPr/>
        <p:nvPr/>
      </p:nvGrpSpPr>
      <p:grpSpPr>
        <a:xfrm>
          <a:off x="0" y="0"/>
          <a:ext cx="0" cy="0"/>
          <a:chOff x="0" y="0"/>
          <a:chExt cx="0" cy="0"/>
        </a:xfrm>
      </p:grpSpPr>
      <p:sp>
        <p:nvSpPr>
          <p:cNvPr id="302" name="Google Shape;302;p21:notes">
            <a:extLst>
              <a:ext uri="{FF2B5EF4-FFF2-40B4-BE49-F238E27FC236}">
                <a16:creationId xmlns:a16="http://schemas.microsoft.com/office/drawing/2014/main" id="{D70BC7A8-6564-9E52-58AE-0C18651F884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a:extLst>
              <a:ext uri="{FF2B5EF4-FFF2-40B4-BE49-F238E27FC236}">
                <a16:creationId xmlns:a16="http://schemas.microsoft.com/office/drawing/2014/main" id="{B05E5F1A-37F0-D4CD-0FD6-B41830674BBA}"/>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0179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3" name="Google Shape;30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71509A8E-E8CC-4946-EE2E-B14E5760251A}"/>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3FD111A5-6F30-D074-7060-89E59027E7B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a:extLst>
              <a:ext uri="{FF2B5EF4-FFF2-40B4-BE49-F238E27FC236}">
                <a16:creationId xmlns:a16="http://schemas.microsoft.com/office/drawing/2014/main" id="{C20849E5-89D0-2C4A-289C-AE110C5745D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7930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3887391" y="987426"/>
            <a:ext cx="4629150" cy="4873625"/>
          </a:xfrm>
          <a:prstGeom prst="rect">
            <a:avLst/>
          </a:prstGeom>
          <a:noFill/>
          <a:ln>
            <a:noFill/>
          </a:ln>
        </p:spPr>
      </p:sp>
      <p:sp>
        <p:nvSpPr>
          <p:cNvPr id="68" name="Google Shape;68;p4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hyperlink" Target="http://www.goes.noa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www.gfdl.noaa.gov/pix/tools_and_data/gallery/goes-800.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globe.gov/"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engineeringtoolbox.com/docs/documents/816/psychrometric_chart_29inHg.pdf" TargetMode="Externa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5.jpg"/><Relationship Id="rId7" Type="http://schemas.openxmlformats.org/officeDocument/2006/relationships/hyperlink" Target="https://www.globe.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18.jp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jpg"/><Relationship Id="rId7" Type="http://schemas.openxmlformats.org/officeDocument/2006/relationships/hyperlink" Target="https://www.globe.gov/documents/10157/7349361/Viz+tutorial.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globe.gov/documents/10157/7349361/Viz+tutorial.pdf" TargetMode="External"/><Relationship Id="rId5" Type="http://schemas.openxmlformats.org/officeDocument/2006/relationships/hyperlink" Target="http://vis.globe.gov/GLOBE/" TargetMode="Externa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hyperlink" Target="https://www.engineeringtoolbox.com/docs/documents/816/psychrometric_chart_29inHg.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y-globe.mn.co/posts/relative-humidity-data-entry" TargetMode="External"/><Relationship Id="rId5" Type="http://schemas.openxmlformats.org/officeDocument/2006/relationships/hyperlink" Target="https://www.globe.gov/documents/348614/81a42f5e-8f77-4d23-8fb0-9006b0b27063" TargetMode="Externa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8" Type="http://schemas.openxmlformats.org/officeDocument/2006/relationships/hyperlink" Target="https://mynasadata.larc.nasa.gov/" TargetMode="External"/><Relationship Id="rId3" Type="http://schemas.openxmlformats.org/officeDocument/2006/relationships/image" Target="../media/image5.jpg"/><Relationship Id="rId7" Type="http://schemas.openxmlformats.org/officeDocument/2006/relationships/hyperlink" Target="http://www.globe.gov/documents/348614/65d837c0-2487-47dc-a789-06f57de1c45e" TargetMode="External"/><Relationship Id="rId12" Type="http://schemas.openxmlformats.org/officeDocument/2006/relationships/hyperlink" Target="http://www.globe.gov/web/north-america/resources/globe-equipment-supplier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ontrack-media.net/science8/s8m0l6image8.jpg" TargetMode="External"/><Relationship Id="rId11" Type="http://schemas.openxmlformats.org/officeDocument/2006/relationships/hyperlink" Target="https://www.globe.gov/do-globe/resources/globe-equipment" TargetMode="External"/><Relationship Id="rId5" Type="http://schemas.openxmlformats.org/officeDocument/2006/relationships/hyperlink" Target="https://www.youtube.com/watch?v=JwwniT1EjOc" TargetMode="External"/><Relationship Id="rId10" Type="http://schemas.openxmlformats.org/officeDocument/2006/relationships/hyperlink" Target="http://nasawavelength.org/" TargetMode="External"/><Relationship Id="rId4" Type="http://schemas.openxmlformats.org/officeDocument/2006/relationships/image" Target="../media/image33.jpg"/><Relationship Id="rId9" Type="http://schemas.openxmlformats.org/officeDocument/2006/relationships/hyperlink" Target="http://mynasadata.larc.nasa.gov/weather-and-climat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help@globe.gov" TargetMode="External"/><Relationship Id="rId5" Type="http://schemas.openxmlformats.org/officeDocument/2006/relationships/hyperlink" Target="https://docs.google.com/forms/d/1nF4DOebsUPFN2I3Sl73HZkrN_BzFnjAgCBdAQAt_E0I/viewform?c=0&amp;w=1" TargetMode="Externa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www.globe.gov/do-globe/globe-teachers-guide/atmosphe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www.grc.nasa.gov/WWW/K-12/airplane/atmosphere.html"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globe.gov/documents/348614/89f8c44d-4a99-494b-ba81-1853b80710b4"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hyperlink" Target="http://spaceplace.nasa.gov/earth-card-game/aqua-lrg.en.png" TargetMode="External"/><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mynasadata.larc.nasa.gov/oyw/wp-content/uploads/2013/08/terra-lrg.en_1.png" TargetMode="External"/><Relationship Id="rId5" Type="http://schemas.openxmlformats.org/officeDocument/2006/relationships/hyperlink" Target="http://modis.gsfc.nasa.gov/gallery/showall.php" TargetMode="External"/><Relationship Id="rId4" Type="http://schemas.openxmlformats.org/officeDocument/2006/relationships/image" Target="../media/image6.jpg"/><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hyperlink" Target="http://www.globe.gov/documents/348614/b24c8410-2ed7-4fd2-9cf7-2e68168f40ff" TargetMode="External"/><Relationship Id="rId3" Type="http://schemas.openxmlformats.org/officeDocument/2006/relationships/image" Target="../media/image5.jpg"/><Relationship Id="rId7"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lobe.gov/documents/348614/81a42f5e-8f77-4d23-8fb0-9006b0b27063" TargetMode="External"/><Relationship Id="rId11" Type="http://schemas.openxmlformats.org/officeDocument/2006/relationships/image" Target="../media/image15.png"/><Relationship Id="rId5" Type="http://schemas.openxmlformats.org/officeDocument/2006/relationships/hyperlink" Target="https://www.globe.gov/documents/348614/0d9efa26-76ba-ce53-2559-8b84bb55a6ec" TargetMode="External"/><Relationship Id="rId10"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hyperlink" Target="http://www.glob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5524" cy="777240"/>
          </a:xfrm>
          <a:prstGeom prst="rect">
            <a:avLst/>
          </a:prstGeom>
          <a:noFill/>
          <a:ln>
            <a:noFill/>
          </a:ln>
        </p:spPr>
      </p:pic>
      <p:sp>
        <p:nvSpPr>
          <p:cNvPr id="90" name="Google Shape;90;p1"/>
          <p:cNvSpPr txBox="1">
            <a:spLocks noGrp="1"/>
          </p:cNvSpPr>
          <p:nvPr>
            <p:ph type="ctrTitle"/>
          </p:nvPr>
        </p:nvSpPr>
        <p:spPr>
          <a:xfrm>
            <a:off x="975360" y="659062"/>
            <a:ext cx="7772400" cy="1376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t>Protocol Training Slides:</a:t>
            </a:r>
            <a:br>
              <a:rPr lang="en-US" sz="4000"/>
            </a:br>
            <a:r>
              <a:rPr lang="en-US" sz="4000"/>
              <a:t>Relative Humidity</a:t>
            </a:r>
            <a:endParaRPr/>
          </a:p>
        </p:txBody>
      </p:sp>
      <p:pic>
        <p:nvPicPr>
          <p:cNvPr id="91" name="Google Shape;91;p1" descr="Satellite Image of Earth depiciting the humidity in the atmosphere with gray and white regions shown as clouds. " title="Scientific visualization of the Earth">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94481" y="1988845"/>
            <a:ext cx="3717561" cy="3717561"/>
          </a:xfrm>
          <a:prstGeom prst="rect">
            <a:avLst/>
          </a:prstGeom>
          <a:noFill/>
          <a:ln>
            <a:noFill/>
          </a:ln>
        </p:spPr>
      </p:pic>
      <p:pic>
        <p:nvPicPr>
          <p:cNvPr id="92" name="Google Shape;92;p1" descr="Legend for the image of relative humidity in the image, where red is 100% relative humidity, grading through yellow, 50% humidity, to blue, which is 0% humidity."/>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576601" y="2966578"/>
            <a:ext cx="1003300" cy="1955800"/>
          </a:xfrm>
          <a:prstGeom prst="rect">
            <a:avLst/>
          </a:prstGeom>
          <a:noFill/>
          <a:ln>
            <a:noFill/>
          </a:ln>
        </p:spPr>
      </p:pic>
      <p:sp>
        <p:nvSpPr>
          <p:cNvPr id="93" name="Google Shape;93;p1"/>
          <p:cNvSpPr txBox="1">
            <a:spLocks noGrp="1"/>
          </p:cNvSpPr>
          <p:nvPr>
            <p:ph type="subTitle" idx="1"/>
          </p:nvPr>
        </p:nvSpPr>
        <p:spPr>
          <a:xfrm>
            <a:off x="1124261" y="5727320"/>
            <a:ext cx="6858000" cy="78708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sz="1600">
                <a:latin typeface="Arial"/>
                <a:ea typeface="Arial"/>
                <a:cs typeface="Arial"/>
                <a:sym typeface="Arial"/>
              </a:rPr>
              <a:t>Relative humidity found in our atmosphere, </a:t>
            </a:r>
            <a:endParaRPr/>
          </a:p>
          <a:p>
            <a:pPr marL="0" lvl="0" indent="0" algn="ctr" rtl="0">
              <a:lnSpc>
                <a:spcPct val="90000"/>
              </a:lnSpc>
              <a:spcBef>
                <a:spcPts val="0"/>
              </a:spcBef>
              <a:spcAft>
                <a:spcPts val="0"/>
              </a:spcAft>
              <a:buClr>
                <a:schemeClr val="dk1"/>
              </a:buClr>
              <a:buSzPts val="1600"/>
              <a:buNone/>
            </a:pPr>
            <a:r>
              <a:rPr lang="en-US" sz="1600">
                <a:latin typeface="Arial"/>
                <a:ea typeface="Arial"/>
                <a:cs typeface="Arial"/>
                <a:sym typeface="Arial"/>
              </a:rPr>
              <a:t>as observed by satellites of the </a:t>
            </a:r>
            <a:r>
              <a:rPr lang="en-US" sz="1600" i="1" u="sng">
                <a:solidFill>
                  <a:schemeClr val="hlink"/>
                </a:solidFill>
                <a:latin typeface="Arial"/>
                <a:ea typeface="Arial"/>
                <a:cs typeface="Arial"/>
                <a:sym typeface="Arial"/>
                <a:hlinkClick r:id="rId7"/>
              </a:rPr>
              <a:t>GOES project</a:t>
            </a:r>
            <a:r>
              <a:rPr lang="en-US" sz="1600">
                <a:latin typeface="Arial"/>
                <a:ea typeface="Arial"/>
                <a:cs typeface="Arial"/>
                <a:sym typeface="Arial"/>
              </a:rPr>
              <a:t>. </a:t>
            </a:r>
            <a:endParaRPr/>
          </a:p>
          <a:p>
            <a:pPr marL="0" lvl="0" indent="0" algn="ctr" rtl="0">
              <a:lnSpc>
                <a:spcPct val="90000"/>
              </a:lnSpc>
              <a:spcBef>
                <a:spcPts val="0"/>
              </a:spcBef>
              <a:spcAft>
                <a:spcPts val="0"/>
              </a:spcAft>
              <a:buClr>
                <a:schemeClr val="dk1"/>
              </a:buClr>
              <a:buSzPts val="1600"/>
              <a:buNone/>
            </a:pPr>
            <a:r>
              <a:rPr lang="en-US" sz="1600">
                <a:latin typeface="Arial"/>
                <a:ea typeface="Arial"/>
                <a:cs typeface="Arial"/>
                <a:sym typeface="Arial"/>
              </a:rPr>
              <a:t>The gray and white regions are clouds. </a:t>
            </a:r>
            <a:r>
              <a:rPr lang="en-US" sz="1600" i="1">
                <a:latin typeface="Arial"/>
                <a:ea typeface="Arial"/>
                <a:cs typeface="Arial"/>
                <a:sym typeface="Arial"/>
              </a:rPr>
              <a:t>Image: NOAA </a:t>
            </a:r>
            <a:endParaRPr/>
          </a:p>
          <a:p>
            <a:pPr marL="0" lvl="0" indent="0" algn="ctr" rtl="0">
              <a:lnSpc>
                <a:spcPct val="90000"/>
              </a:lnSpc>
              <a:spcBef>
                <a:spcPts val="0"/>
              </a:spcBef>
              <a:spcAft>
                <a:spcPts val="0"/>
              </a:spcAft>
              <a:buClr>
                <a:schemeClr val="dk1"/>
              </a:buClr>
              <a:buSzPts val="1800"/>
              <a:buNone/>
            </a:pPr>
            <a:endParaRPr sz="1800">
              <a:latin typeface="Arial"/>
              <a:ea typeface="Arial"/>
              <a:cs typeface="Arial"/>
              <a:sym typeface="Arial"/>
            </a:endParaRPr>
          </a:p>
          <a:p>
            <a:pPr marL="0" lvl="0" indent="0" algn="ctr" rtl="0">
              <a:lnSpc>
                <a:spcPct val="90000"/>
              </a:lnSpc>
              <a:spcBef>
                <a:spcPts val="1000"/>
              </a:spcBef>
              <a:spcAft>
                <a:spcPts val="0"/>
              </a:spcAft>
              <a:buClr>
                <a:schemeClr val="dk1"/>
              </a:buClr>
              <a:buSzPts val="2400"/>
              <a:buNone/>
            </a:pPr>
            <a:endParaRPr/>
          </a:p>
        </p:txBody>
      </p:sp>
      <p:pic>
        <p:nvPicPr>
          <p:cNvPr id="2" name="Picture 2" descr="A blue background with white text&#10;&#10;AI-generated content may be incorrect.">
            <a:extLst>
              <a:ext uri="{FF2B5EF4-FFF2-40B4-BE49-F238E27FC236}">
                <a16:creationId xmlns:a16="http://schemas.microsoft.com/office/drawing/2014/main" id="{67F4488A-80ED-A3E0-5436-189453425D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 y="0"/>
            <a:ext cx="3530005" cy="7819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75" name="Google Shape;175;p9"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76" name="Google Shape;176;p9"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177" name="Google Shape;177;p9"/>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Which Instrument do I Use?</a:t>
            </a:r>
            <a:endParaRPr sz="3200" dirty="0"/>
          </a:p>
        </p:txBody>
      </p:sp>
      <p:sp>
        <p:nvSpPr>
          <p:cNvPr id="178" name="Google Shape;178;p9"/>
          <p:cNvSpPr txBox="1"/>
          <p:nvPr/>
        </p:nvSpPr>
        <p:spPr>
          <a:xfrm>
            <a:off x="1584960" y="1649317"/>
            <a:ext cx="4922520" cy="466277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2000" dirty="0">
                <a:solidFill>
                  <a:schemeClr val="dk1"/>
                </a:solidFill>
                <a:latin typeface="Calibri"/>
                <a:ea typeface="Calibri"/>
                <a:cs typeface="Calibri"/>
                <a:sym typeface="Calibri"/>
              </a:rPr>
              <a:t>You can use either a Digital Hygrometer or a Sling Psychrometer</a:t>
            </a:r>
            <a:endParaRPr dirty="0"/>
          </a:p>
          <a:p>
            <a:pPr marL="0" marR="0" lvl="0" indent="0" algn="l" rtl="0">
              <a:lnSpc>
                <a:spcPct val="80000"/>
              </a:lnSpc>
              <a:spcBef>
                <a:spcPts val="600"/>
              </a:spcBef>
              <a:spcAft>
                <a:spcPts val="0"/>
              </a:spcAft>
              <a:buNone/>
            </a:pPr>
            <a:endParaRPr sz="2000" dirty="0">
              <a:solidFill>
                <a:schemeClr val="dk1"/>
              </a:solidFill>
              <a:latin typeface="Calibri"/>
              <a:ea typeface="Calibri"/>
              <a:cs typeface="Calibri"/>
              <a:sym typeface="Calibri"/>
            </a:endParaRPr>
          </a:p>
          <a:p>
            <a:pPr marL="342900" marR="0" lvl="0" indent="-342900" algn="l" rtl="0">
              <a:lnSpc>
                <a:spcPct val="80000"/>
              </a:lnSpc>
              <a:spcBef>
                <a:spcPts val="6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If the students have only a short period of time to take the measurements and are taking measurements in temperatures below freezing, use the digital hygrometer. </a:t>
            </a:r>
            <a:endParaRPr dirty="0"/>
          </a:p>
          <a:p>
            <a:pPr marL="342900" marR="0" lvl="0" indent="-342900" algn="l" rtl="0">
              <a:lnSpc>
                <a:spcPct val="80000"/>
              </a:lnSpc>
              <a:spcBef>
                <a:spcPts val="6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If you have the time, the students will probably enjoy using the sling psychrometer. </a:t>
            </a:r>
            <a:endParaRPr dirty="0"/>
          </a:p>
          <a:p>
            <a:pPr marL="342900" marR="0" lvl="0" indent="-215900" algn="l" rtl="0">
              <a:lnSpc>
                <a:spcPct val="80000"/>
              </a:lnSpc>
              <a:spcBef>
                <a:spcPts val="6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l" rtl="0">
              <a:lnSpc>
                <a:spcPct val="80000"/>
              </a:lnSpc>
              <a:spcBef>
                <a:spcPts val="600"/>
              </a:spcBef>
              <a:spcAft>
                <a:spcPts val="0"/>
              </a:spcAft>
              <a:buNone/>
            </a:pPr>
            <a:r>
              <a:rPr lang="en-US" sz="2000" i="1" dirty="0">
                <a:solidFill>
                  <a:schemeClr val="dk1"/>
                </a:solidFill>
                <a:latin typeface="Calibri"/>
                <a:ea typeface="Calibri"/>
                <a:cs typeface="Calibri"/>
                <a:sym typeface="Calibri"/>
              </a:rPr>
              <a:t>It is important to note that either instrument will give data that is equally useful to scientists, teachers and student researchers.  It is the choice of the teacher and students to choose the instrument they want to use.</a:t>
            </a:r>
            <a:endParaRPr dirty="0"/>
          </a:p>
        </p:txBody>
      </p:sp>
      <p:pic>
        <p:nvPicPr>
          <p:cNvPr id="179" name="Google Shape;179;p9" descr="Artist image of digital hydrometer">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224787" y="1649317"/>
            <a:ext cx="1307050" cy="1642524"/>
          </a:xfrm>
          <a:prstGeom prst="rect">
            <a:avLst/>
          </a:prstGeom>
          <a:noFill/>
          <a:ln>
            <a:noFill/>
          </a:ln>
        </p:spPr>
      </p:pic>
      <p:sp>
        <p:nvSpPr>
          <p:cNvPr id="180" name="Google Shape;180;p9"/>
          <p:cNvSpPr txBox="1"/>
          <p:nvPr/>
        </p:nvSpPr>
        <p:spPr>
          <a:xfrm>
            <a:off x="6861462" y="3261772"/>
            <a:ext cx="204338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r>
              <a:rPr lang="en-US" sz="1400" b="1">
                <a:solidFill>
                  <a:schemeClr val="dk1"/>
                </a:solidFill>
                <a:latin typeface="Arial"/>
                <a:ea typeface="Arial"/>
                <a:cs typeface="Arial"/>
                <a:sym typeface="Arial"/>
              </a:rPr>
              <a:t>Digital Hygrometer</a:t>
            </a:r>
            <a:endParaRPr sz="1400">
              <a:solidFill>
                <a:schemeClr val="dk1"/>
              </a:solidFill>
              <a:latin typeface="Arial"/>
              <a:ea typeface="Arial"/>
              <a:cs typeface="Arial"/>
              <a:sym typeface="Arial"/>
            </a:endParaRPr>
          </a:p>
        </p:txBody>
      </p:sp>
      <p:pic>
        <p:nvPicPr>
          <p:cNvPr id="181" name="Google Shape;181;p9" descr="Artist's image of sling psychromete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259921" y="4100351"/>
            <a:ext cx="1526033" cy="1519112"/>
          </a:xfrm>
          <a:prstGeom prst="rect">
            <a:avLst/>
          </a:prstGeom>
          <a:noFill/>
          <a:ln>
            <a:noFill/>
          </a:ln>
        </p:spPr>
      </p:pic>
      <p:sp>
        <p:nvSpPr>
          <p:cNvPr id="182" name="Google Shape;182;p9"/>
          <p:cNvSpPr txBox="1"/>
          <p:nvPr/>
        </p:nvSpPr>
        <p:spPr>
          <a:xfrm>
            <a:off x="6955862" y="5667539"/>
            <a:ext cx="21318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r>
              <a:rPr lang="en-US" sz="1400" b="1">
                <a:solidFill>
                  <a:schemeClr val="dk1"/>
                </a:solidFill>
                <a:latin typeface="Arial"/>
                <a:ea typeface="Arial"/>
                <a:cs typeface="Arial"/>
                <a:sym typeface="Arial"/>
              </a:rPr>
              <a:t>Sling Psychrometer</a:t>
            </a:r>
            <a:endParaRPr sz="14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188" name="Google Shape;188;p10"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89" name="Google Shape;189;p10"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190" name="Google Shape;190;p10"/>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Instrument Shelter</a:t>
            </a:r>
            <a:endParaRPr sz="3200"/>
          </a:p>
        </p:txBody>
      </p:sp>
      <p:sp>
        <p:nvSpPr>
          <p:cNvPr id="191" name="Google Shape;191;p10"/>
          <p:cNvSpPr txBox="1"/>
          <p:nvPr/>
        </p:nvSpPr>
        <p:spPr>
          <a:xfrm>
            <a:off x="1584960" y="1649317"/>
            <a:ext cx="4922520" cy="3477835"/>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Your hygrometer is placed in the instrument shelter for 30 minutes before you plan to take a measurement. If you don’t have a instrument shelter, place the hygrometer in a shaded area with airflow.</a:t>
            </a:r>
            <a:endParaRPr dirty="0"/>
          </a:p>
          <a:p>
            <a:pPr marL="0" marR="0" lvl="0" indent="-127000" algn="l" rtl="0">
              <a:spcBef>
                <a:spcPts val="12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Your shelter should be located in an open area without obstructions such as trees and other buildings, and within walking distance.</a:t>
            </a:r>
            <a:endParaRPr dirty="0"/>
          </a:p>
          <a:p>
            <a:pPr marL="0" marR="0" lvl="0" indent="-127000" algn="l" rtl="0">
              <a:spcBef>
                <a:spcPts val="1200"/>
              </a:spcBef>
              <a:spcAft>
                <a:spcPts val="0"/>
              </a:spcAft>
              <a:buClr>
                <a:schemeClr val="dk1"/>
              </a:buClr>
              <a:buSzPts val="2000"/>
              <a:buFont typeface="Arial"/>
              <a:buChar char="•"/>
            </a:pPr>
            <a:r>
              <a:rPr lang="en-US" sz="2000" dirty="0">
                <a:solidFill>
                  <a:schemeClr val="dk1"/>
                </a:solidFill>
                <a:latin typeface="Calibri"/>
                <a:ea typeface="Calibri"/>
                <a:cs typeface="Calibri"/>
                <a:sym typeface="Calibri"/>
              </a:rPr>
              <a:t>Your instrument shelter should be clean both inside and out.</a:t>
            </a:r>
            <a:endParaRPr dirty="0"/>
          </a:p>
        </p:txBody>
      </p:sp>
      <p:pic>
        <p:nvPicPr>
          <p:cNvPr id="192" name="Google Shape;192;p10" descr="Photo: Students looking into the instrument shelter and recording the data"/>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07480" y="1305669"/>
            <a:ext cx="2226995" cy="3064582"/>
          </a:xfrm>
          <a:prstGeom prst="rect">
            <a:avLst/>
          </a:prstGeom>
          <a:noFill/>
          <a:ln>
            <a:noFill/>
          </a:ln>
        </p:spPr>
      </p:pic>
      <p:sp>
        <p:nvSpPr>
          <p:cNvPr id="193" name="Google Shape;193;p10"/>
          <p:cNvSpPr txBox="1"/>
          <p:nvPr/>
        </p:nvSpPr>
        <p:spPr>
          <a:xfrm>
            <a:off x="6472238" y="4430192"/>
            <a:ext cx="231602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Installed Instrument Shelter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00" name="Google Shape;200;p11"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01" name="Google Shape;201;p11"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202" name="Google Shape;202;p11"/>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Collecting Data: Hygrometer</a:t>
            </a:r>
            <a:endParaRPr sz="3200"/>
          </a:p>
        </p:txBody>
      </p:sp>
      <p:sp>
        <p:nvSpPr>
          <p:cNvPr id="203" name="Google Shape;203;p11"/>
          <p:cNvSpPr txBox="1">
            <a:spLocks noGrp="1"/>
          </p:cNvSpPr>
          <p:nvPr>
            <p:ph type="body" idx="1"/>
          </p:nvPr>
        </p:nvSpPr>
        <p:spPr>
          <a:xfrm>
            <a:off x="1555844" y="1815152"/>
            <a:ext cx="6902356" cy="4361811"/>
          </a:xfrm>
          <a:prstGeom prst="rect">
            <a:avLst/>
          </a:prstGeom>
          <a:noFill/>
          <a:ln>
            <a:noFill/>
          </a:ln>
        </p:spPr>
        <p:txBody>
          <a:bodyPr spcFirstLastPara="1" wrap="square" lIns="91425" tIns="45700" rIns="91425" bIns="45700" anchor="t" anchorCtr="0">
            <a:normAutofit fontScale="92500" lnSpcReduction="10000"/>
          </a:bodyPr>
          <a:lstStyle/>
          <a:p>
            <a:pPr marL="390525" lvl="0" indent="-390525" algn="l" rtl="0">
              <a:lnSpc>
                <a:spcPct val="90000"/>
              </a:lnSpc>
              <a:spcBef>
                <a:spcPts val="0"/>
              </a:spcBef>
              <a:spcAft>
                <a:spcPts val="0"/>
              </a:spcAft>
              <a:buClr>
                <a:schemeClr val="dk1"/>
              </a:buClr>
              <a:buSzPct val="100000"/>
              <a:buFont typeface="Calibri"/>
              <a:buAutoNum type="arabicParenR"/>
            </a:pPr>
            <a:r>
              <a:rPr lang="en-US" sz="2400" dirty="0"/>
              <a:t>Preferably within an hour of local solar noon, open the instrument shelter and place the hygrometer in the instrument shelter. </a:t>
            </a:r>
            <a:endParaRPr dirty="0"/>
          </a:p>
          <a:p>
            <a:pPr marL="390525" lvl="0" indent="-390525" algn="l" rtl="0">
              <a:lnSpc>
                <a:spcPct val="90000"/>
              </a:lnSpc>
              <a:spcBef>
                <a:spcPts val="600"/>
              </a:spcBef>
              <a:spcAft>
                <a:spcPts val="0"/>
              </a:spcAft>
              <a:buClr>
                <a:schemeClr val="dk1"/>
              </a:buClr>
              <a:buSzPct val="100000"/>
              <a:buFont typeface="Calibri"/>
              <a:buAutoNum type="arabicParenR"/>
            </a:pPr>
            <a:r>
              <a:rPr lang="en-US" sz="2400" dirty="0"/>
              <a:t>After 30 minutes, record the time and date on your Atmosphere data sheet in both local or Coordinated Universal Time (UTC) time. Note: GLOBE website data entry only accepts either local or UTC time.</a:t>
            </a:r>
            <a:endParaRPr dirty="0"/>
          </a:p>
          <a:p>
            <a:pPr marL="390525" lvl="0" indent="-390525" algn="l" rtl="0">
              <a:lnSpc>
                <a:spcPct val="90000"/>
              </a:lnSpc>
              <a:spcBef>
                <a:spcPts val="600"/>
              </a:spcBef>
              <a:spcAft>
                <a:spcPts val="0"/>
              </a:spcAft>
              <a:buClr>
                <a:schemeClr val="dk1"/>
              </a:buClr>
              <a:buSzPct val="100000"/>
              <a:buFont typeface="Calibri"/>
              <a:buAutoNum type="arabicParenR"/>
            </a:pPr>
            <a:r>
              <a:rPr lang="en-US" sz="2400" dirty="0"/>
              <a:t>Read the relative humidity to the nearest 1% and note the instrument used. </a:t>
            </a:r>
            <a:endParaRPr dirty="0"/>
          </a:p>
          <a:p>
            <a:pPr marL="390525" lvl="0" indent="-390525" algn="l" rtl="0">
              <a:lnSpc>
                <a:spcPct val="90000"/>
              </a:lnSpc>
              <a:spcBef>
                <a:spcPts val="600"/>
              </a:spcBef>
              <a:spcAft>
                <a:spcPts val="0"/>
              </a:spcAft>
              <a:buClr>
                <a:schemeClr val="dk1"/>
              </a:buClr>
              <a:buSzPct val="100000"/>
              <a:buFont typeface="Calibri"/>
              <a:buAutoNum type="arabicParenR"/>
            </a:pPr>
            <a:r>
              <a:rPr lang="en-US" sz="2400" dirty="0"/>
              <a:t>Read the current temperature (if your reading is not being taken at the same time as the daily reading of maximum, minimum, and current temperature). </a:t>
            </a:r>
            <a:endParaRPr dirty="0"/>
          </a:p>
          <a:p>
            <a:pPr marL="390525" lvl="0" indent="-390525" algn="l" rtl="0">
              <a:lnSpc>
                <a:spcPct val="90000"/>
              </a:lnSpc>
              <a:spcBef>
                <a:spcPts val="600"/>
              </a:spcBef>
              <a:spcAft>
                <a:spcPts val="0"/>
              </a:spcAft>
              <a:buClr>
                <a:schemeClr val="dk1"/>
              </a:buClr>
              <a:buSzPct val="100000"/>
              <a:buFont typeface="Calibri"/>
              <a:buAutoNum type="arabicParenR"/>
            </a:pPr>
            <a:r>
              <a:rPr lang="en-US" sz="2400" dirty="0"/>
              <a:t>Return the hygrometer to the classroom, and store it in a dry place. </a:t>
            </a:r>
            <a:endParaRPr dirty="0"/>
          </a:p>
          <a:p>
            <a:pPr marL="228600" lvl="0" indent="-64135" algn="l" rtl="0">
              <a:lnSpc>
                <a:spcPct val="90000"/>
              </a:lnSpc>
              <a:spcBef>
                <a:spcPts val="1600"/>
              </a:spcBef>
              <a:spcAft>
                <a:spcPts val="0"/>
              </a:spcAft>
              <a:buClr>
                <a:schemeClr val="dk1"/>
              </a:buClr>
              <a:buSzPct val="1000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09" name="Google Shape;209;p12"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10" name="Google Shape;210;p12" descr="Menu Bar: How to Collect your Data" title="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211" name="Google Shape;211;p12"/>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When Not to Collect Data: Hygrometer</a:t>
            </a:r>
            <a:endParaRPr sz="3200"/>
          </a:p>
        </p:txBody>
      </p:sp>
      <p:sp>
        <p:nvSpPr>
          <p:cNvPr id="212" name="Google Shape;212;p12"/>
          <p:cNvSpPr txBox="1">
            <a:spLocks noGrp="1"/>
          </p:cNvSpPr>
          <p:nvPr>
            <p:ph type="body" idx="1"/>
          </p:nvPr>
        </p:nvSpPr>
        <p:spPr>
          <a:xfrm>
            <a:off x="1555844" y="1815152"/>
            <a:ext cx="6887116" cy="4361811"/>
          </a:xfrm>
          <a:prstGeom prst="rect">
            <a:avLst/>
          </a:prstGeom>
          <a:noFill/>
          <a:ln>
            <a:noFill/>
          </a:ln>
        </p:spPr>
        <p:txBody>
          <a:bodyPr spcFirstLastPara="1" wrap="square" lIns="91425" tIns="45700" rIns="91425" bIns="45700" anchor="t" anchorCtr="0">
            <a:normAutofit/>
          </a:bodyPr>
          <a:lstStyle/>
          <a:p>
            <a:r>
              <a:rPr lang="en-US" sz="2400" i="1" dirty="0">
                <a:solidFill>
                  <a:srgbClr val="171717"/>
                </a:solidFill>
                <a:latin typeface="Mulish"/>
              </a:rPr>
              <a:t>If there is fog or it is raining or snowing, the relative humidity is at 100%; record 100% on your data sheet and put “condensation occurring” in comments. </a:t>
            </a:r>
            <a:endParaRPr lang="en-US" sz="2400" i="1" dirty="0"/>
          </a:p>
        </p:txBody>
      </p:sp>
      <p:pic>
        <p:nvPicPr>
          <p:cNvPr id="213" name="Google Shape;213;p12" descr="photo of street with cars driving in fo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93562" y="3499806"/>
            <a:ext cx="3813028" cy="30391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19" name="Google Shape;219;p13"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20" name="Google Shape;220;p13"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221" name="Google Shape;221;p13"/>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Collecting Data: Sling Psychrometer- 1</a:t>
            </a:r>
            <a:endParaRPr sz="3200" dirty="0"/>
          </a:p>
        </p:txBody>
      </p:sp>
      <p:sp>
        <p:nvSpPr>
          <p:cNvPr id="222" name="Google Shape;222;p13"/>
          <p:cNvSpPr txBox="1">
            <a:spLocks noGrp="1"/>
          </p:cNvSpPr>
          <p:nvPr>
            <p:ph type="body" idx="1"/>
          </p:nvPr>
        </p:nvSpPr>
        <p:spPr>
          <a:xfrm>
            <a:off x="1403444" y="1525592"/>
            <a:ext cx="7298596" cy="5180008"/>
          </a:xfrm>
          <a:prstGeom prst="rect">
            <a:avLst/>
          </a:prstGeom>
          <a:noFill/>
          <a:ln>
            <a:noFill/>
          </a:ln>
        </p:spPr>
        <p:txBody>
          <a:bodyPr spcFirstLastPara="1" wrap="square" lIns="91425" tIns="45700" rIns="91425" bIns="45700" anchor="t" anchorCtr="0">
            <a:normAutofit fontScale="85000" lnSpcReduction="20000"/>
          </a:bodyPr>
          <a:lstStyle/>
          <a:p>
            <a:pPr marL="365760" lvl="0" indent="-365791" algn="l" rtl="0">
              <a:lnSpc>
                <a:spcPct val="100000"/>
              </a:lnSpc>
              <a:spcBef>
                <a:spcPts val="0"/>
              </a:spcBef>
              <a:spcAft>
                <a:spcPts val="0"/>
              </a:spcAft>
              <a:buClr>
                <a:schemeClr val="dk1"/>
              </a:buClr>
              <a:buSzPct val="100000"/>
              <a:buFont typeface="Calibri"/>
              <a:buAutoNum type="arabicParenR"/>
            </a:pPr>
            <a:r>
              <a:rPr lang="en-US" sz="2300" dirty="0"/>
              <a:t>Stand far enough away from other people and the instrument shelter so you will not hit them with the psychrometer. Stand in the shade if possible with your back to the sun. If there is no shade near the shelter, move to a shady spot nearby, but not too close to trees or buildings. </a:t>
            </a:r>
            <a:endParaRPr dirty="0"/>
          </a:p>
          <a:p>
            <a:pPr marL="365760" lvl="0" indent="-365791">
              <a:lnSpc>
                <a:spcPct val="100000"/>
              </a:lnSpc>
              <a:spcBef>
                <a:spcPts val="600"/>
              </a:spcBef>
              <a:buSzPct val="100000"/>
              <a:buFont typeface="Calibri"/>
              <a:buAutoNum type="arabicParenR"/>
            </a:pPr>
            <a:r>
              <a:rPr lang="en-US" sz="2300" dirty="0"/>
              <a:t>Keep the sling psychrometer as far away as possible from your body to prevent body heat from changing the temperature readings. This is very important in cold weather. Do not touch or breathe on the temperature-sensing parts of the thermometer as this, too, may affect the reading.</a:t>
            </a:r>
            <a:r>
              <a:rPr lang="en-US" sz="2400" dirty="0"/>
              <a:t> If possible, face into the wind to minimize the impact on the measurement from your body heat.</a:t>
            </a:r>
            <a:endParaRPr sz="2400" dirty="0"/>
          </a:p>
          <a:p>
            <a:pPr marL="365760" lvl="0" indent="-365791" algn="l" rtl="0">
              <a:lnSpc>
                <a:spcPct val="100000"/>
              </a:lnSpc>
              <a:spcBef>
                <a:spcPts val="600"/>
              </a:spcBef>
              <a:spcAft>
                <a:spcPts val="0"/>
              </a:spcAft>
              <a:buClr>
                <a:schemeClr val="dk1"/>
              </a:buClr>
              <a:buSzPct val="100000"/>
              <a:buFont typeface="Calibri"/>
              <a:buAutoNum type="arabicParenR"/>
            </a:pPr>
            <a:r>
              <a:rPr lang="en-US" sz="2300" dirty="0"/>
              <a:t>Open the sling psychrometer case by pulling out the slider, which contains the two thermometers. </a:t>
            </a:r>
            <a:endParaRPr dirty="0"/>
          </a:p>
          <a:p>
            <a:pPr marL="365760" lvl="0" indent="-365791" algn="l" rtl="0">
              <a:lnSpc>
                <a:spcPct val="100000"/>
              </a:lnSpc>
              <a:spcBef>
                <a:spcPts val="600"/>
              </a:spcBef>
              <a:spcAft>
                <a:spcPts val="0"/>
              </a:spcAft>
              <a:buClr>
                <a:schemeClr val="dk1"/>
              </a:buClr>
              <a:buSzPct val="100000"/>
              <a:buFont typeface="Calibri"/>
              <a:buAutoNum type="arabicParenR"/>
            </a:pPr>
            <a:r>
              <a:rPr lang="en-US" sz="2300" dirty="0"/>
              <a:t>Wait 3 minutes to allow the thermometer to read the current air temperature and then read the current dry bulb temperature to 0.5 ̊ C using the thermometer with no wick attached. Make sure your eyes are level with the instrument. </a:t>
            </a:r>
            <a:endParaRPr dirty="0"/>
          </a:p>
          <a:p>
            <a:pPr marL="365760" lvl="0" indent="-365791" algn="l" rtl="0">
              <a:lnSpc>
                <a:spcPct val="100000"/>
              </a:lnSpc>
              <a:spcBef>
                <a:spcPts val="600"/>
              </a:spcBef>
              <a:spcAft>
                <a:spcPts val="0"/>
              </a:spcAft>
              <a:buClr>
                <a:schemeClr val="dk1"/>
              </a:buClr>
              <a:buSzPct val="100000"/>
              <a:buFont typeface="Calibri"/>
              <a:buAutoNum type="arabicParenR"/>
            </a:pPr>
            <a:r>
              <a:rPr lang="en-US" sz="2300" dirty="0"/>
              <a:t>Record the dry bulb temperature. </a:t>
            </a:r>
            <a:endParaRPr dirty="0"/>
          </a:p>
          <a:p>
            <a:pPr marL="228600" lvl="0" indent="-64135" algn="l" rtl="0">
              <a:lnSpc>
                <a:spcPct val="90000"/>
              </a:lnSpc>
              <a:spcBef>
                <a:spcPts val="1600"/>
              </a:spcBef>
              <a:spcAft>
                <a:spcPts val="0"/>
              </a:spcAft>
              <a:buClr>
                <a:schemeClr val="dk1"/>
              </a:buClr>
              <a:buSzPct val="1000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29" name="Google Shape;229;p14"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30" name="Google Shape;230;p14"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231" name="Google Shape;231;p14"/>
          <p:cNvSpPr txBox="1">
            <a:spLocks noGrp="1"/>
          </p:cNvSpPr>
          <p:nvPr>
            <p:ph type="title"/>
          </p:nvPr>
        </p:nvSpPr>
        <p:spPr>
          <a:xfrm>
            <a:off x="1188798" y="573780"/>
            <a:ext cx="795520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dirty="0">
                <a:solidFill>
                  <a:srgbClr val="000000"/>
                </a:solidFill>
              </a:rPr>
              <a:t>Collecting Data: Sling Psychrometer- 2</a:t>
            </a:r>
            <a:endParaRPr dirty="0"/>
          </a:p>
        </p:txBody>
      </p:sp>
      <p:sp>
        <p:nvSpPr>
          <p:cNvPr id="232" name="Google Shape;232;p14"/>
          <p:cNvSpPr txBox="1">
            <a:spLocks noGrp="1"/>
          </p:cNvSpPr>
          <p:nvPr>
            <p:ph type="body" idx="1"/>
          </p:nvPr>
        </p:nvSpPr>
        <p:spPr>
          <a:xfrm>
            <a:off x="1403444" y="1677992"/>
            <a:ext cx="7298596" cy="5180008"/>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100000"/>
              </a:lnSpc>
              <a:spcBef>
                <a:spcPts val="0"/>
              </a:spcBef>
              <a:spcAft>
                <a:spcPts val="0"/>
              </a:spcAft>
              <a:buClr>
                <a:schemeClr val="dk1"/>
              </a:buClr>
              <a:buSzPct val="100000"/>
              <a:buFont typeface="Calibri"/>
              <a:buAutoNum type="arabicParenR" startAt="6"/>
            </a:pPr>
            <a:r>
              <a:rPr lang="en-US" sz="2400" dirty="0"/>
              <a:t>Check to be sure that there is still distilled water in the reservoir, and that the wick is wet. If it is dry, add distilled water to the reservoir. </a:t>
            </a:r>
            <a:endParaRPr dirty="0"/>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dirty="0"/>
              <a:t>Sling the psychrometer for 3 minutes. </a:t>
            </a:r>
            <a:endParaRPr dirty="0"/>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dirty="0"/>
              <a:t>Let the psychrometer stop whirling on its own! Do not stop it with your hand or other object. </a:t>
            </a:r>
            <a:endParaRPr dirty="0"/>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dirty="0"/>
              <a:t>Read the wet bulb temperature to 0.5 ̊ C (from the thermometer with the wick attached). </a:t>
            </a:r>
            <a:endParaRPr dirty="0"/>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dirty="0"/>
              <a:t>Record the wet bulb temperature. </a:t>
            </a:r>
            <a:endParaRPr dirty="0"/>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dirty="0"/>
              <a:t>Determine the relative humidity using a </a:t>
            </a:r>
            <a:r>
              <a:rPr lang="en-US" sz="2400" i="1" u="sng" dirty="0">
                <a:solidFill>
                  <a:schemeClr val="hlink"/>
                </a:solidFill>
                <a:hlinkClick r:id="rId5"/>
              </a:rPr>
              <a:t>psychrometric chart </a:t>
            </a:r>
            <a:r>
              <a:rPr lang="en-US" sz="2400" dirty="0"/>
              <a:t>or the sliding scale found on the cases of some psychrometers. You may also leave this blank as GLOBE can calculate relative humidity from your wet and dry bulb temperatures. </a:t>
            </a:r>
            <a:endParaRPr dirty="0"/>
          </a:p>
          <a:p>
            <a:pPr marL="457200" lvl="0" indent="-457200" algn="l" rtl="0">
              <a:lnSpc>
                <a:spcPct val="100000"/>
              </a:lnSpc>
              <a:spcBef>
                <a:spcPts val="600"/>
              </a:spcBef>
              <a:spcAft>
                <a:spcPts val="0"/>
              </a:spcAft>
              <a:buClr>
                <a:schemeClr val="dk1"/>
              </a:buClr>
              <a:buSzPct val="100000"/>
              <a:buFont typeface="Calibri"/>
              <a:buAutoNum type="arabicParenR" startAt="6"/>
            </a:pPr>
            <a:r>
              <a:rPr lang="en-US" sz="2400" dirty="0"/>
              <a:t>When you are done with the instrument, close it up and return it to the shelter properly.</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39" name="Google Shape;239;p15"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40" name="Google Shape;240;p15" descr="Menu Bar: How to report data to GLOB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14" name="Google Shape;267;p17">
            <a:extLst>
              <a:ext uri="{FF2B5EF4-FFF2-40B4-BE49-F238E27FC236}">
                <a16:creationId xmlns:a16="http://schemas.microsoft.com/office/drawing/2014/main" id="{E277A27C-FFF5-E889-FF53-A877894CAD50}"/>
              </a:ext>
            </a:extLst>
          </p:cNvPr>
          <p:cNvSpPr txBox="1">
            <a:spLocks noGrp="1"/>
          </p:cNvSpPr>
          <p:nvPr>
            <p:ph type="title"/>
          </p:nvPr>
        </p:nvSpPr>
        <p:spPr>
          <a:xfrm>
            <a:off x="1161143" y="914400"/>
            <a:ext cx="7886700" cy="682171"/>
          </a:xfrm>
          <a:prstGeom prst="rect">
            <a:avLst/>
          </a:prstGeom>
          <a:noFill/>
          <a:ln>
            <a:noFill/>
          </a:ln>
        </p:spPr>
        <p:txBody>
          <a:bodyPr spcFirstLastPara="1" wrap="square" lIns="91425" tIns="45700" rIns="91425" bIns="45700" anchor="ctr" anchorCtr="0">
            <a:normAutofit fontScale="90000"/>
          </a:bodyPr>
          <a:lstStyle/>
          <a:p>
            <a:pPr lvl="0">
              <a:buSzPts val="2800"/>
            </a:pPr>
            <a:r>
              <a:rPr lang="en-US" sz="2800" b="1" dirty="0">
                <a:latin typeface="Arial"/>
                <a:ea typeface="Arial"/>
                <a:cs typeface="Arial"/>
                <a:sym typeface="Arial"/>
              </a:rPr>
              <a:t>Entering Relative Humidity Data in the GLOBE Observer Data Entry System</a:t>
            </a:r>
            <a:endParaRPr sz="2800" b="1" dirty="0"/>
          </a:p>
        </p:txBody>
      </p:sp>
      <p:sp>
        <p:nvSpPr>
          <p:cNvPr id="15" name="Google Shape;360;p36">
            <a:extLst>
              <a:ext uri="{FF2B5EF4-FFF2-40B4-BE49-F238E27FC236}">
                <a16:creationId xmlns:a16="http://schemas.microsoft.com/office/drawing/2014/main" id="{ABA4D9C3-51BF-053F-5371-73090599E015}"/>
              </a:ext>
            </a:extLst>
          </p:cNvPr>
          <p:cNvSpPr txBox="1">
            <a:spLocks/>
          </p:cNvSpPr>
          <p:nvPr/>
        </p:nvSpPr>
        <p:spPr>
          <a:xfrm>
            <a:off x="1312956" y="1709235"/>
            <a:ext cx="5181600" cy="387096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just">
              <a:lnSpc>
                <a:spcPct val="100000"/>
              </a:lnSpc>
              <a:spcBef>
                <a:spcPts val="0"/>
              </a:spcBef>
              <a:buSzPts val="3200"/>
              <a:buFont typeface="Arial"/>
              <a:buNone/>
            </a:pPr>
            <a:r>
              <a:rPr lang="en-US" sz="1600" b="1" dirty="0">
                <a:latin typeface="Arial"/>
                <a:ea typeface="Arial"/>
                <a:cs typeface="Arial"/>
                <a:sym typeface="Arial"/>
              </a:rPr>
              <a:t>Two Options for Uploading Data:</a:t>
            </a:r>
            <a:endParaRPr lang="en-US" sz="1600" dirty="0"/>
          </a:p>
          <a:p>
            <a:pPr marL="0" indent="0" algn="just">
              <a:lnSpc>
                <a:spcPct val="100000"/>
              </a:lnSpc>
              <a:spcBef>
                <a:spcPts val="360"/>
              </a:spcBef>
              <a:buSzPts val="3200"/>
              <a:buFont typeface="Arial"/>
              <a:buNone/>
            </a:pPr>
            <a:r>
              <a:rPr lang="en-US" sz="1600" dirty="0">
                <a:latin typeface="Arial"/>
                <a:ea typeface="Arial"/>
                <a:cs typeface="Arial"/>
                <a:sym typeface="Arial"/>
              </a:rPr>
              <a:t>These methods all allow users to submit environmental data – collected at defined sites, according to protocol, and using approved instrumentation – for entry into the official GLOBE science database.</a:t>
            </a:r>
            <a:endParaRPr lang="en-US" sz="1600" dirty="0"/>
          </a:p>
          <a:p>
            <a:pPr marL="0" indent="0" algn="just">
              <a:lnSpc>
                <a:spcPct val="100000"/>
              </a:lnSpc>
              <a:spcBef>
                <a:spcPts val="360"/>
              </a:spcBef>
              <a:buSzPts val="3200"/>
              <a:buFont typeface="Calibri"/>
              <a:buNone/>
            </a:pPr>
            <a:endParaRPr lang="en-US" sz="1600" b="1" dirty="0">
              <a:latin typeface="Arial"/>
              <a:ea typeface="Arial"/>
              <a:cs typeface="Arial"/>
              <a:sym typeface="Arial"/>
            </a:endParaRPr>
          </a:p>
          <a:p>
            <a:pPr indent="-457200" algn="just">
              <a:lnSpc>
                <a:spcPct val="100000"/>
              </a:lnSpc>
              <a:spcBef>
                <a:spcPts val="360"/>
              </a:spcBef>
              <a:buFont typeface="Arial"/>
              <a:buAutoNum type="arabicPeriod"/>
            </a:pPr>
            <a:r>
              <a:rPr lang="en-US" sz="1600" dirty="0">
                <a:latin typeface="Arial"/>
                <a:ea typeface="Arial"/>
                <a:cs typeface="Arial"/>
                <a:sym typeface="Arial"/>
              </a:rPr>
              <a:t>Download the GLOBE Observer mobile app from the </a:t>
            </a:r>
            <a:r>
              <a:rPr lang="en-US" sz="1600" dirty="0">
                <a:latin typeface="Arial"/>
                <a:ea typeface="Arial"/>
                <a:cs typeface="Arial"/>
                <a:sym typeface="Arial"/>
                <a:hlinkClick r:id="rId5"/>
              </a:rPr>
              <a:t>App Store.</a:t>
            </a:r>
            <a:endParaRPr lang="en-US" sz="1600" dirty="0"/>
          </a:p>
          <a:p>
            <a:pPr indent="-457200" algn="just">
              <a:spcBef>
                <a:spcPts val="360"/>
              </a:spcBef>
              <a:buFont typeface="Arial"/>
              <a:buAutoNum type="arabicPeriod"/>
            </a:pPr>
            <a:r>
              <a:rPr lang="en-US" sz="1600" u="sng" dirty="0">
                <a:solidFill>
                  <a:srgbClr val="000000"/>
                </a:solidFill>
                <a:latin typeface="+mj-lt"/>
                <a:ea typeface="Arial"/>
                <a:cs typeface="Arial"/>
                <a:sym typeface="Arial"/>
                <a:hlinkClick r:id="rId6">
                  <a:extLst>
                    <a:ext uri="{A12FA001-AC4F-418D-AE19-62706E023703}">
                      <ahyp:hlinkClr xmlns:ahyp="http://schemas.microsoft.com/office/drawing/2018/hyperlinkcolor" val="tx"/>
                    </a:ext>
                  </a:extLst>
                </a:hlinkClick>
              </a:rPr>
              <a:t>Data Entry</a:t>
            </a:r>
            <a:r>
              <a:rPr lang="en-US" sz="1600" dirty="0">
                <a:latin typeface="+mj-lt"/>
                <a:ea typeface="Arial"/>
                <a:cs typeface="Arial"/>
                <a:sym typeface="Arial"/>
              </a:rPr>
              <a:t>: Visit </a:t>
            </a:r>
            <a:r>
              <a:rPr lang="en-US" sz="1600" dirty="0">
                <a:latin typeface="+mj-lt"/>
                <a:ea typeface="Arial"/>
                <a:cs typeface="Arial"/>
                <a:sym typeface="Arial"/>
                <a:hlinkClick r:id="rId7"/>
              </a:rPr>
              <a:t>globe.gov</a:t>
            </a:r>
            <a:r>
              <a:rPr lang="en-US" sz="1600" dirty="0">
                <a:latin typeface="+mj-lt"/>
                <a:ea typeface="Arial"/>
                <a:cs typeface="Arial"/>
                <a:sym typeface="Arial"/>
              </a:rPr>
              <a:t>, click on the “GLOBE Data” tab, then underneath “Data Entry” click on “Data Entry – New Desktop Forms”.</a:t>
            </a:r>
            <a:endParaRPr lang="en-US" sz="1600" dirty="0">
              <a:latin typeface="+mj-lt"/>
            </a:endParaRPr>
          </a:p>
          <a:p>
            <a:pPr indent="-457200" algn="just">
              <a:lnSpc>
                <a:spcPct val="100000"/>
              </a:lnSpc>
              <a:spcBef>
                <a:spcPts val="360"/>
              </a:spcBef>
              <a:buFont typeface="Arial"/>
              <a:buNone/>
            </a:pPr>
            <a:endParaRPr lang="en-US" sz="1600" dirty="0">
              <a:latin typeface="Arial"/>
              <a:ea typeface="Arial"/>
              <a:cs typeface="Arial"/>
              <a:sym typeface="Arial"/>
            </a:endParaRPr>
          </a:p>
        </p:txBody>
      </p:sp>
      <p:pic>
        <p:nvPicPr>
          <p:cNvPr id="16" name="Picture 2" descr="Icon of a magnifying glass over a globe.">
            <a:extLst>
              <a:ext uri="{FF2B5EF4-FFF2-40B4-BE49-F238E27FC236}">
                <a16:creationId xmlns:a16="http://schemas.microsoft.com/office/drawing/2014/main" id="{B7A70C6E-9AA6-96B3-ACB6-35C243A732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0861" y="2521806"/>
            <a:ext cx="1500856" cy="150085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070EFA6-4E00-693E-39E4-51D3247837CA}"/>
              </a:ext>
            </a:extLst>
          </p:cNvPr>
          <p:cNvSpPr txBox="1"/>
          <p:nvPr/>
        </p:nvSpPr>
        <p:spPr>
          <a:xfrm>
            <a:off x="1312956" y="5016315"/>
            <a:ext cx="4220545" cy="1220847"/>
          </a:xfrm>
          <a:prstGeom prst="rect">
            <a:avLst/>
          </a:prstGeom>
          <a:noFill/>
        </p:spPr>
        <p:txBody>
          <a:bodyPr wrap="square">
            <a:spAutoFit/>
          </a:bodyPr>
          <a:lstStyle/>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1: You will need a GLOBE teacher, trainer, or scientist account to submit GLOBE data. </a:t>
            </a:r>
            <a:endParaRPr lang="en-US" i="1" dirty="0"/>
          </a:p>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dirty="0">
                <a:solidFill>
                  <a:schemeClr val="dk1"/>
                </a:solidFill>
                <a:latin typeface="Arial"/>
                <a:ea typeface="Arial"/>
                <a:cs typeface="Arial"/>
                <a:sym typeface="Arial"/>
              </a:rPr>
              <a:t>Note 2: It may take some time after you enter your data for it to appear in the GLOBE data visualization system.</a:t>
            </a:r>
            <a:endParaRPr lang="en-US" i="1" dirty="0"/>
          </a:p>
        </p:txBody>
      </p:sp>
      <p:pic>
        <p:nvPicPr>
          <p:cNvPr id="18" name="Picture 17">
            <a:extLst>
              <a:ext uri="{FF2B5EF4-FFF2-40B4-BE49-F238E27FC236}">
                <a16:creationId xmlns:a16="http://schemas.microsoft.com/office/drawing/2014/main" id="{2E579C9F-909C-2252-6F07-281592AB6731}"/>
              </a:ext>
            </a:extLst>
          </p:cNvPr>
          <p:cNvPicPr>
            <a:picLocks noChangeAspect="1"/>
          </p:cNvPicPr>
          <p:nvPr/>
        </p:nvPicPr>
        <p:blipFill>
          <a:blip r:embed="rId9"/>
          <a:srcRect l="3108" t="7598" r="36738" b="8779"/>
          <a:stretch>
            <a:fillRect/>
          </a:stretch>
        </p:blipFill>
        <p:spPr>
          <a:xfrm>
            <a:off x="5794603" y="4832725"/>
            <a:ext cx="3253240" cy="1410962"/>
          </a:xfrm>
          <a:prstGeom prst="rect">
            <a:avLst/>
          </a:prstGeom>
        </p:spPr>
      </p:pic>
      <p:cxnSp>
        <p:nvCxnSpPr>
          <p:cNvPr id="19" name="Straight Arrow Connector 18">
            <a:extLst>
              <a:ext uri="{FF2B5EF4-FFF2-40B4-BE49-F238E27FC236}">
                <a16:creationId xmlns:a16="http://schemas.microsoft.com/office/drawing/2014/main" id="{CBE2EB65-C946-8A7D-8FA3-971C879758D4}"/>
              </a:ext>
            </a:extLst>
          </p:cNvPr>
          <p:cNvCxnSpPr>
            <a:cxnSpLocks/>
          </p:cNvCxnSpPr>
          <p:nvPr/>
        </p:nvCxnSpPr>
        <p:spPr>
          <a:xfrm>
            <a:off x="5421972" y="4600946"/>
            <a:ext cx="1333686" cy="956656"/>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0" name="Google Shape;281;p18" descr="circle around button, Live Data Entry">
            <a:extLst>
              <a:ext uri="{FF2B5EF4-FFF2-40B4-BE49-F238E27FC236}">
                <a16:creationId xmlns:a16="http://schemas.microsoft.com/office/drawing/2014/main" id="{BD6FAC4D-79B6-EDE1-9BFE-C1CC23EBD6A5}"/>
              </a:ext>
            </a:extLst>
          </p:cNvPr>
          <p:cNvSpPr/>
          <p:nvPr/>
        </p:nvSpPr>
        <p:spPr>
          <a:xfrm>
            <a:off x="6730956" y="5563796"/>
            <a:ext cx="1077912" cy="15729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21" name="Straight Arrow Connector 20">
            <a:extLst>
              <a:ext uri="{FF2B5EF4-FFF2-40B4-BE49-F238E27FC236}">
                <a16:creationId xmlns:a16="http://schemas.microsoft.com/office/drawing/2014/main" id="{E47EF745-F87D-31B6-9C38-B0747E80986D}"/>
              </a:ext>
            </a:extLst>
          </p:cNvPr>
          <p:cNvCxnSpPr/>
          <p:nvPr/>
        </p:nvCxnSpPr>
        <p:spPr>
          <a:xfrm>
            <a:off x="6547896" y="3504967"/>
            <a:ext cx="629247" cy="0"/>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5913D4C7-6700-6B31-8EF1-836813ADEF92}"/>
            </a:ext>
          </a:extLst>
        </p:cNvPr>
        <p:cNvGrpSpPr/>
        <p:nvPr/>
      </p:nvGrpSpPr>
      <p:grpSpPr>
        <a:xfrm>
          <a:off x="0" y="0"/>
          <a:ext cx="0" cy="0"/>
          <a:chOff x="0" y="0"/>
          <a:chExt cx="0" cy="0"/>
        </a:xfrm>
      </p:grpSpPr>
      <p:sp>
        <p:nvSpPr>
          <p:cNvPr id="238" name="Google Shape;238;p15">
            <a:extLst>
              <a:ext uri="{FF2B5EF4-FFF2-40B4-BE49-F238E27FC236}">
                <a16:creationId xmlns:a16="http://schemas.microsoft.com/office/drawing/2014/main" id="{D030890C-4DB7-5BA4-1D44-72287713789E}"/>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239" name="Google Shape;239;p15" descr="Banner: Atmosphere-Relative Humidity">
            <a:extLst>
              <a:ext uri="{FF2B5EF4-FFF2-40B4-BE49-F238E27FC236}">
                <a16:creationId xmlns:a16="http://schemas.microsoft.com/office/drawing/2014/main" id="{2E6E0E7C-6B0D-7FF8-99D0-1F376AEBD82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40" name="Google Shape;240;p15" descr="Menu Bar: How to report data to GLOBE">
            <a:extLst>
              <a:ext uri="{FF2B5EF4-FFF2-40B4-BE49-F238E27FC236}">
                <a16:creationId xmlns:a16="http://schemas.microsoft.com/office/drawing/2014/main" id="{139887AF-4D46-02CF-8F09-1DF6965AEE3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3" name="Google Shape;596;p55">
            <a:extLst>
              <a:ext uri="{FF2B5EF4-FFF2-40B4-BE49-F238E27FC236}">
                <a16:creationId xmlns:a16="http://schemas.microsoft.com/office/drawing/2014/main" id="{0920F62E-A679-FABC-5630-11D378AE2811}"/>
              </a:ext>
            </a:extLst>
          </p:cNvPr>
          <p:cNvSpPr/>
          <p:nvPr/>
        </p:nvSpPr>
        <p:spPr>
          <a:xfrm>
            <a:off x="1281437" y="1682017"/>
            <a:ext cx="776640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The steps below will walk you through entering your Atmosphere Study Site Information in the GLOBE Observer App, which you can access using your GLOBE or GLOBE Observer login.</a:t>
            </a:r>
            <a:endParaRPr sz="1600" i="0" strike="noStrike" cap="none" dirty="0">
              <a:solidFill>
                <a:schemeClr val="dk1"/>
              </a:solidFill>
              <a:latin typeface="Calibri"/>
              <a:ea typeface="Calibri"/>
              <a:cs typeface="Calibri"/>
              <a:sym typeface="Calibri"/>
            </a:endParaRPr>
          </a:p>
        </p:txBody>
      </p:sp>
      <p:pic>
        <p:nvPicPr>
          <p:cNvPr id="4" name="Picture 3" descr="Screenshot showing the GLOBE Observer App homepage. Select “Data Entry” to record data.">
            <a:extLst>
              <a:ext uri="{FF2B5EF4-FFF2-40B4-BE49-F238E27FC236}">
                <a16:creationId xmlns:a16="http://schemas.microsoft.com/office/drawing/2014/main" id="{4C674328-15C8-1069-3AEC-5595C4857A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572"/>
          <a:stretch>
            <a:fillRect/>
          </a:stretch>
        </p:blipFill>
        <p:spPr bwMode="auto">
          <a:xfrm>
            <a:off x="2079701" y="2790792"/>
            <a:ext cx="1938284" cy="3679727"/>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596;p55">
            <a:extLst>
              <a:ext uri="{FF2B5EF4-FFF2-40B4-BE49-F238E27FC236}">
                <a16:creationId xmlns:a16="http://schemas.microsoft.com/office/drawing/2014/main" id="{8CEA12E1-F123-388D-1616-6F7E3D2291EA}"/>
              </a:ext>
            </a:extLst>
          </p:cNvPr>
          <p:cNvSpPr/>
          <p:nvPr/>
        </p:nvSpPr>
        <p:spPr>
          <a:xfrm>
            <a:off x="2079701" y="2388005"/>
            <a:ext cx="878009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1. Click “Data Entry”</a:t>
            </a:r>
            <a:endParaRPr sz="1600" i="0" strike="noStrike" cap="none" dirty="0">
              <a:solidFill>
                <a:schemeClr val="dk1"/>
              </a:solidFill>
              <a:latin typeface="Calibri"/>
              <a:ea typeface="Calibri"/>
              <a:cs typeface="Calibri"/>
              <a:sym typeface="Calibri"/>
            </a:endParaRPr>
          </a:p>
        </p:txBody>
      </p:sp>
      <p:sp>
        <p:nvSpPr>
          <p:cNvPr id="6" name="Google Shape;596;p55">
            <a:extLst>
              <a:ext uri="{FF2B5EF4-FFF2-40B4-BE49-F238E27FC236}">
                <a16:creationId xmlns:a16="http://schemas.microsoft.com/office/drawing/2014/main" id="{284ADD09-2616-9E60-1EA0-CA8098293676}"/>
              </a:ext>
            </a:extLst>
          </p:cNvPr>
          <p:cNvSpPr/>
          <p:nvPr/>
        </p:nvSpPr>
        <p:spPr>
          <a:xfrm>
            <a:off x="5635199" y="2352198"/>
            <a:ext cx="285819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dirty="0">
                <a:solidFill>
                  <a:schemeClr val="dk1"/>
                </a:solidFill>
                <a:latin typeface="Calibri"/>
                <a:ea typeface="Calibri"/>
                <a:cs typeface="Calibri"/>
                <a:sym typeface="Calibri"/>
              </a:rPr>
              <a:t>2. Click "Create/Edit My Sites" </a:t>
            </a:r>
            <a:endParaRPr sz="1600" i="0" strike="noStrike" cap="none" dirty="0">
              <a:solidFill>
                <a:schemeClr val="dk1"/>
              </a:solidFill>
              <a:latin typeface="Calibri"/>
              <a:ea typeface="Calibri"/>
              <a:cs typeface="Calibri"/>
              <a:sym typeface="Calibri"/>
            </a:endParaRPr>
          </a:p>
        </p:txBody>
      </p:sp>
      <p:pic>
        <p:nvPicPr>
          <p:cNvPr id="7" name="Picture 2" descr="Screenshot showing the GLOBE Observer app Data Entry page. Select “New Observation” to enter data.">
            <a:extLst>
              <a:ext uri="{FF2B5EF4-FFF2-40B4-BE49-F238E27FC236}">
                <a16:creationId xmlns:a16="http://schemas.microsoft.com/office/drawing/2014/main" id="{58AD5DD2-F35C-9CED-2F2E-3642C91600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7027" y="2663317"/>
            <a:ext cx="2057400" cy="3886201"/>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67;p17">
            <a:extLst>
              <a:ext uri="{FF2B5EF4-FFF2-40B4-BE49-F238E27FC236}">
                <a16:creationId xmlns:a16="http://schemas.microsoft.com/office/drawing/2014/main" id="{A2643CC6-812D-5506-C4FC-FBD9CE75BE19}"/>
              </a:ext>
            </a:extLst>
          </p:cNvPr>
          <p:cNvSpPr txBox="1">
            <a:spLocks noGrp="1"/>
          </p:cNvSpPr>
          <p:nvPr>
            <p:ph type="title"/>
          </p:nvPr>
        </p:nvSpPr>
        <p:spPr>
          <a:xfrm>
            <a:off x="1206772" y="935573"/>
            <a:ext cx="7886700" cy="682171"/>
          </a:xfrm>
          <a:prstGeom prst="rect">
            <a:avLst/>
          </a:prstGeom>
          <a:noFill/>
          <a:ln>
            <a:noFill/>
          </a:ln>
        </p:spPr>
        <p:txBody>
          <a:bodyPr spcFirstLastPara="1" wrap="square" lIns="91425" tIns="45700" rIns="91425" bIns="45700" anchor="ctr" anchorCtr="0">
            <a:normAutofit/>
          </a:bodyPr>
          <a:lstStyle/>
          <a:p>
            <a:pPr lvl="0">
              <a:buSzPts val="2800"/>
            </a:pPr>
            <a:r>
              <a:rPr lang="en-US" sz="2800" b="1" dirty="0">
                <a:latin typeface="Arial"/>
                <a:ea typeface="Arial"/>
                <a:cs typeface="Arial"/>
                <a:sym typeface="Arial"/>
              </a:rPr>
              <a:t>Entering Relative Humidity Data – Step 1&amp;2</a:t>
            </a:r>
            <a:endParaRPr sz="2800" b="1" dirty="0"/>
          </a:p>
        </p:txBody>
      </p:sp>
    </p:spTree>
    <p:extLst>
      <p:ext uri="{BB962C8B-B14F-4D97-AF65-F5344CB8AC3E}">
        <p14:creationId xmlns:p14="http://schemas.microsoft.com/office/powerpoint/2010/main" val="3172670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877DECDB-B91F-14A4-89F7-8617381D81E7}"/>
            </a:ext>
          </a:extLst>
        </p:cNvPr>
        <p:cNvGrpSpPr/>
        <p:nvPr/>
      </p:nvGrpSpPr>
      <p:grpSpPr>
        <a:xfrm>
          <a:off x="0" y="0"/>
          <a:ext cx="0" cy="0"/>
          <a:chOff x="0" y="0"/>
          <a:chExt cx="0" cy="0"/>
        </a:xfrm>
      </p:grpSpPr>
      <p:pic>
        <p:nvPicPr>
          <p:cNvPr id="6" name="Picture 5" descr="A screenshot of available protocols, with Relative Humidity selected.">
            <a:extLst>
              <a:ext uri="{FF2B5EF4-FFF2-40B4-BE49-F238E27FC236}">
                <a16:creationId xmlns:a16="http://schemas.microsoft.com/office/drawing/2014/main" id="{2E1BDDC9-3621-B96D-1E0B-8A711D3A2940}"/>
              </a:ext>
            </a:extLst>
          </p:cNvPr>
          <p:cNvPicPr>
            <a:picLocks noChangeAspect="1"/>
          </p:cNvPicPr>
          <p:nvPr/>
        </p:nvPicPr>
        <p:blipFill>
          <a:blip r:embed="rId3"/>
          <a:stretch>
            <a:fillRect/>
          </a:stretch>
        </p:blipFill>
        <p:spPr>
          <a:xfrm>
            <a:off x="3441978" y="2209998"/>
            <a:ext cx="3150442" cy="4566672"/>
          </a:xfrm>
          <a:prstGeom prst="rect">
            <a:avLst/>
          </a:prstGeom>
        </p:spPr>
      </p:pic>
      <p:sp>
        <p:nvSpPr>
          <p:cNvPr id="238" name="Google Shape;238;p15">
            <a:extLst>
              <a:ext uri="{FF2B5EF4-FFF2-40B4-BE49-F238E27FC236}">
                <a16:creationId xmlns:a16="http://schemas.microsoft.com/office/drawing/2014/main" id="{EECAA53F-9ECD-52E8-7925-E404618632AD}"/>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239" name="Google Shape;239;p15" descr="Banner: Atmosphere-Relative Humidity">
            <a:extLst>
              <a:ext uri="{FF2B5EF4-FFF2-40B4-BE49-F238E27FC236}">
                <a16:creationId xmlns:a16="http://schemas.microsoft.com/office/drawing/2014/main" id="{20FA65DC-32A9-8863-0DA4-B7CE352890A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40" name="Google Shape;240;p15" descr="Menu Bar: How to report data to GLOBE">
            <a:extLst>
              <a:ext uri="{FF2B5EF4-FFF2-40B4-BE49-F238E27FC236}">
                <a16:creationId xmlns:a16="http://schemas.microsoft.com/office/drawing/2014/main" id="{854F41FC-B857-A0A9-71E2-C8E90D8C8DD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2" name="Google Shape;279;p18">
            <a:extLst>
              <a:ext uri="{FF2B5EF4-FFF2-40B4-BE49-F238E27FC236}">
                <a16:creationId xmlns:a16="http://schemas.microsoft.com/office/drawing/2014/main" id="{0A4A182D-6BDF-FF51-EFBE-20821EC0D53F}"/>
              </a:ext>
            </a:extLst>
          </p:cNvPr>
          <p:cNvSpPr txBox="1"/>
          <p:nvPr/>
        </p:nvSpPr>
        <p:spPr>
          <a:xfrm>
            <a:off x="2314892" y="1617744"/>
            <a:ext cx="5975549" cy="647447"/>
          </a:xfrm>
          <a:prstGeom prst="rect">
            <a:avLst/>
          </a:prstGeom>
          <a:noFill/>
          <a:ln>
            <a:noFill/>
          </a:ln>
        </p:spPr>
        <p:txBody>
          <a:bodyPr spcFirstLastPara="1" wrap="square" lIns="91425" tIns="45700" rIns="91425" bIns="45700" anchor="t" anchorCtr="0">
            <a:noAutofit/>
          </a:bodyPr>
          <a:lstStyle/>
          <a:p>
            <a:pPr lvl="0">
              <a:buClr>
                <a:schemeClr val="dk1"/>
              </a:buClr>
              <a:buSzPts val="2000"/>
            </a:pPr>
            <a:r>
              <a:rPr lang="en-US" sz="2000" dirty="0">
                <a:solidFill>
                  <a:schemeClr val="dk1"/>
                </a:solidFill>
                <a:latin typeface="Arial"/>
                <a:ea typeface="Arial"/>
                <a:cs typeface="Arial"/>
                <a:sym typeface="Arial"/>
              </a:rPr>
              <a:t>3. </a:t>
            </a:r>
            <a:r>
              <a:rPr lang="en-US" sz="2000" dirty="0"/>
              <a:t>Click on the arrow next to "</a:t>
            </a:r>
            <a:r>
              <a:rPr lang="en-US" sz="2000" i="1" dirty="0"/>
              <a:t>Atmosphere</a:t>
            </a:r>
            <a:r>
              <a:rPr lang="en-US" sz="2000" dirty="0"/>
              <a:t>" and select “</a:t>
            </a:r>
            <a:r>
              <a:rPr lang="en-US" sz="2000" i="1" dirty="0"/>
              <a:t>Relative Humidity</a:t>
            </a:r>
            <a:r>
              <a:rPr lang="en-US" sz="2000" dirty="0"/>
              <a:t>"</a:t>
            </a:r>
            <a:endParaRPr sz="2000" dirty="0">
              <a:solidFill>
                <a:schemeClr val="dk1"/>
              </a:solidFill>
              <a:latin typeface="Calibri"/>
              <a:ea typeface="Calibri"/>
              <a:cs typeface="Calibri"/>
              <a:sym typeface="Calibri"/>
            </a:endParaRPr>
          </a:p>
        </p:txBody>
      </p:sp>
      <p:sp>
        <p:nvSpPr>
          <p:cNvPr id="3" name="Google Shape;281;p18" descr="circle around button, Live Data Entry">
            <a:extLst>
              <a:ext uri="{FF2B5EF4-FFF2-40B4-BE49-F238E27FC236}">
                <a16:creationId xmlns:a16="http://schemas.microsoft.com/office/drawing/2014/main" id="{1A59CC37-7816-EB38-BC84-B791C0E0BDE6}"/>
              </a:ext>
            </a:extLst>
          </p:cNvPr>
          <p:cNvSpPr/>
          <p:nvPr/>
        </p:nvSpPr>
        <p:spPr>
          <a:xfrm>
            <a:off x="3780262" y="4937127"/>
            <a:ext cx="1583476" cy="32556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 name="Google Shape;282;p18" descr="arrow pointing to Live Data Entry on GLOBE website screenshot">
            <a:extLst>
              <a:ext uri="{FF2B5EF4-FFF2-40B4-BE49-F238E27FC236}">
                <a16:creationId xmlns:a16="http://schemas.microsoft.com/office/drawing/2014/main" id="{500C04A7-AC4A-9DFC-C257-D95C24130B0F}"/>
              </a:ext>
            </a:extLst>
          </p:cNvPr>
          <p:cNvCxnSpPr>
            <a:cxnSpLocks/>
            <a:endCxn id="3" idx="7"/>
          </p:cNvCxnSpPr>
          <p:nvPr/>
        </p:nvCxnSpPr>
        <p:spPr>
          <a:xfrm flipH="1">
            <a:off x="5131843" y="4181655"/>
            <a:ext cx="867439" cy="803150"/>
          </a:xfrm>
          <a:prstGeom prst="straightConnector1">
            <a:avLst/>
          </a:prstGeom>
          <a:noFill/>
          <a:ln w="38100" cap="flat" cmpd="sng">
            <a:solidFill>
              <a:srgbClr val="FF0000"/>
            </a:solidFill>
            <a:prstDash val="solid"/>
            <a:round/>
            <a:headEnd type="none" w="sm" len="sm"/>
            <a:tailEnd type="stealth" w="med" len="med"/>
          </a:ln>
        </p:spPr>
      </p:cxnSp>
      <p:sp>
        <p:nvSpPr>
          <p:cNvPr id="5" name="Google Shape;267;p17">
            <a:extLst>
              <a:ext uri="{FF2B5EF4-FFF2-40B4-BE49-F238E27FC236}">
                <a16:creationId xmlns:a16="http://schemas.microsoft.com/office/drawing/2014/main" id="{3431EFC8-28E4-3567-8F63-92895DBB2C91}"/>
              </a:ext>
            </a:extLst>
          </p:cNvPr>
          <p:cNvSpPr txBox="1">
            <a:spLocks noGrp="1"/>
          </p:cNvSpPr>
          <p:nvPr>
            <p:ph type="title"/>
          </p:nvPr>
        </p:nvSpPr>
        <p:spPr>
          <a:xfrm>
            <a:off x="1206772" y="935573"/>
            <a:ext cx="7886700" cy="682171"/>
          </a:xfrm>
          <a:prstGeom prst="rect">
            <a:avLst/>
          </a:prstGeom>
          <a:noFill/>
          <a:ln>
            <a:noFill/>
          </a:ln>
        </p:spPr>
        <p:txBody>
          <a:bodyPr spcFirstLastPara="1" wrap="square" lIns="91425" tIns="45700" rIns="91425" bIns="45700" anchor="ctr" anchorCtr="0">
            <a:normAutofit/>
          </a:bodyPr>
          <a:lstStyle/>
          <a:p>
            <a:pPr lvl="0">
              <a:buSzPts val="2800"/>
            </a:pPr>
            <a:r>
              <a:rPr lang="en-US" sz="2800" b="1" dirty="0">
                <a:latin typeface="Arial"/>
                <a:ea typeface="Arial"/>
                <a:cs typeface="Arial"/>
                <a:sym typeface="Arial"/>
              </a:rPr>
              <a:t>Entering Relative Humidity Data – Step 3</a:t>
            </a:r>
            <a:endParaRPr sz="2800" b="1" dirty="0"/>
          </a:p>
        </p:txBody>
      </p:sp>
    </p:spTree>
    <p:extLst>
      <p:ext uri="{BB962C8B-B14F-4D97-AF65-F5344CB8AC3E}">
        <p14:creationId xmlns:p14="http://schemas.microsoft.com/office/powerpoint/2010/main" val="1109403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66057137-321C-EB4A-F6B9-8487B2B37586}"/>
            </a:ext>
          </a:extLst>
        </p:cNvPr>
        <p:cNvGrpSpPr/>
        <p:nvPr/>
      </p:nvGrpSpPr>
      <p:grpSpPr>
        <a:xfrm>
          <a:off x="0" y="0"/>
          <a:ext cx="0" cy="0"/>
          <a:chOff x="0" y="0"/>
          <a:chExt cx="0" cy="0"/>
        </a:xfrm>
      </p:grpSpPr>
      <p:sp>
        <p:nvSpPr>
          <p:cNvPr id="238" name="Google Shape;238;p15">
            <a:extLst>
              <a:ext uri="{FF2B5EF4-FFF2-40B4-BE49-F238E27FC236}">
                <a16:creationId xmlns:a16="http://schemas.microsoft.com/office/drawing/2014/main" id="{A742F663-2808-4D78-F59A-0596C25069C5}"/>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239" name="Google Shape;239;p15" descr="Banner: Atmosphere-Relative Humidity">
            <a:extLst>
              <a:ext uri="{FF2B5EF4-FFF2-40B4-BE49-F238E27FC236}">
                <a16:creationId xmlns:a16="http://schemas.microsoft.com/office/drawing/2014/main" id="{133F61F0-DBE4-3FAB-1E25-FFC95AFDB8A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40" name="Google Shape;240;p15" descr="Menu Bar: How to report data to GLOBE">
            <a:extLst>
              <a:ext uri="{FF2B5EF4-FFF2-40B4-BE49-F238E27FC236}">
                <a16:creationId xmlns:a16="http://schemas.microsoft.com/office/drawing/2014/main" id="{4E710633-4C9B-F913-BB8A-46E23BE552F7}"/>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2" name="Google Shape;279;p18">
            <a:extLst>
              <a:ext uri="{FF2B5EF4-FFF2-40B4-BE49-F238E27FC236}">
                <a16:creationId xmlns:a16="http://schemas.microsoft.com/office/drawing/2014/main" id="{6EA92A72-1222-AB7C-70AE-6F152D0C1F64}"/>
              </a:ext>
            </a:extLst>
          </p:cNvPr>
          <p:cNvSpPr txBox="1"/>
          <p:nvPr/>
        </p:nvSpPr>
        <p:spPr>
          <a:xfrm>
            <a:off x="2000225" y="1617744"/>
            <a:ext cx="6109572" cy="1123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dirty="0">
                <a:solidFill>
                  <a:schemeClr val="dk1"/>
                </a:solidFill>
              </a:rPr>
              <a:t>4. At the bottom of the screen, click “</a:t>
            </a:r>
            <a:r>
              <a:rPr lang="en-US" i="1" dirty="0">
                <a:solidFill>
                  <a:schemeClr val="dk1"/>
                </a:solidFill>
              </a:rPr>
              <a:t>Continue</a:t>
            </a:r>
            <a:r>
              <a:rPr lang="en-US" dirty="0">
                <a:solidFill>
                  <a:schemeClr val="dk1"/>
                </a:solidFill>
              </a:rPr>
              <a:t>”. When prompted, enter site location details (latitude, longitude, and elevation). Choose an existing site or identify a new site by clicking “</a:t>
            </a:r>
            <a:r>
              <a:rPr lang="en-US" i="1" dirty="0">
                <a:solidFill>
                  <a:schemeClr val="dk1"/>
                </a:solidFill>
              </a:rPr>
              <a:t>+ New Site Location</a:t>
            </a:r>
            <a:r>
              <a:rPr lang="en-US" dirty="0">
                <a:solidFill>
                  <a:schemeClr val="dk1"/>
                </a:solidFill>
              </a:rPr>
              <a:t>”</a:t>
            </a:r>
            <a:endParaRPr dirty="0"/>
          </a:p>
          <a:p>
            <a:pPr marL="228600" marR="0" lvl="0" indent="-50800" algn="l" rtl="0">
              <a:lnSpc>
                <a:spcPct val="100000"/>
              </a:lnSpc>
              <a:spcBef>
                <a:spcPts val="0"/>
              </a:spcBef>
              <a:spcAft>
                <a:spcPts val="0"/>
              </a:spcAft>
              <a:buClr>
                <a:schemeClr val="dk1"/>
              </a:buClr>
              <a:buSzPts val="2800"/>
              <a:buFont typeface="Arial"/>
              <a:buNone/>
            </a:pPr>
            <a:endParaRPr dirty="0">
              <a:solidFill>
                <a:schemeClr val="dk1"/>
              </a:solidFill>
              <a:latin typeface="Calibri"/>
              <a:ea typeface="Calibri"/>
              <a:cs typeface="Calibri"/>
              <a:sym typeface="Calibri"/>
            </a:endParaRPr>
          </a:p>
        </p:txBody>
      </p:sp>
      <p:pic>
        <p:nvPicPr>
          <p:cNvPr id="3" name="Picture 2" descr="Screenshot that shows the bottom of the site location selection screen. You can select from all available sites, and at the bottom is a button that says &quot;+New Site Location&quot;">
            <a:extLst>
              <a:ext uri="{FF2B5EF4-FFF2-40B4-BE49-F238E27FC236}">
                <a16:creationId xmlns:a16="http://schemas.microsoft.com/office/drawing/2014/main" id="{EEA75F3D-0AA4-2D68-B330-ED0B9DBA292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218"/>
          <a:stretch>
            <a:fillRect/>
          </a:stretch>
        </p:blipFill>
        <p:spPr bwMode="auto">
          <a:xfrm>
            <a:off x="3958285" y="2427588"/>
            <a:ext cx="2383674" cy="4357599"/>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67;p17">
            <a:extLst>
              <a:ext uri="{FF2B5EF4-FFF2-40B4-BE49-F238E27FC236}">
                <a16:creationId xmlns:a16="http://schemas.microsoft.com/office/drawing/2014/main" id="{82355E42-0EDD-6FD3-6D05-00B1CA7D4B24}"/>
              </a:ext>
            </a:extLst>
          </p:cNvPr>
          <p:cNvSpPr txBox="1">
            <a:spLocks noGrp="1"/>
          </p:cNvSpPr>
          <p:nvPr>
            <p:ph type="title"/>
          </p:nvPr>
        </p:nvSpPr>
        <p:spPr>
          <a:xfrm>
            <a:off x="1206772" y="935573"/>
            <a:ext cx="7886700" cy="682171"/>
          </a:xfrm>
          <a:prstGeom prst="rect">
            <a:avLst/>
          </a:prstGeom>
          <a:noFill/>
          <a:ln>
            <a:noFill/>
          </a:ln>
        </p:spPr>
        <p:txBody>
          <a:bodyPr spcFirstLastPara="1" wrap="square" lIns="91425" tIns="45700" rIns="91425" bIns="45700" anchor="ctr" anchorCtr="0">
            <a:normAutofit/>
          </a:bodyPr>
          <a:lstStyle/>
          <a:p>
            <a:pPr lvl="0">
              <a:buSzPts val="2800"/>
            </a:pPr>
            <a:r>
              <a:rPr lang="en-US" sz="2800" b="1" dirty="0">
                <a:latin typeface="Arial"/>
                <a:ea typeface="Arial"/>
                <a:cs typeface="Arial"/>
                <a:sym typeface="Arial"/>
              </a:rPr>
              <a:t>Entering Relative Humidity Data – Step 4</a:t>
            </a:r>
            <a:endParaRPr sz="2800" b="1" dirty="0"/>
          </a:p>
        </p:txBody>
      </p:sp>
    </p:spTree>
    <p:extLst>
      <p:ext uri="{BB962C8B-B14F-4D97-AF65-F5344CB8AC3E}">
        <p14:creationId xmlns:p14="http://schemas.microsoft.com/office/powerpoint/2010/main" val="29076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9" name="Google Shape;99;p2"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00" name="Google Shape;100;p2" descr="Menu Bar: What is Relative Humidi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8240" cy="6065520"/>
          </a:xfrm>
          <a:prstGeom prst="rect">
            <a:avLst/>
          </a:prstGeom>
          <a:noFill/>
          <a:ln>
            <a:noFill/>
          </a:ln>
        </p:spPr>
      </p:pic>
      <p:sp>
        <p:nvSpPr>
          <p:cNvPr id="101" name="Google Shape;101;p2"/>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Overview and Learning Objectives</a:t>
            </a:r>
            <a:endParaRPr sz="2800"/>
          </a:p>
        </p:txBody>
      </p:sp>
      <p:sp>
        <p:nvSpPr>
          <p:cNvPr id="102" name="Google Shape;102;p2"/>
          <p:cNvSpPr txBox="1">
            <a:spLocks noGrp="1"/>
          </p:cNvSpPr>
          <p:nvPr>
            <p:ph type="body" idx="1"/>
          </p:nvPr>
        </p:nvSpPr>
        <p:spPr>
          <a:xfrm>
            <a:off x="1333500" y="1652221"/>
            <a:ext cx="7353300" cy="470413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00000"/>
              </a:lnSpc>
              <a:spcBef>
                <a:spcPts val="0"/>
              </a:spcBef>
              <a:spcAft>
                <a:spcPts val="0"/>
              </a:spcAft>
              <a:buClr>
                <a:srgbClr val="002060"/>
              </a:buClr>
              <a:buSzPct val="100000"/>
              <a:buNone/>
            </a:pPr>
            <a:r>
              <a:rPr lang="en-US" sz="3400" b="1" dirty="0">
                <a:solidFill>
                  <a:srgbClr val="002060"/>
                </a:solidFill>
              </a:rPr>
              <a:t>Overview</a:t>
            </a:r>
            <a:endParaRPr dirty="0"/>
          </a:p>
          <a:p>
            <a:pPr marL="0" lvl="0" indent="0" algn="l" rtl="0">
              <a:lnSpc>
                <a:spcPct val="100000"/>
              </a:lnSpc>
              <a:spcBef>
                <a:spcPts val="1200"/>
              </a:spcBef>
              <a:spcAft>
                <a:spcPts val="0"/>
              </a:spcAft>
              <a:buClr>
                <a:schemeClr val="dk1"/>
              </a:buClr>
              <a:buSzPct val="100000"/>
              <a:buNone/>
            </a:pPr>
            <a:r>
              <a:rPr lang="en-US" sz="3500" i="1" dirty="0"/>
              <a:t>This module:</a:t>
            </a:r>
            <a:endParaRPr dirty="0"/>
          </a:p>
          <a:p>
            <a:pPr marL="228600" lvl="0" indent="-228600" algn="l" rtl="0">
              <a:lnSpc>
                <a:spcPct val="100000"/>
              </a:lnSpc>
              <a:spcBef>
                <a:spcPts val="1200"/>
              </a:spcBef>
              <a:spcAft>
                <a:spcPts val="0"/>
              </a:spcAft>
              <a:buClr>
                <a:schemeClr val="dk1"/>
              </a:buClr>
              <a:buSzPct val="100000"/>
              <a:buChar char="•"/>
            </a:pPr>
            <a:r>
              <a:rPr lang="en-US" sz="3500" dirty="0"/>
              <a:t>Describes relative humidity </a:t>
            </a:r>
            <a:endParaRPr dirty="0"/>
          </a:p>
          <a:p>
            <a:pPr marL="228600" lvl="0" indent="-228600" algn="l" rtl="0">
              <a:lnSpc>
                <a:spcPct val="100000"/>
              </a:lnSpc>
              <a:spcBef>
                <a:spcPts val="1200"/>
              </a:spcBef>
              <a:spcAft>
                <a:spcPts val="0"/>
              </a:spcAft>
              <a:buClr>
                <a:schemeClr val="dk1"/>
              </a:buClr>
              <a:buSzPct val="100000"/>
              <a:buChar char="•"/>
            </a:pPr>
            <a:r>
              <a:rPr lang="en-US" sz="3500" dirty="0"/>
              <a:t>Provides step-by-step protocol instructions for collecting relative humidity</a:t>
            </a:r>
            <a:endParaRPr dirty="0"/>
          </a:p>
          <a:p>
            <a:pPr marL="0" lvl="0" indent="0" algn="l" rtl="0">
              <a:lnSpc>
                <a:spcPct val="100000"/>
              </a:lnSpc>
              <a:spcBef>
                <a:spcPts val="1200"/>
              </a:spcBef>
              <a:spcAft>
                <a:spcPts val="0"/>
              </a:spcAft>
              <a:buClr>
                <a:schemeClr val="dk1"/>
              </a:buClr>
              <a:buSzPct val="100000"/>
              <a:buNone/>
            </a:pPr>
            <a:endParaRPr sz="2400" b="1" dirty="0"/>
          </a:p>
          <a:p>
            <a:pPr marL="0" lvl="0" indent="0" algn="l" rtl="0">
              <a:lnSpc>
                <a:spcPct val="100000"/>
              </a:lnSpc>
              <a:spcBef>
                <a:spcPts val="600"/>
              </a:spcBef>
              <a:spcAft>
                <a:spcPts val="0"/>
              </a:spcAft>
              <a:buClr>
                <a:srgbClr val="002060"/>
              </a:buClr>
              <a:buSzPct val="100000"/>
              <a:buNone/>
            </a:pPr>
            <a:r>
              <a:rPr lang="en-US" sz="3400" b="1" dirty="0">
                <a:solidFill>
                  <a:srgbClr val="002060"/>
                </a:solidFill>
              </a:rPr>
              <a:t>Learning Objectives</a:t>
            </a:r>
            <a:endParaRPr dirty="0"/>
          </a:p>
          <a:p>
            <a:pPr marL="0" lvl="0" indent="0" algn="l" rtl="0">
              <a:lnSpc>
                <a:spcPct val="220000"/>
              </a:lnSpc>
              <a:spcBef>
                <a:spcPts val="600"/>
              </a:spcBef>
              <a:spcAft>
                <a:spcPts val="0"/>
              </a:spcAft>
              <a:buClr>
                <a:schemeClr val="dk1"/>
              </a:buClr>
              <a:buSzPct val="100000"/>
              <a:buNone/>
            </a:pPr>
            <a:r>
              <a:rPr lang="en-US" sz="3500" i="1" dirty="0"/>
              <a:t>After completing this module, you will be able to: </a:t>
            </a:r>
            <a:endParaRPr dirty="0"/>
          </a:p>
          <a:p>
            <a:pPr marL="228600" lvl="0" indent="-228600" algn="l" rtl="0">
              <a:lnSpc>
                <a:spcPct val="170000"/>
              </a:lnSpc>
              <a:spcBef>
                <a:spcPts val="600"/>
              </a:spcBef>
              <a:spcAft>
                <a:spcPts val="0"/>
              </a:spcAft>
              <a:buClr>
                <a:schemeClr val="dk1"/>
              </a:buClr>
              <a:buSzPct val="100000"/>
              <a:buChar char="•"/>
            </a:pPr>
            <a:r>
              <a:rPr lang="en-US" sz="3500" dirty="0"/>
              <a:t>List some reasons to collect relative humidity</a:t>
            </a:r>
            <a:endParaRPr dirty="0"/>
          </a:p>
          <a:p>
            <a:pPr marL="228600" lvl="0" indent="-228600" algn="l" rtl="0">
              <a:lnSpc>
                <a:spcPct val="170000"/>
              </a:lnSpc>
              <a:spcBef>
                <a:spcPts val="600"/>
              </a:spcBef>
              <a:spcAft>
                <a:spcPts val="0"/>
              </a:spcAft>
              <a:buClr>
                <a:schemeClr val="dk1"/>
              </a:buClr>
              <a:buSzPct val="100000"/>
              <a:buChar char="•"/>
            </a:pPr>
            <a:r>
              <a:rPr lang="en-US" sz="3500" dirty="0"/>
              <a:t>Describe how, where, and when to collect relative humidity</a:t>
            </a:r>
            <a:endParaRPr dirty="0"/>
          </a:p>
          <a:p>
            <a:pPr marL="228600" lvl="0" indent="-228600" algn="l" rtl="0">
              <a:lnSpc>
                <a:spcPct val="170000"/>
              </a:lnSpc>
              <a:spcBef>
                <a:spcPts val="600"/>
              </a:spcBef>
              <a:spcAft>
                <a:spcPts val="0"/>
              </a:spcAft>
              <a:buClr>
                <a:schemeClr val="dk1"/>
              </a:buClr>
              <a:buSzPct val="100000"/>
              <a:buChar char="•"/>
            </a:pPr>
            <a:r>
              <a:rPr lang="en-US" sz="3500" dirty="0"/>
              <a:t>Upload data to the GLOBE website</a:t>
            </a:r>
            <a:endParaRPr dirty="0"/>
          </a:p>
          <a:p>
            <a:pPr marL="228600" lvl="0" indent="-228600" algn="l" rtl="0">
              <a:lnSpc>
                <a:spcPct val="170000"/>
              </a:lnSpc>
              <a:spcBef>
                <a:spcPts val="600"/>
              </a:spcBef>
              <a:spcAft>
                <a:spcPts val="0"/>
              </a:spcAft>
              <a:buClr>
                <a:schemeClr val="dk1"/>
              </a:buClr>
              <a:buSzPct val="100000"/>
              <a:buChar char="•"/>
            </a:pPr>
            <a:r>
              <a:rPr lang="en-US" sz="3500" dirty="0"/>
              <a:t>Visualize data using the GLOBE Visualization Site and formulate your own questions about weather</a:t>
            </a:r>
            <a:endParaRPr dirty="0"/>
          </a:p>
          <a:p>
            <a:pPr marL="0" lvl="0" indent="0" algn="l" rtl="0">
              <a:lnSpc>
                <a:spcPct val="100000"/>
              </a:lnSpc>
              <a:spcBef>
                <a:spcPts val="600"/>
              </a:spcBef>
              <a:spcAft>
                <a:spcPts val="0"/>
              </a:spcAft>
              <a:buClr>
                <a:schemeClr val="dk1"/>
              </a:buClr>
              <a:buSzPct val="100000"/>
              <a:buNone/>
            </a:pPr>
            <a:endParaRPr sz="3500" i="1" dirty="0"/>
          </a:p>
          <a:p>
            <a:pPr marL="0" lvl="0" indent="0" algn="l" rtl="0">
              <a:lnSpc>
                <a:spcPct val="100000"/>
              </a:lnSpc>
              <a:spcBef>
                <a:spcPts val="600"/>
              </a:spcBef>
              <a:spcAft>
                <a:spcPts val="0"/>
              </a:spcAft>
              <a:buClr>
                <a:schemeClr val="dk1"/>
              </a:buClr>
              <a:buSzPct val="100000"/>
              <a:buNone/>
            </a:pPr>
            <a:r>
              <a:rPr lang="en-US" sz="3500" i="1" dirty="0"/>
              <a:t>Estimated time needed to complete this module: 1.5 hours</a:t>
            </a:r>
            <a:endParaRPr sz="3500" i="1"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1A191261-E1E5-DEBE-1182-97FB8588415F}"/>
            </a:ext>
          </a:extLst>
        </p:cNvPr>
        <p:cNvGrpSpPr/>
        <p:nvPr/>
      </p:nvGrpSpPr>
      <p:grpSpPr>
        <a:xfrm>
          <a:off x="0" y="0"/>
          <a:ext cx="0" cy="0"/>
          <a:chOff x="0" y="0"/>
          <a:chExt cx="0" cy="0"/>
        </a:xfrm>
      </p:grpSpPr>
      <p:sp>
        <p:nvSpPr>
          <p:cNvPr id="238" name="Google Shape;238;p15">
            <a:extLst>
              <a:ext uri="{FF2B5EF4-FFF2-40B4-BE49-F238E27FC236}">
                <a16:creationId xmlns:a16="http://schemas.microsoft.com/office/drawing/2014/main" id="{B3609AD0-945D-5632-73D3-0E48A1528715}"/>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239" name="Google Shape;239;p15" descr="Banner: Atmosphere-Relative Humidity">
            <a:extLst>
              <a:ext uri="{FF2B5EF4-FFF2-40B4-BE49-F238E27FC236}">
                <a16:creationId xmlns:a16="http://schemas.microsoft.com/office/drawing/2014/main" id="{0D79A9A6-F34E-2E06-043C-3B75B71384F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40" name="Google Shape;240;p15" descr="Menu Bar: How to report data to GLOBE">
            <a:extLst>
              <a:ext uri="{FF2B5EF4-FFF2-40B4-BE49-F238E27FC236}">
                <a16:creationId xmlns:a16="http://schemas.microsoft.com/office/drawing/2014/main" id="{9151BEFD-EA11-1C84-540E-9055687ABFF7}"/>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4" name="TextBox 3">
            <a:extLst>
              <a:ext uri="{FF2B5EF4-FFF2-40B4-BE49-F238E27FC236}">
                <a16:creationId xmlns:a16="http://schemas.microsoft.com/office/drawing/2014/main" id="{CF4A83FF-9532-B98D-5751-83AFB9D5E8BF}"/>
              </a:ext>
            </a:extLst>
          </p:cNvPr>
          <p:cNvSpPr txBox="1"/>
          <p:nvPr/>
        </p:nvSpPr>
        <p:spPr>
          <a:xfrm>
            <a:off x="1933028" y="1541071"/>
            <a:ext cx="6803177" cy="738664"/>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2000"/>
              <a:buFont typeface="Arial"/>
              <a:buNone/>
            </a:pPr>
            <a:r>
              <a:rPr lang="en-US" sz="1400" dirty="0">
                <a:solidFill>
                  <a:schemeClr val="dk1"/>
                </a:solidFill>
                <a:latin typeface="Arial"/>
                <a:ea typeface="Arial"/>
                <a:cs typeface="Arial"/>
                <a:sym typeface="Arial"/>
              </a:rPr>
              <a:t>5. Check to </a:t>
            </a:r>
            <a:r>
              <a:rPr lang="en-US" sz="1400" dirty="0">
                <a:solidFill>
                  <a:schemeClr val="dk1"/>
                </a:solidFill>
              </a:rPr>
              <a:t>see if the “</a:t>
            </a:r>
            <a:r>
              <a:rPr lang="en-US" sz="1400" i="1" dirty="0">
                <a:solidFill>
                  <a:schemeClr val="dk1"/>
                </a:solidFill>
              </a:rPr>
              <a:t>Date and Time</a:t>
            </a:r>
            <a:r>
              <a:rPr lang="en-US" sz="1400" dirty="0">
                <a:solidFill>
                  <a:schemeClr val="dk1"/>
                </a:solidFill>
              </a:rPr>
              <a:t>” are correct, if it is not, click “</a:t>
            </a:r>
            <a:r>
              <a:rPr lang="en-US" sz="1400" i="1" dirty="0">
                <a:solidFill>
                  <a:schemeClr val="dk1"/>
                </a:solidFill>
              </a:rPr>
              <a:t>Get Current Time</a:t>
            </a:r>
            <a:r>
              <a:rPr lang="en-US" sz="1400" dirty="0">
                <a:solidFill>
                  <a:schemeClr val="dk1"/>
                </a:solidFill>
              </a:rPr>
              <a:t>”</a:t>
            </a:r>
            <a:r>
              <a:rPr lang="en-US" sz="1400" i="1" dirty="0">
                <a:solidFill>
                  <a:schemeClr val="dk1"/>
                </a:solidFill>
              </a:rPr>
              <a:t> </a:t>
            </a:r>
            <a:r>
              <a:rPr lang="en-US" sz="1400" dirty="0">
                <a:solidFill>
                  <a:schemeClr val="dk1"/>
                </a:solidFill>
              </a:rPr>
              <a:t>to update it. Then click “</a:t>
            </a:r>
            <a:r>
              <a:rPr lang="en-US" sz="1400" i="1" dirty="0">
                <a:solidFill>
                  <a:schemeClr val="dk1"/>
                </a:solidFill>
              </a:rPr>
              <a:t>Relative Humidity</a:t>
            </a:r>
            <a:r>
              <a:rPr lang="en-US" sz="1400" dirty="0">
                <a:solidFill>
                  <a:schemeClr val="dk1"/>
                </a:solidFill>
              </a:rPr>
              <a:t>” to move on</a:t>
            </a:r>
            <a:endParaRPr lang="en-US" sz="1400" dirty="0"/>
          </a:p>
          <a:p>
            <a:pPr marL="228600" marR="0" lvl="0" indent="-50800" algn="l" rtl="0">
              <a:lnSpc>
                <a:spcPct val="100000"/>
              </a:lnSpc>
              <a:spcBef>
                <a:spcPts val="0"/>
              </a:spcBef>
              <a:spcAft>
                <a:spcPts val="0"/>
              </a:spcAft>
              <a:buClr>
                <a:schemeClr val="dk1"/>
              </a:buClr>
              <a:buSzPts val="2800"/>
              <a:buFont typeface="Arial"/>
              <a:buNone/>
            </a:pPr>
            <a:endParaRPr lang="en-US" sz="1400" dirty="0">
              <a:solidFill>
                <a:schemeClr val="dk1"/>
              </a:solidFill>
              <a:latin typeface="Calibri"/>
              <a:ea typeface="Calibri"/>
              <a:cs typeface="Calibri"/>
              <a:sym typeface="Calibri"/>
            </a:endParaRPr>
          </a:p>
        </p:txBody>
      </p:sp>
      <p:grpSp>
        <p:nvGrpSpPr>
          <p:cNvPr id="5" name="Group 4">
            <a:extLst>
              <a:ext uri="{FF2B5EF4-FFF2-40B4-BE49-F238E27FC236}">
                <a16:creationId xmlns:a16="http://schemas.microsoft.com/office/drawing/2014/main" id="{BD1759C3-E787-721A-4FC1-18FA9B2878E7}"/>
              </a:ext>
            </a:extLst>
          </p:cNvPr>
          <p:cNvGrpSpPr/>
          <p:nvPr/>
        </p:nvGrpSpPr>
        <p:grpSpPr>
          <a:xfrm>
            <a:off x="3307566" y="2203061"/>
            <a:ext cx="3065756" cy="4513760"/>
            <a:chOff x="3307566" y="2001527"/>
            <a:chExt cx="3065756" cy="4513760"/>
          </a:xfrm>
        </p:grpSpPr>
        <p:pic>
          <p:nvPicPr>
            <p:cNvPr id="3" name="Picture 2" descr="A screenshot showing local date and time of the observation. ">
              <a:extLst>
                <a:ext uri="{FF2B5EF4-FFF2-40B4-BE49-F238E27FC236}">
                  <a16:creationId xmlns:a16="http://schemas.microsoft.com/office/drawing/2014/main" id="{3DAAF38C-D6B5-DAAD-1B60-003CDAA41E2A}"/>
                </a:ext>
              </a:extLst>
            </p:cNvPr>
            <p:cNvPicPr>
              <a:picLocks noChangeAspect="1"/>
            </p:cNvPicPr>
            <p:nvPr/>
          </p:nvPicPr>
          <p:blipFill>
            <a:blip r:embed="rId5"/>
            <a:srcRect t="5883" b="11593"/>
            <a:stretch>
              <a:fillRect/>
            </a:stretch>
          </p:blipFill>
          <p:spPr>
            <a:xfrm>
              <a:off x="3850341" y="2001527"/>
              <a:ext cx="2522981" cy="4513760"/>
            </a:xfrm>
            <a:prstGeom prst="rect">
              <a:avLst/>
            </a:prstGeom>
          </p:spPr>
        </p:pic>
        <p:sp>
          <p:nvSpPr>
            <p:cNvPr id="6" name="Google Shape;281;p18" descr="circle around button, Live Data Entry">
              <a:extLst>
                <a:ext uri="{FF2B5EF4-FFF2-40B4-BE49-F238E27FC236}">
                  <a16:creationId xmlns:a16="http://schemas.microsoft.com/office/drawing/2014/main" id="{3332D95C-B8B6-C85C-626D-9E4A1764C810}"/>
                </a:ext>
              </a:extLst>
            </p:cNvPr>
            <p:cNvSpPr/>
            <p:nvPr/>
          </p:nvSpPr>
          <p:spPr>
            <a:xfrm>
              <a:off x="4436090" y="5986290"/>
              <a:ext cx="1297355" cy="327744"/>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cxnSp>
          <p:nvCxnSpPr>
            <p:cNvPr id="7" name="Google Shape;282;p18" descr="arrow pointing to Live Data Entry on GLOBE website screenshot">
              <a:extLst>
                <a:ext uri="{FF2B5EF4-FFF2-40B4-BE49-F238E27FC236}">
                  <a16:creationId xmlns:a16="http://schemas.microsoft.com/office/drawing/2014/main" id="{DB771B9D-E1A9-228D-8121-E567AD246A70}"/>
                </a:ext>
              </a:extLst>
            </p:cNvPr>
            <p:cNvCxnSpPr>
              <a:cxnSpLocks/>
              <a:endCxn id="6" idx="1"/>
            </p:cNvCxnSpPr>
            <p:nvPr/>
          </p:nvCxnSpPr>
          <p:spPr>
            <a:xfrm>
              <a:off x="3761747" y="5198142"/>
              <a:ext cx="864336" cy="836145"/>
            </a:xfrm>
            <a:prstGeom prst="straightConnector1">
              <a:avLst/>
            </a:prstGeom>
            <a:noFill/>
            <a:ln w="38100" cap="flat" cmpd="sng">
              <a:solidFill>
                <a:srgbClr val="FF0000"/>
              </a:solidFill>
              <a:prstDash val="solid"/>
              <a:round/>
              <a:headEnd type="none" w="sm" len="sm"/>
              <a:tailEnd type="stealth" w="med" len="med"/>
            </a:ln>
          </p:spPr>
        </p:cxnSp>
        <p:sp>
          <p:nvSpPr>
            <p:cNvPr id="8" name="Google Shape;281;p18" descr="circle around button, Live Data Entry">
              <a:extLst>
                <a:ext uri="{FF2B5EF4-FFF2-40B4-BE49-F238E27FC236}">
                  <a16:creationId xmlns:a16="http://schemas.microsoft.com/office/drawing/2014/main" id="{DB66C932-631A-F4B4-A3C4-B474E23BD6C3}"/>
                </a:ext>
              </a:extLst>
            </p:cNvPr>
            <p:cNvSpPr/>
            <p:nvPr/>
          </p:nvSpPr>
          <p:spPr>
            <a:xfrm>
              <a:off x="3981910" y="4069114"/>
              <a:ext cx="866534" cy="21963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9" name="Google Shape;282;p18" descr="arrow pointing to Live Data Entry on GLOBE website screenshot">
              <a:extLst>
                <a:ext uri="{FF2B5EF4-FFF2-40B4-BE49-F238E27FC236}">
                  <a16:creationId xmlns:a16="http://schemas.microsoft.com/office/drawing/2014/main" id="{F938B847-1A61-05A7-17BD-939D214472A5}"/>
                </a:ext>
              </a:extLst>
            </p:cNvPr>
            <p:cNvCxnSpPr>
              <a:cxnSpLocks/>
              <a:endCxn id="8" idx="1"/>
            </p:cNvCxnSpPr>
            <p:nvPr/>
          </p:nvCxnSpPr>
          <p:spPr>
            <a:xfrm>
              <a:off x="3307566" y="3438227"/>
              <a:ext cx="801245" cy="663051"/>
            </a:xfrm>
            <a:prstGeom prst="straightConnector1">
              <a:avLst/>
            </a:prstGeom>
            <a:noFill/>
            <a:ln w="38100" cap="flat" cmpd="sng">
              <a:solidFill>
                <a:srgbClr val="FF0000"/>
              </a:solidFill>
              <a:prstDash val="solid"/>
              <a:round/>
              <a:headEnd type="none" w="sm" len="sm"/>
              <a:tailEnd type="stealth" w="med" len="med"/>
            </a:ln>
          </p:spPr>
        </p:cxnSp>
      </p:grpSp>
      <p:sp>
        <p:nvSpPr>
          <p:cNvPr id="2" name="Google Shape;267;p17">
            <a:extLst>
              <a:ext uri="{FF2B5EF4-FFF2-40B4-BE49-F238E27FC236}">
                <a16:creationId xmlns:a16="http://schemas.microsoft.com/office/drawing/2014/main" id="{3E25369C-64F2-52C5-D2E0-06FC36CB5B7C}"/>
              </a:ext>
            </a:extLst>
          </p:cNvPr>
          <p:cNvSpPr txBox="1">
            <a:spLocks noGrp="1"/>
          </p:cNvSpPr>
          <p:nvPr>
            <p:ph type="title"/>
          </p:nvPr>
        </p:nvSpPr>
        <p:spPr>
          <a:xfrm>
            <a:off x="1206772" y="935573"/>
            <a:ext cx="7886700" cy="682171"/>
          </a:xfrm>
          <a:prstGeom prst="rect">
            <a:avLst/>
          </a:prstGeom>
          <a:noFill/>
          <a:ln>
            <a:noFill/>
          </a:ln>
        </p:spPr>
        <p:txBody>
          <a:bodyPr spcFirstLastPara="1" wrap="square" lIns="91425" tIns="45700" rIns="91425" bIns="45700" anchor="ctr" anchorCtr="0">
            <a:normAutofit/>
          </a:bodyPr>
          <a:lstStyle/>
          <a:p>
            <a:pPr lvl="0">
              <a:buSzPts val="2800"/>
            </a:pPr>
            <a:r>
              <a:rPr lang="en-US" sz="2800" b="1" dirty="0">
                <a:latin typeface="Arial"/>
                <a:ea typeface="Arial"/>
                <a:cs typeface="Arial"/>
                <a:sym typeface="Arial"/>
              </a:rPr>
              <a:t>Entering Relative Humidity Data – Step 5</a:t>
            </a:r>
            <a:endParaRPr sz="2800" b="1" dirty="0"/>
          </a:p>
        </p:txBody>
      </p:sp>
    </p:spTree>
    <p:extLst>
      <p:ext uri="{BB962C8B-B14F-4D97-AF65-F5344CB8AC3E}">
        <p14:creationId xmlns:p14="http://schemas.microsoft.com/office/powerpoint/2010/main" val="4067963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401C0A1A-BB32-5B13-43CB-34F537D0BEB3}"/>
            </a:ext>
          </a:extLst>
        </p:cNvPr>
        <p:cNvGrpSpPr/>
        <p:nvPr/>
      </p:nvGrpSpPr>
      <p:grpSpPr>
        <a:xfrm>
          <a:off x="0" y="0"/>
          <a:ext cx="0" cy="0"/>
          <a:chOff x="0" y="0"/>
          <a:chExt cx="0" cy="0"/>
        </a:xfrm>
      </p:grpSpPr>
      <p:sp>
        <p:nvSpPr>
          <p:cNvPr id="238" name="Google Shape;238;p15">
            <a:extLst>
              <a:ext uri="{FF2B5EF4-FFF2-40B4-BE49-F238E27FC236}">
                <a16:creationId xmlns:a16="http://schemas.microsoft.com/office/drawing/2014/main" id="{0294ED77-443A-7E17-0FD8-BA615F828C73}"/>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pic>
        <p:nvPicPr>
          <p:cNvPr id="239" name="Google Shape;239;p15" descr="Banner: Atmosphere-Relative Humidity">
            <a:extLst>
              <a:ext uri="{FF2B5EF4-FFF2-40B4-BE49-F238E27FC236}">
                <a16:creationId xmlns:a16="http://schemas.microsoft.com/office/drawing/2014/main" id="{481203D4-5B7A-FA38-8CDA-DF37EF5B5EAF}"/>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240" name="Google Shape;240;p15" descr="Menu Bar: How to report data to GLOBE">
            <a:extLst>
              <a:ext uri="{FF2B5EF4-FFF2-40B4-BE49-F238E27FC236}">
                <a16:creationId xmlns:a16="http://schemas.microsoft.com/office/drawing/2014/main" id="{575CC0DB-A98B-1DDA-D65E-B71AF0816884}"/>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pic>
        <p:nvPicPr>
          <p:cNvPr id="3" name="Picture 2" descr="A screenshot with the option Digital Hygrometer selected. Below it are spaces to write in the Ambient Temperature in Celsius and Relative Humidity percentage. Below that is a comment space.">
            <a:extLst>
              <a:ext uri="{FF2B5EF4-FFF2-40B4-BE49-F238E27FC236}">
                <a16:creationId xmlns:a16="http://schemas.microsoft.com/office/drawing/2014/main" id="{AD09C642-C075-D69F-F027-9278FC028FD6}"/>
              </a:ext>
            </a:extLst>
          </p:cNvPr>
          <p:cNvPicPr>
            <a:picLocks noChangeAspect="1"/>
          </p:cNvPicPr>
          <p:nvPr/>
        </p:nvPicPr>
        <p:blipFill>
          <a:blip r:embed="rId5"/>
          <a:srcRect t="5795" b="22271"/>
          <a:stretch>
            <a:fillRect/>
          </a:stretch>
        </p:blipFill>
        <p:spPr>
          <a:xfrm>
            <a:off x="5253315" y="3122506"/>
            <a:ext cx="2248294" cy="3506242"/>
          </a:xfrm>
          <a:prstGeom prst="rect">
            <a:avLst/>
          </a:prstGeom>
        </p:spPr>
      </p:pic>
      <p:pic>
        <p:nvPicPr>
          <p:cNvPr id="5" name="Picture 4" descr="A screenshot with the option Sling Psychrometer selected. Below it are spaces to write in the Dry Bulb Temperature and Wet Bulb Temperature in Celsius. Below that is a comment space.">
            <a:extLst>
              <a:ext uri="{FF2B5EF4-FFF2-40B4-BE49-F238E27FC236}">
                <a16:creationId xmlns:a16="http://schemas.microsoft.com/office/drawing/2014/main" id="{98642892-8F65-9EE7-C7AE-BA251BACB6CB}"/>
              </a:ext>
            </a:extLst>
          </p:cNvPr>
          <p:cNvPicPr>
            <a:picLocks noChangeAspect="1"/>
          </p:cNvPicPr>
          <p:nvPr/>
        </p:nvPicPr>
        <p:blipFill>
          <a:blip r:embed="rId6"/>
          <a:srcRect t="5797" b="22268"/>
          <a:stretch>
            <a:fillRect/>
          </a:stretch>
        </p:blipFill>
        <p:spPr>
          <a:xfrm>
            <a:off x="2165356" y="3122506"/>
            <a:ext cx="2248294" cy="3506241"/>
          </a:xfrm>
          <a:prstGeom prst="rect">
            <a:avLst/>
          </a:prstGeom>
        </p:spPr>
      </p:pic>
      <p:sp>
        <p:nvSpPr>
          <p:cNvPr id="8" name="TextBox 7">
            <a:extLst>
              <a:ext uri="{FF2B5EF4-FFF2-40B4-BE49-F238E27FC236}">
                <a16:creationId xmlns:a16="http://schemas.microsoft.com/office/drawing/2014/main" id="{5FB4F650-5070-1B01-0ACE-4ADABDD9021D}"/>
              </a:ext>
            </a:extLst>
          </p:cNvPr>
          <p:cNvSpPr txBox="1"/>
          <p:nvPr/>
        </p:nvSpPr>
        <p:spPr>
          <a:xfrm>
            <a:off x="1682775" y="1607394"/>
            <a:ext cx="6969539" cy="1384995"/>
          </a:xfrm>
          <a:prstGeom prst="rect">
            <a:avLst/>
          </a:prstGeom>
          <a:noFill/>
        </p:spPr>
        <p:txBody>
          <a:bodyPr wrap="square">
            <a:spAutoFit/>
          </a:bodyPr>
          <a:lstStyle/>
          <a:p>
            <a:pPr lvl="0">
              <a:buClr>
                <a:schemeClr val="dk1"/>
              </a:buClr>
              <a:buSzPts val="2000"/>
            </a:pPr>
            <a:r>
              <a:rPr lang="en-US" dirty="0">
                <a:solidFill>
                  <a:schemeClr val="dk1"/>
                </a:solidFill>
              </a:rPr>
              <a:t>6</a:t>
            </a:r>
            <a:r>
              <a:rPr lang="en-US" sz="1400" dirty="0">
                <a:solidFill>
                  <a:schemeClr val="dk1"/>
                </a:solidFill>
                <a:latin typeface="Arial"/>
                <a:ea typeface="Arial"/>
                <a:cs typeface="Arial"/>
                <a:sym typeface="Arial"/>
              </a:rPr>
              <a:t>. S</a:t>
            </a:r>
            <a:r>
              <a:rPr lang="en-US" dirty="0"/>
              <a:t>elect the type of instrument used to measure relative humidity—Sling Psychrometer or Digital Hygrometer, then enter your data. If using a Sling Psychrometer, enter the dry bulb temperature (°C) and wet bulb temperature (°C). If using a Digital Hygrometer, enter the ambient temperature (°C) and relative humidity (%). Document site conditions, timing, and any other information about the site or relative humidity measurement clearly using the “</a:t>
            </a:r>
            <a:r>
              <a:rPr lang="en-US" i="1" dirty="0"/>
              <a:t>Comments</a:t>
            </a:r>
            <a:r>
              <a:rPr lang="en-US" dirty="0"/>
              <a:t>” section</a:t>
            </a:r>
            <a:endParaRPr lang="en-US" sz="1400" dirty="0">
              <a:solidFill>
                <a:schemeClr val="dk1"/>
              </a:solidFill>
              <a:latin typeface="Calibri"/>
              <a:ea typeface="Calibri"/>
              <a:cs typeface="Calibri"/>
              <a:sym typeface="Calibri"/>
            </a:endParaRPr>
          </a:p>
        </p:txBody>
      </p:sp>
      <p:sp>
        <p:nvSpPr>
          <p:cNvPr id="2" name="Google Shape;267;p17">
            <a:extLst>
              <a:ext uri="{FF2B5EF4-FFF2-40B4-BE49-F238E27FC236}">
                <a16:creationId xmlns:a16="http://schemas.microsoft.com/office/drawing/2014/main" id="{03272913-F21A-4FDE-A1F0-B0D05CD78347}"/>
              </a:ext>
            </a:extLst>
          </p:cNvPr>
          <p:cNvSpPr txBox="1">
            <a:spLocks noGrp="1"/>
          </p:cNvSpPr>
          <p:nvPr>
            <p:ph type="title"/>
          </p:nvPr>
        </p:nvSpPr>
        <p:spPr>
          <a:xfrm>
            <a:off x="1206772" y="935573"/>
            <a:ext cx="7886700" cy="682171"/>
          </a:xfrm>
          <a:prstGeom prst="rect">
            <a:avLst/>
          </a:prstGeom>
          <a:noFill/>
          <a:ln>
            <a:noFill/>
          </a:ln>
        </p:spPr>
        <p:txBody>
          <a:bodyPr spcFirstLastPara="1" wrap="square" lIns="91425" tIns="45700" rIns="91425" bIns="45700" anchor="ctr" anchorCtr="0">
            <a:normAutofit/>
          </a:bodyPr>
          <a:lstStyle/>
          <a:p>
            <a:pPr lvl="0">
              <a:buSzPts val="2800"/>
            </a:pPr>
            <a:r>
              <a:rPr lang="en-US" sz="2800" b="1" dirty="0">
                <a:latin typeface="Arial"/>
                <a:ea typeface="Arial"/>
                <a:cs typeface="Arial"/>
                <a:sym typeface="Arial"/>
              </a:rPr>
              <a:t>Entering Relative Humidity Data – Step 6</a:t>
            </a:r>
            <a:endParaRPr sz="2800" b="1" dirty="0"/>
          </a:p>
        </p:txBody>
      </p:sp>
    </p:spTree>
    <p:extLst>
      <p:ext uri="{BB962C8B-B14F-4D97-AF65-F5344CB8AC3E}">
        <p14:creationId xmlns:p14="http://schemas.microsoft.com/office/powerpoint/2010/main" val="3004994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a:extLst>
            <a:ext uri="{FF2B5EF4-FFF2-40B4-BE49-F238E27FC236}">
              <a16:creationId xmlns:a16="http://schemas.microsoft.com/office/drawing/2014/main" id="{34D5A88E-7E6B-85D1-F1B1-3A95947FAE5C}"/>
            </a:ext>
          </a:extLst>
        </p:cNvPr>
        <p:cNvGrpSpPr/>
        <p:nvPr/>
      </p:nvGrpSpPr>
      <p:grpSpPr>
        <a:xfrm>
          <a:off x="0" y="0"/>
          <a:ext cx="0" cy="0"/>
          <a:chOff x="0" y="0"/>
          <a:chExt cx="0" cy="0"/>
        </a:xfrm>
      </p:grpSpPr>
      <p:sp>
        <p:nvSpPr>
          <p:cNvPr id="305" name="Google Shape;305;p21">
            <a:extLst>
              <a:ext uri="{FF2B5EF4-FFF2-40B4-BE49-F238E27FC236}">
                <a16:creationId xmlns:a16="http://schemas.microsoft.com/office/drawing/2014/main" id="{C6C6E0D1-E2CB-AEC8-9A3E-930BAFF55F6D}"/>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06" name="Google Shape;306;p21" descr="Banner: Atmosphere-Relative Humidity">
            <a:extLst>
              <a:ext uri="{FF2B5EF4-FFF2-40B4-BE49-F238E27FC236}">
                <a16:creationId xmlns:a16="http://schemas.microsoft.com/office/drawing/2014/main" id="{114806A0-589C-D6A7-5B4A-57702574B23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07" name="Google Shape;307;p21" descr="Menu Bar: Understand the Data">
            <a:extLst>
              <a:ext uri="{FF2B5EF4-FFF2-40B4-BE49-F238E27FC236}">
                <a16:creationId xmlns:a16="http://schemas.microsoft.com/office/drawing/2014/main" id="{1796B01A-48A7-7A44-3675-0482C3C7810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2" name="Google Shape;367;p37">
            <a:extLst>
              <a:ext uri="{FF2B5EF4-FFF2-40B4-BE49-F238E27FC236}">
                <a16:creationId xmlns:a16="http://schemas.microsoft.com/office/drawing/2014/main" id="{B5BA13BD-15A1-9AA1-E4E8-2FA7BC6BA8A0}"/>
              </a:ext>
            </a:extLst>
          </p:cNvPr>
          <p:cNvSpPr txBox="1">
            <a:spLocks noGrp="1"/>
          </p:cNvSpPr>
          <p:nvPr>
            <p:ph type="title"/>
          </p:nvPr>
        </p:nvSpPr>
        <p:spPr>
          <a:xfrm>
            <a:off x="1395299" y="914400"/>
            <a:ext cx="7734357"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dirty="0">
                <a:solidFill>
                  <a:schemeClr val="dk2"/>
                </a:solidFill>
                <a:latin typeface="Arial"/>
                <a:ea typeface="Arial"/>
                <a:cs typeface="Arial"/>
                <a:sym typeface="Arial"/>
              </a:rPr>
              <a:t>Visualize and Retrieve Data</a:t>
            </a:r>
            <a:r>
              <a:rPr lang="en-US" sz="3200" b="1" dirty="0">
                <a:solidFill>
                  <a:schemeClr val="dk2"/>
                </a:solidFill>
                <a:latin typeface="Arial"/>
                <a:ea typeface="Arial"/>
                <a:cs typeface="Arial"/>
                <a:sym typeface="Arial"/>
              </a:rPr>
              <a:t> – Step 1</a:t>
            </a:r>
            <a:endParaRPr dirty="0"/>
          </a:p>
        </p:txBody>
      </p:sp>
      <p:sp>
        <p:nvSpPr>
          <p:cNvPr id="3" name="Google Shape;368;p37">
            <a:extLst>
              <a:ext uri="{FF2B5EF4-FFF2-40B4-BE49-F238E27FC236}">
                <a16:creationId xmlns:a16="http://schemas.microsoft.com/office/drawing/2014/main" id="{BFCF1076-EA11-C053-2674-57C63662A0E1}"/>
              </a:ext>
            </a:extLst>
          </p:cNvPr>
          <p:cNvSpPr txBox="1">
            <a:spLocks noGrp="1"/>
          </p:cNvSpPr>
          <p:nvPr>
            <p:ph type="body" idx="1"/>
          </p:nvPr>
        </p:nvSpPr>
        <p:spPr>
          <a:xfrm>
            <a:off x="1358778" y="1520334"/>
            <a:ext cx="7692902" cy="457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dirty="0">
                <a:solidFill>
                  <a:schemeClr val="dk1"/>
                </a:solidFill>
                <a:latin typeface="Arial"/>
                <a:ea typeface="Arial"/>
                <a:cs typeface="Arial"/>
                <a:sym typeface="Arial"/>
              </a:rPr>
              <a:t>GLOBE provides the ability to view and interact with data measured across the world. Select our </a:t>
            </a:r>
            <a:r>
              <a:rPr lang="en-US" sz="1600" b="0" i="1" u="sng" strike="noStrike" cap="none" dirty="0">
                <a:solidFill>
                  <a:schemeClr val="hlink"/>
                </a:solidFill>
                <a:latin typeface="Arial"/>
                <a:ea typeface="Arial"/>
                <a:cs typeface="Arial"/>
                <a:sym typeface="Arial"/>
                <a:hlinkClick r:id="rId5"/>
              </a:rPr>
              <a:t>visualization tool</a:t>
            </a:r>
            <a:r>
              <a:rPr lang="en-US" sz="1600" b="0" i="0" u="none" strike="noStrike" cap="none" dirty="0">
                <a:solidFill>
                  <a:schemeClr val="dk1"/>
                </a:solidFill>
                <a:latin typeface="Arial"/>
                <a:ea typeface="Arial"/>
                <a:cs typeface="Arial"/>
                <a:sym typeface="Arial"/>
              </a:rPr>
              <a:t> to map, graph, filter and export data that have been measured across GLOBE protocols since 1995. </a:t>
            </a:r>
          </a:p>
          <a:p>
            <a:pPr marL="0" marR="0" lvl="0" indent="0" algn="just" rtl="0">
              <a:lnSpc>
                <a:spcPct val="100000"/>
              </a:lnSpc>
              <a:spcBef>
                <a:spcPts val="0"/>
              </a:spcBef>
              <a:spcAft>
                <a:spcPts val="0"/>
              </a:spcAft>
              <a:buClr>
                <a:schemeClr val="dk1"/>
              </a:buClr>
              <a:buSzPts val="3200"/>
              <a:buFont typeface="Arial"/>
              <a:buNone/>
            </a:pPr>
            <a:endParaRPr lang="en-US" sz="1600" dirty="0">
              <a:latin typeface="Arial"/>
              <a:ea typeface="Arial"/>
              <a:cs typeface="Arial"/>
              <a:sym typeface="Arial"/>
            </a:endParaRPr>
          </a:p>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dirty="0">
                <a:solidFill>
                  <a:schemeClr val="dk1"/>
                </a:solidFill>
                <a:latin typeface="Arial"/>
                <a:ea typeface="Arial"/>
                <a:cs typeface="Arial"/>
                <a:sym typeface="Arial"/>
              </a:rPr>
              <a:t>These step-by-step tutorials on using the visualization system will assist you in finding and analyzing data:</a:t>
            </a:r>
            <a:r>
              <a:rPr lang="en-US" sz="1600" b="0" i="1" u="none" strike="noStrike" cap="none" dirty="0">
                <a:solidFill>
                  <a:schemeClr val="dk1"/>
                </a:solidFill>
                <a:latin typeface="Arial"/>
                <a:ea typeface="Arial"/>
                <a:cs typeface="Arial"/>
                <a:sym typeface="Arial"/>
              </a:rPr>
              <a:t>	</a:t>
            </a:r>
            <a:r>
              <a:rPr lang="en-US" sz="1600" b="0" i="1" u="sng" strike="noStrike" cap="none" dirty="0">
                <a:solidFill>
                  <a:schemeClr val="hlink"/>
                </a:solidFill>
                <a:latin typeface="Arial"/>
                <a:ea typeface="Arial"/>
                <a:cs typeface="Arial"/>
                <a:sym typeface="Arial"/>
                <a:hlinkClick r:id="rId6"/>
              </a:rPr>
              <a:t>PDF version</a:t>
            </a:r>
            <a:r>
              <a:rPr lang="en-US" sz="1600" b="0" i="0" u="none" strike="noStrike" cap="none" dirty="0">
                <a:solidFill>
                  <a:schemeClr val="dk1"/>
                </a:solidFill>
                <a:latin typeface="Arial"/>
                <a:ea typeface="Arial"/>
                <a:cs typeface="Arial"/>
                <a:sym typeface="Arial"/>
              </a:rPr>
              <a:t>	</a:t>
            </a:r>
            <a:r>
              <a:rPr lang="en-US" sz="1600" b="0" i="1" u="sng" strike="noStrike" cap="none" dirty="0">
                <a:solidFill>
                  <a:schemeClr val="hlink"/>
                </a:solidFill>
                <a:latin typeface="Arial"/>
                <a:ea typeface="Arial"/>
                <a:cs typeface="Arial"/>
                <a:sym typeface="Arial"/>
                <a:hlinkClick r:id="rId7"/>
              </a:rPr>
              <a:t>PowerPoint</a:t>
            </a:r>
            <a:r>
              <a:rPr lang="en-US" sz="1600" b="0" i="1" u="sng" strike="noStrike" cap="none" dirty="0">
                <a:solidFill>
                  <a:schemeClr val="hlink"/>
                </a:solidFill>
                <a:latin typeface="Arial"/>
                <a:ea typeface="Arial"/>
                <a:cs typeface="Arial"/>
                <a:sym typeface="Arial"/>
              </a:rPr>
              <a:t> version</a:t>
            </a:r>
            <a:endParaRPr sz="2800" dirty="0"/>
          </a:p>
        </p:txBody>
      </p:sp>
      <p:pic>
        <p:nvPicPr>
          <p:cNvPr id="4" name="Google Shape;370;p37" descr="A screenshot showing the GLOBE visualization system. There are dots on a map of the world showing where observations have been submitted from.">
            <a:extLst>
              <a:ext uri="{FF2B5EF4-FFF2-40B4-BE49-F238E27FC236}">
                <a16:creationId xmlns:a16="http://schemas.microsoft.com/office/drawing/2014/main" id="{5A3D2C8F-1D6A-F36F-597A-D1576ABCFEAD}"/>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77495" y="3178349"/>
            <a:ext cx="7225553" cy="3234954"/>
          </a:xfrm>
          <a:prstGeom prst="rect">
            <a:avLst/>
          </a:prstGeom>
          <a:noFill/>
          <a:ln>
            <a:noFill/>
          </a:ln>
        </p:spPr>
      </p:pic>
      <p:sp>
        <p:nvSpPr>
          <p:cNvPr id="5" name="TextBox 4">
            <a:extLst>
              <a:ext uri="{FF2B5EF4-FFF2-40B4-BE49-F238E27FC236}">
                <a16:creationId xmlns:a16="http://schemas.microsoft.com/office/drawing/2014/main" id="{B89005A8-7BF2-6DF2-4AD5-17FC759DDF65}"/>
              </a:ext>
            </a:extLst>
          </p:cNvPr>
          <p:cNvSpPr txBox="1"/>
          <p:nvPr/>
        </p:nvSpPr>
        <p:spPr>
          <a:xfrm>
            <a:off x="1397860" y="6413303"/>
            <a:ext cx="4986336" cy="307777"/>
          </a:xfrm>
          <a:prstGeom prst="rect">
            <a:avLst/>
          </a:prstGeom>
          <a:noFill/>
        </p:spPr>
        <p:txBody>
          <a:bodyPr wrap="square">
            <a:spAutoFit/>
          </a:bodyPr>
          <a:lstStyle/>
          <a:p>
            <a:r>
              <a:rPr lang="en-US" b="1" i="0" dirty="0">
                <a:solidFill>
                  <a:srgbClr val="000000"/>
                </a:solidFill>
                <a:effectLst/>
                <a:latin typeface="+mj-lt"/>
                <a:hlinkClick r:id="rId5"/>
              </a:rPr>
              <a:t>http://vis.globe.gov/GLOBE/</a:t>
            </a:r>
            <a:endParaRPr lang="en-US" b="1" dirty="0">
              <a:latin typeface="+mj-lt"/>
            </a:endParaRPr>
          </a:p>
        </p:txBody>
      </p:sp>
    </p:spTree>
    <p:extLst>
      <p:ext uri="{BB962C8B-B14F-4D97-AF65-F5344CB8AC3E}">
        <p14:creationId xmlns:p14="http://schemas.microsoft.com/office/powerpoint/2010/main" val="2523937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pic>
        <p:nvPicPr>
          <p:cNvPr id="306" name="Google Shape;306;p21"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07" name="Google Shape;307;p21"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8" name="Google Shape;368;p37">
            <a:extLst>
              <a:ext uri="{FF2B5EF4-FFF2-40B4-BE49-F238E27FC236}">
                <a16:creationId xmlns:a16="http://schemas.microsoft.com/office/drawing/2014/main" id="{C1F9A9AF-AB6C-0CA3-1079-F3FFFC0D7B47}"/>
              </a:ext>
            </a:extLst>
          </p:cNvPr>
          <p:cNvSpPr txBox="1">
            <a:spLocks noGrp="1"/>
          </p:cNvSpPr>
          <p:nvPr>
            <p:ph type="body" idx="1"/>
          </p:nvPr>
        </p:nvSpPr>
        <p:spPr>
          <a:xfrm>
            <a:off x="1358777" y="1600200"/>
            <a:ext cx="7692902" cy="4572000"/>
          </a:xfrm>
          <a:prstGeom prst="rect">
            <a:avLst/>
          </a:prstGeom>
          <a:noFill/>
          <a:ln>
            <a:noFill/>
          </a:ln>
        </p:spPr>
        <p:txBody>
          <a:bodyPr spcFirstLastPara="1" wrap="square" lIns="91425" tIns="45700" rIns="91425" bIns="45700" anchor="t" anchorCtr="0">
            <a:noAutofit/>
          </a:bodyPr>
          <a:lstStyle/>
          <a:p>
            <a:pPr marL="0" lvl="0" indent="0" algn="just">
              <a:spcBef>
                <a:spcPts val="0"/>
              </a:spcBef>
              <a:buNone/>
            </a:pPr>
            <a:r>
              <a:rPr lang="en-US" sz="2000" dirty="0"/>
              <a:t>Select the date for which you need data, add the protocol layers, and you can see where data is available. </a:t>
            </a:r>
            <a:endParaRPr sz="1800" dirty="0"/>
          </a:p>
        </p:txBody>
      </p:sp>
      <p:pic>
        <p:nvPicPr>
          <p:cNvPr id="10" name="Picture 9" descr="A screenshot showing the GLOBE visualization system. There are dots on a map of the world showing where observations have been submitted from. The menu for protocol selection is expanded.">
            <a:extLst>
              <a:ext uri="{FF2B5EF4-FFF2-40B4-BE49-F238E27FC236}">
                <a16:creationId xmlns:a16="http://schemas.microsoft.com/office/drawing/2014/main" id="{B5EF0F00-5690-F985-84A7-0DC4C7E2D52D}"/>
              </a:ext>
            </a:extLst>
          </p:cNvPr>
          <p:cNvPicPr>
            <a:picLocks noChangeAspect="1"/>
          </p:cNvPicPr>
          <p:nvPr/>
        </p:nvPicPr>
        <p:blipFill>
          <a:blip r:embed="rId5"/>
          <a:stretch>
            <a:fillRect/>
          </a:stretch>
        </p:blipFill>
        <p:spPr>
          <a:xfrm>
            <a:off x="3013811" y="2286000"/>
            <a:ext cx="4272621" cy="4374350"/>
          </a:xfrm>
          <a:prstGeom prst="rect">
            <a:avLst/>
          </a:prstGeom>
        </p:spPr>
      </p:pic>
      <p:cxnSp>
        <p:nvCxnSpPr>
          <p:cNvPr id="11" name="Google Shape;282;p18" descr="arrow pointing to Live Data Entry on GLOBE website screenshot">
            <a:extLst>
              <a:ext uri="{FF2B5EF4-FFF2-40B4-BE49-F238E27FC236}">
                <a16:creationId xmlns:a16="http://schemas.microsoft.com/office/drawing/2014/main" id="{00CD51A4-7F6B-A804-66AE-3E9C0DA26BEB}"/>
              </a:ext>
            </a:extLst>
          </p:cNvPr>
          <p:cNvCxnSpPr>
            <a:cxnSpLocks/>
          </p:cNvCxnSpPr>
          <p:nvPr/>
        </p:nvCxnSpPr>
        <p:spPr>
          <a:xfrm>
            <a:off x="5051510" y="2346032"/>
            <a:ext cx="655688" cy="310358"/>
          </a:xfrm>
          <a:prstGeom prst="straightConnector1">
            <a:avLst/>
          </a:prstGeom>
          <a:noFill/>
          <a:ln w="38100" cap="flat" cmpd="sng">
            <a:solidFill>
              <a:srgbClr val="FF0000"/>
            </a:solidFill>
            <a:prstDash val="solid"/>
            <a:round/>
            <a:headEnd type="none" w="sm" len="sm"/>
            <a:tailEnd type="stealth" w="med" len="med"/>
          </a:ln>
        </p:spPr>
      </p:cxnSp>
      <p:cxnSp>
        <p:nvCxnSpPr>
          <p:cNvPr id="12" name="Google Shape;282;p18" descr="arrow pointing to Live Data Entry on GLOBE website screenshot">
            <a:extLst>
              <a:ext uri="{FF2B5EF4-FFF2-40B4-BE49-F238E27FC236}">
                <a16:creationId xmlns:a16="http://schemas.microsoft.com/office/drawing/2014/main" id="{23E2FC9D-3BDA-6BD1-74F3-54795F43DFEB}"/>
              </a:ext>
            </a:extLst>
          </p:cNvPr>
          <p:cNvCxnSpPr>
            <a:cxnSpLocks/>
          </p:cNvCxnSpPr>
          <p:nvPr/>
        </p:nvCxnSpPr>
        <p:spPr>
          <a:xfrm>
            <a:off x="2555940" y="2346032"/>
            <a:ext cx="510676" cy="369596"/>
          </a:xfrm>
          <a:prstGeom prst="straightConnector1">
            <a:avLst/>
          </a:prstGeom>
          <a:noFill/>
          <a:ln w="38100" cap="flat" cmpd="sng">
            <a:solidFill>
              <a:srgbClr val="FF0000"/>
            </a:solidFill>
            <a:prstDash val="solid"/>
            <a:round/>
            <a:headEnd type="none" w="sm" len="sm"/>
            <a:tailEnd type="stealth" w="med" len="med"/>
          </a:ln>
        </p:spPr>
      </p:cxnSp>
      <p:cxnSp>
        <p:nvCxnSpPr>
          <p:cNvPr id="13" name="Google Shape;282;p18" descr="arrow pointing to Live Data Entry on GLOBE website screenshot">
            <a:extLst>
              <a:ext uri="{FF2B5EF4-FFF2-40B4-BE49-F238E27FC236}">
                <a16:creationId xmlns:a16="http://schemas.microsoft.com/office/drawing/2014/main" id="{78145724-80FB-2993-8FC0-D96CC7497976}"/>
              </a:ext>
            </a:extLst>
          </p:cNvPr>
          <p:cNvCxnSpPr>
            <a:cxnSpLocks/>
          </p:cNvCxnSpPr>
          <p:nvPr/>
        </p:nvCxnSpPr>
        <p:spPr>
          <a:xfrm>
            <a:off x="2648071" y="5894315"/>
            <a:ext cx="528948" cy="369960"/>
          </a:xfrm>
          <a:prstGeom prst="straightConnector1">
            <a:avLst/>
          </a:prstGeom>
          <a:noFill/>
          <a:ln w="38100" cap="flat" cmpd="sng">
            <a:solidFill>
              <a:srgbClr val="FF0000"/>
            </a:solidFill>
            <a:prstDash val="solid"/>
            <a:round/>
            <a:headEnd type="none" w="sm" len="sm"/>
            <a:tailEnd type="stealth" w="med" len="med"/>
          </a:ln>
        </p:spPr>
      </p:cxnSp>
      <p:sp>
        <p:nvSpPr>
          <p:cNvPr id="5" name="Google Shape;367;p37">
            <a:extLst>
              <a:ext uri="{FF2B5EF4-FFF2-40B4-BE49-F238E27FC236}">
                <a16:creationId xmlns:a16="http://schemas.microsoft.com/office/drawing/2014/main" id="{B90299A5-D6BE-3F48-E1A6-721DF40D68EA}"/>
              </a:ext>
            </a:extLst>
          </p:cNvPr>
          <p:cNvSpPr txBox="1">
            <a:spLocks/>
          </p:cNvSpPr>
          <p:nvPr/>
        </p:nvSpPr>
        <p:spPr>
          <a:xfrm>
            <a:off x="1395299" y="914400"/>
            <a:ext cx="7734357" cy="685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00000"/>
              </a:lnSpc>
              <a:buClr>
                <a:schemeClr val="dk2"/>
              </a:buClr>
              <a:buSzPts val="1400"/>
              <a:buFont typeface="Arial"/>
              <a:buNone/>
            </a:pPr>
            <a:r>
              <a:rPr lang="en-US" sz="3200" b="1" dirty="0">
                <a:solidFill>
                  <a:schemeClr val="dk2"/>
                </a:solidFill>
                <a:latin typeface="Arial"/>
                <a:ea typeface="Arial"/>
                <a:cs typeface="Arial"/>
                <a:sym typeface="Arial"/>
              </a:rPr>
              <a:t>Visualize and Retrieve Data – Step 2</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28" name="Google Shape;328;p23"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22661"/>
            <a:ext cx="9144000" cy="795130"/>
          </a:xfrm>
          <a:prstGeom prst="rect">
            <a:avLst/>
          </a:prstGeom>
          <a:noFill/>
          <a:ln>
            <a:noFill/>
          </a:ln>
        </p:spPr>
      </p:pic>
      <p:pic>
        <p:nvPicPr>
          <p:cNvPr id="329" name="Google Shape;329;p23" descr="Menu Bar: Understand the Data" title="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72469"/>
            <a:ext cx="1156244" cy="6085531"/>
          </a:xfrm>
          <a:prstGeom prst="rect">
            <a:avLst/>
          </a:prstGeom>
          <a:noFill/>
          <a:ln>
            <a:noFill/>
          </a:ln>
        </p:spPr>
      </p:pic>
      <p:sp>
        <p:nvSpPr>
          <p:cNvPr id="330" name="Google Shape;330;p23"/>
          <p:cNvSpPr txBox="1">
            <a:spLocks noGrp="1"/>
          </p:cNvSpPr>
          <p:nvPr>
            <p:ph type="title"/>
          </p:nvPr>
        </p:nvSpPr>
        <p:spPr>
          <a:xfrm>
            <a:off x="1257300"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Understanding the Data</a:t>
            </a:r>
            <a:endParaRPr sz="3200"/>
          </a:p>
        </p:txBody>
      </p:sp>
      <p:sp>
        <p:nvSpPr>
          <p:cNvPr id="331" name="Google Shape;331;p23"/>
          <p:cNvSpPr txBox="1">
            <a:spLocks noGrp="1"/>
          </p:cNvSpPr>
          <p:nvPr>
            <p:ph type="body" idx="1"/>
          </p:nvPr>
        </p:nvSpPr>
        <p:spPr>
          <a:xfrm>
            <a:off x="1600200" y="1520643"/>
            <a:ext cx="6736426" cy="43226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This graphic from the GLOBE database shows the relationship between air temperature and relative humidity for Tallahassee, FL. Note that as air temperature goes up throughout the day, relative humidity goes down and the opposite occurs in the evening</a:t>
            </a:r>
            <a:r>
              <a:rPr lang="en-US" sz="1800">
                <a:latin typeface="Arial"/>
                <a:ea typeface="Arial"/>
                <a:cs typeface="Arial"/>
                <a:sym typeface="Arial"/>
              </a:rPr>
              <a:t>.</a:t>
            </a:r>
            <a:endParaRPr/>
          </a:p>
          <a:p>
            <a:pPr marL="228600" lvl="0" indent="-114300" algn="l" rtl="0">
              <a:lnSpc>
                <a:spcPct val="90000"/>
              </a:lnSpc>
              <a:spcBef>
                <a:spcPts val="1000"/>
              </a:spcBef>
              <a:spcAft>
                <a:spcPts val="0"/>
              </a:spcAft>
              <a:buClr>
                <a:schemeClr val="dk1"/>
              </a:buClr>
              <a:buSzPts val="1800"/>
              <a:buNone/>
            </a:pPr>
            <a:endParaRPr sz="1800"/>
          </a:p>
        </p:txBody>
      </p:sp>
      <p:pic>
        <p:nvPicPr>
          <p:cNvPr id="332" name="Google Shape;332;p23" descr="Graph of Data of  Temperature and Humidity,  Tallahassee FL - three days of data, showing anticorrelation between temperature and relative humidity."/>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119784" y="2690060"/>
            <a:ext cx="5697258" cy="4025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339" name="Google Shape;339;p24"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40" name="Google Shape;340;p24" descr="Menu Bar: Understand the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6244" cy="6062870"/>
          </a:xfrm>
          <a:prstGeom prst="rect">
            <a:avLst/>
          </a:prstGeom>
          <a:noFill/>
          <a:ln>
            <a:noFill/>
          </a:ln>
        </p:spPr>
      </p:pic>
      <p:sp>
        <p:nvSpPr>
          <p:cNvPr id="341" name="Google Shape;341;p24"/>
          <p:cNvSpPr txBox="1">
            <a:spLocks noGrp="1"/>
          </p:cNvSpPr>
          <p:nvPr>
            <p:ph type="title"/>
          </p:nvPr>
        </p:nvSpPr>
        <p:spPr>
          <a:xfrm>
            <a:off x="1257300"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Questions for YOU to Investigate </a:t>
            </a:r>
            <a:endParaRPr sz="3200"/>
          </a:p>
        </p:txBody>
      </p:sp>
      <p:sp>
        <p:nvSpPr>
          <p:cNvPr id="342" name="Google Shape;342;p24"/>
          <p:cNvSpPr txBox="1">
            <a:spLocks noGrp="1"/>
          </p:cNvSpPr>
          <p:nvPr>
            <p:ph type="body" idx="1"/>
          </p:nvPr>
        </p:nvSpPr>
        <p:spPr>
          <a:xfrm>
            <a:off x="1600200" y="1520643"/>
            <a:ext cx="6736426" cy="432261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800"/>
              <a:buFont typeface="Arial"/>
              <a:buChar char="•"/>
            </a:pPr>
            <a:r>
              <a:rPr lang="en-US" sz="1800"/>
              <a:t>How are </a:t>
            </a:r>
            <a:r>
              <a:rPr lang="en-US" sz="1800" i="1"/>
              <a:t>your </a:t>
            </a:r>
            <a:r>
              <a:rPr lang="en-US" sz="1800"/>
              <a:t>relative humidity observations related to air temperature? </a:t>
            </a:r>
            <a:endParaRPr/>
          </a:p>
          <a:p>
            <a:pPr marL="285750" lvl="0" indent="-285750" algn="l" rtl="0">
              <a:lnSpc>
                <a:spcPct val="90000"/>
              </a:lnSpc>
              <a:spcBef>
                <a:spcPts val="600"/>
              </a:spcBef>
              <a:spcAft>
                <a:spcPts val="0"/>
              </a:spcAft>
              <a:buClr>
                <a:schemeClr val="dk1"/>
              </a:buClr>
              <a:buSzPts val="1800"/>
              <a:buFont typeface="Arial"/>
              <a:buChar char="•"/>
            </a:pPr>
            <a:r>
              <a:rPr lang="en-US" sz="1800"/>
              <a:t>Can you find other GLOBE sites at your latitude which are closer to or further from large bodies of water? Do you see any systematic differences in relative humidity between your location and the others? </a:t>
            </a:r>
            <a:endParaRPr/>
          </a:p>
          <a:p>
            <a:pPr marL="285750" lvl="0" indent="-285750" algn="l" rtl="0">
              <a:lnSpc>
                <a:spcPct val="90000"/>
              </a:lnSpc>
              <a:spcBef>
                <a:spcPts val="600"/>
              </a:spcBef>
              <a:spcAft>
                <a:spcPts val="0"/>
              </a:spcAft>
              <a:buClr>
                <a:schemeClr val="dk1"/>
              </a:buClr>
              <a:buSzPts val="1800"/>
              <a:buFont typeface="Arial"/>
              <a:buChar char="•"/>
            </a:pPr>
            <a:r>
              <a:rPr lang="en-US" sz="1800"/>
              <a:t>Does relative humidity affect any non-atmosphere parts of your local environment? How? </a:t>
            </a:r>
            <a:endParaRPr/>
          </a:p>
          <a:p>
            <a:pPr marL="285750" lvl="0" indent="-285750" algn="l" rtl="0">
              <a:lnSpc>
                <a:spcPct val="90000"/>
              </a:lnSpc>
              <a:spcBef>
                <a:spcPts val="600"/>
              </a:spcBef>
              <a:spcAft>
                <a:spcPts val="0"/>
              </a:spcAft>
              <a:buClr>
                <a:schemeClr val="dk1"/>
              </a:buClr>
              <a:buSzPts val="1800"/>
              <a:buFont typeface="Arial"/>
              <a:buChar char="•"/>
            </a:pPr>
            <a:r>
              <a:rPr lang="en-US" sz="1800"/>
              <a:t>At what time of day will relative humidity normally be at a maximum? minimum? </a:t>
            </a:r>
            <a:endParaRPr/>
          </a:p>
          <a:p>
            <a:pPr marL="285750" lvl="0" indent="-285750" algn="l" rtl="0">
              <a:lnSpc>
                <a:spcPct val="90000"/>
              </a:lnSpc>
              <a:spcBef>
                <a:spcPts val="600"/>
              </a:spcBef>
              <a:spcAft>
                <a:spcPts val="0"/>
              </a:spcAft>
              <a:buClr>
                <a:schemeClr val="dk1"/>
              </a:buClr>
              <a:buSzPts val="1800"/>
              <a:buFont typeface="Arial"/>
              <a:buChar char="•"/>
            </a:pPr>
            <a:r>
              <a:rPr lang="en-US" sz="1800"/>
              <a:t>Are your relative humidity and phenology measurements related? </a:t>
            </a:r>
            <a:endParaRPr/>
          </a:p>
          <a:p>
            <a:pPr marL="228600" lvl="0" indent="-114300" algn="l" rtl="0">
              <a:lnSpc>
                <a:spcPct val="90000"/>
              </a:lnSpc>
              <a:spcBef>
                <a:spcPts val="1600"/>
              </a:spcBef>
              <a:spcAft>
                <a:spcPts val="0"/>
              </a:spcAft>
              <a:buClr>
                <a:schemeClr val="dk1"/>
              </a:buClr>
              <a:buSzPts val="1800"/>
              <a:buNone/>
            </a:pP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pic>
        <p:nvPicPr>
          <p:cNvPr id="348" name="Google Shape;348;p25" title="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49" name="Google Shape;349;p25" descr="Menu Bar: Quiz Yourself"/>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50" name="Google Shape;350;p25" descr="Banner: Atmosphere-Relative Humidity"/>
          <p:cNvSpPr txBox="1">
            <a:spLocks noGrp="1"/>
          </p:cNvSpPr>
          <p:nvPr>
            <p:ph type="title"/>
          </p:nvPr>
        </p:nvSpPr>
        <p:spPr>
          <a:xfrm>
            <a:off x="1161926" y="5562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What have you learned?</a:t>
            </a:r>
            <a:endParaRPr/>
          </a:p>
        </p:txBody>
      </p:sp>
      <p:sp>
        <p:nvSpPr>
          <p:cNvPr id="351" name="Google Shape;351;p25"/>
          <p:cNvSpPr txBox="1">
            <a:spLocks noGrp="1"/>
          </p:cNvSpPr>
          <p:nvPr>
            <p:ph type="body" idx="1"/>
          </p:nvPr>
        </p:nvSpPr>
        <p:spPr>
          <a:xfrm>
            <a:off x="1257300" y="1851023"/>
            <a:ext cx="78867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1800"/>
              <a:buFont typeface="Calibri"/>
              <a:buAutoNum type="arabicParenR"/>
            </a:pPr>
            <a:r>
              <a:rPr lang="en-US" sz="1800"/>
              <a:t>What is relative humidity?</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Why is it important to collect relative humidity data?</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instruments can you use to collect relative humidity?</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Where should you place your instrument?</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When should you take your measurements?</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data sheet will you use?</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Describe the procedure in collecting relative humidity.</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How do you enter data on the GLOBE website?</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are some questions you could use to investigate relative humidity in the visualization part of GLOBE? </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data layer would you need to add?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357" name="Google Shape;357;p26"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58" name="Google Shape;358;p26"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59" name="Google Shape;359;p26"/>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600">
                <a:solidFill>
                  <a:schemeClr val="lt1"/>
                </a:solidFill>
              </a:rPr>
              <a:t>1</a:t>
            </a:r>
            <a:endParaRPr/>
          </a:p>
        </p:txBody>
      </p:sp>
      <p:sp>
        <p:nvSpPr>
          <p:cNvPr id="360" name="Google Shape;360;p26"/>
          <p:cNvSpPr txBox="1">
            <a:spLocks noGrp="1"/>
          </p:cNvSpPr>
          <p:nvPr>
            <p:ph type="body" idx="1"/>
          </p:nvPr>
        </p:nvSpPr>
        <p:spPr>
          <a:xfrm>
            <a:off x="1161926" y="1495010"/>
            <a:ext cx="7420099" cy="435133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800"/>
              <a:buNone/>
            </a:pPr>
            <a:r>
              <a:rPr lang="en-US" sz="1800" b="1"/>
              <a:t>1. Why do you have two different methods of measuring relative humidity?</a:t>
            </a:r>
            <a:br>
              <a:rPr lang="en-US" sz="1800" b="1"/>
            </a:br>
            <a:r>
              <a:rPr lang="en-US" sz="1800"/>
              <a:t>Two methods are used to try to provide an incentive for the teacher and student to make a determination about how much time is desired taking the observations. One is more complex (and fun) than the other. Observations from either method are equally valuable to the GLOBE program and scientists, in general. </a:t>
            </a:r>
            <a:endParaRPr/>
          </a:p>
          <a:p>
            <a:pPr marL="0" lvl="0" indent="0" algn="just" rtl="0">
              <a:lnSpc>
                <a:spcPct val="100000"/>
              </a:lnSpc>
              <a:spcBef>
                <a:spcPts val="600"/>
              </a:spcBef>
              <a:spcAft>
                <a:spcPts val="0"/>
              </a:spcAft>
              <a:buClr>
                <a:schemeClr val="dk1"/>
              </a:buClr>
              <a:buSzPts val="1800"/>
              <a:buNone/>
            </a:pPr>
            <a:endParaRPr sz="1800"/>
          </a:p>
          <a:p>
            <a:pPr marL="0" lvl="0" indent="0" algn="just" rtl="0">
              <a:lnSpc>
                <a:spcPct val="100000"/>
              </a:lnSpc>
              <a:spcBef>
                <a:spcPts val="600"/>
              </a:spcBef>
              <a:spcAft>
                <a:spcPts val="0"/>
              </a:spcAft>
              <a:buClr>
                <a:schemeClr val="dk1"/>
              </a:buClr>
              <a:buSzPts val="1800"/>
              <a:buNone/>
            </a:pPr>
            <a:r>
              <a:rPr lang="en-US" sz="1800" b="1"/>
              <a:t>2. Why do we need to take the hygrometer inside each day, and bring</a:t>
            </a:r>
            <a:br>
              <a:rPr lang="en-US" sz="1800" b="1"/>
            </a:br>
            <a:r>
              <a:rPr lang="en-US" sz="1800" b="1"/>
              <a:t>it out to the weather shelter 30 minutes before we make our local solar noon observations?</a:t>
            </a:r>
            <a:endParaRPr/>
          </a:p>
          <a:p>
            <a:pPr marL="0" lvl="0" indent="0" algn="just" rtl="0">
              <a:lnSpc>
                <a:spcPct val="100000"/>
              </a:lnSpc>
              <a:spcBef>
                <a:spcPts val="600"/>
              </a:spcBef>
              <a:spcAft>
                <a:spcPts val="0"/>
              </a:spcAft>
              <a:buClr>
                <a:schemeClr val="dk1"/>
              </a:buClr>
              <a:buSzPts val="1800"/>
              <a:buNone/>
            </a:pPr>
            <a:r>
              <a:rPr lang="en-US" sz="1800"/>
              <a:t>The sensitive electronics inside the hygrometer cannot be exposed to condensation for long periods of time, so it is best to avoid all situations when condensation may be expected. If fog or persistent rainfall is occurring at the time of observation, it is best not to take the hygrometer outside; rather, the observer should report a relative humidity of 100%, but also should make a comment in the metadata that the observation was inferred based on visible condensation in the air (rain or fog).</a:t>
            </a:r>
            <a:endParaRPr/>
          </a:p>
          <a:p>
            <a:pPr marL="0" lvl="0" indent="0" algn="l" rtl="0">
              <a:lnSpc>
                <a:spcPct val="100000"/>
              </a:lnSpc>
              <a:spcBef>
                <a:spcPts val="600"/>
              </a:spcBef>
              <a:spcAft>
                <a:spcPts val="0"/>
              </a:spcAft>
              <a:buClr>
                <a:schemeClr val="dk1"/>
              </a:buClr>
              <a:buSzPts val="1800"/>
              <a:buNone/>
            </a:pPr>
            <a:r>
              <a:rPr lang="en-US" sz="18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366" name="Google Shape;366;p27"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67" name="Google Shape;367;p27"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68" name="Google Shape;368;p27"/>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200">
                <a:solidFill>
                  <a:schemeClr val="lt1"/>
                </a:solidFill>
              </a:rPr>
              <a:t>2</a:t>
            </a:r>
            <a:endParaRPr/>
          </a:p>
        </p:txBody>
      </p:sp>
      <p:sp>
        <p:nvSpPr>
          <p:cNvPr id="369" name="Google Shape;369;p27"/>
          <p:cNvSpPr txBox="1">
            <a:spLocks noGrp="1"/>
          </p:cNvSpPr>
          <p:nvPr>
            <p:ph type="body" idx="1"/>
          </p:nvPr>
        </p:nvSpPr>
        <p:spPr>
          <a:xfrm>
            <a:off x="1161926" y="1650895"/>
            <a:ext cx="7540114" cy="4705455"/>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100000"/>
              </a:lnSpc>
              <a:spcBef>
                <a:spcPts val="0"/>
              </a:spcBef>
              <a:spcAft>
                <a:spcPts val="0"/>
              </a:spcAft>
              <a:buClr>
                <a:schemeClr val="dk1"/>
              </a:buClr>
              <a:buSzPct val="100000"/>
              <a:buNone/>
            </a:pPr>
            <a:r>
              <a:rPr lang="en-US" b="1"/>
              <a:t>3. I see the definitions for wet-bulb and dry-bulb temperature; what is the dew point temperature?</a:t>
            </a:r>
            <a:endParaRPr/>
          </a:p>
          <a:p>
            <a:pPr marL="0" lvl="0" indent="0" algn="just" rtl="0">
              <a:lnSpc>
                <a:spcPct val="100000"/>
              </a:lnSpc>
              <a:spcBef>
                <a:spcPts val="600"/>
              </a:spcBef>
              <a:spcAft>
                <a:spcPts val="0"/>
              </a:spcAft>
              <a:buClr>
                <a:schemeClr val="dk1"/>
              </a:buClr>
              <a:buSzPct val="100000"/>
              <a:buNone/>
            </a:pPr>
            <a:r>
              <a:rPr lang="en-US"/>
              <a:t>The dew point temperature is the temperature to which air must be cooled to achieve saturation (relative humidity = 100%) given its current water content. Dew point is a measure of the actual water vapor content. On calm clear days followed by calm clear nights, the temperature will fall rapidly towards the dew point. Unless dew forms, if the air temperature reaches the dew point temperature, fog may form. Once dew or fog forms, the dew point temperature will fall, because there is less water vapor in the air. </a:t>
            </a:r>
            <a:endParaRPr/>
          </a:p>
          <a:p>
            <a:pPr marL="0" lvl="0" indent="0" algn="just" rtl="0">
              <a:lnSpc>
                <a:spcPct val="100000"/>
              </a:lnSpc>
              <a:spcBef>
                <a:spcPts val="600"/>
              </a:spcBef>
              <a:spcAft>
                <a:spcPts val="0"/>
              </a:spcAft>
              <a:buClr>
                <a:schemeClr val="dk1"/>
              </a:buClr>
              <a:buSzPct val="100000"/>
              <a:buNone/>
            </a:pPr>
            <a:endParaRPr b="1"/>
          </a:p>
          <a:p>
            <a:pPr marL="0" lvl="0" indent="0" algn="just" rtl="0">
              <a:lnSpc>
                <a:spcPct val="100000"/>
              </a:lnSpc>
              <a:spcBef>
                <a:spcPts val="600"/>
              </a:spcBef>
              <a:spcAft>
                <a:spcPts val="0"/>
              </a:spcAft>
              <a:buClr>
                <a:schemeClr val="dk1"/>
              </a:buClr>
              <a:buSzPct val="100000"/>
              <a:buNone/>
            </a:pPr>
            <a:r>
              <a:rPr lang="en-US" b="1"/>
              <a:t>4. Why can’t we use the sling psychrometer below freezing?</a:t>
            </a:r>
            <a:endParaRPr/>
          </a:p>
          <a:p>
            <a:pPr marL="0" lvl="0" indent="0" algn="just" rtl="0">
              <a:lnSpc>
                <a:spcPct val="100000"/>
              </a:lnSpc>
              <a:spcBef>
                <a:spcPts val="600"/>
              </a:spcBef>
              <a:spcAft>
                <a:spcPts val="0"/>
              </a:spcAft>
              <a:buClr>
                <a:schemeClr val="dk1"/>
              </a:buClr>
              <a:buSzPct val="100000"/>
              <a:buNone/>
            </a:pPr>
            <a:r>
              <a:rPr lang="en-US"/>
              <a:t>The relationship between evaporation rate and temperature is more complicated below freezing than above freezing, so the sling psychrometer will not be as practical. More expensive models that have greater ranges are available, but are beyond the reach of the expected school budgets for instruments. We recommend the use of a hygrometer for locations that have frequent temperatures below freezing.</a:t>
            </a:r>
            <a:endParaRPr/>
          </a:p>
          <a:p>
            <a:pPr marL="0" lvl="0" indent="0" algn="l" rtl="0">
              <a:lnSpc>
                <a:spcPct val="100000"/>
              </a:lnSpc>
              <a:spcBef>
                <a:spcPts val="600"/>
              </a:spcBef>
              <a:spcAft>
                <a:spcPts val="0"/>
              </a:spcAft>
              <a:buClr>
                <a:schemeClr val="dk1"/>
              </a:buClr>
              <a:buSzPct val="100000"/>
              <a:buNone/>
            </a:pPr>
            <a:r>
              <a:rPr lang="en-US"/>
              <a:t> </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375" name="Google Shape;375;p28"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76" name="Google Shape;376;p28"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77" name="Google Shape;377;p28"/>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600">
                <a:solidFill>
                  <a:schemeClr val="lt1"/>
                </a:solidFill>
              </a:rPr>
              <a:t>3</a:t>
            </a:r>
            <a:endParaRPr/>
          </a:p>
        </p:txBody>
      </p:sp>
      <p:sp>
        <p:nvSpPr>
          <p:cNvPr id="378" name="Google Shape;378;p28"/>
          <p:cNvSpPr txBox="1">
            <a:spLocks noGrp="1"/>
          </p:cNvSpPr>
          <p:nvPr>
            <p:ph type="body" idx="1"/>
          </p:nvPr>
        </p:nvSpPr>
        <p:spPr>
          <a:xfrm>
            <a:off x="1161927" y="1650895"/>
            <a:ext cx="7353424" cy="5070581"/>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100000"/>
              </a:lnSpc>
              <a:spcBef>
                <a:spcPts val="0"/>
              </a:spcBef>
              <a:spcAft>
                <a:spcPts val="0"/>
              </a:spcAft>
              <a:buClr>
                <a:schemeClr val="dk1"/>
              </a:buClr>
              <a:buSzPct val="100000"/>
              <a:buNone/>
            </a:pPr>
            <a:r>
              <a:rPr lang="en-US" b="1"/>
              <a:t>5. How accurate are these relative humidity readings, compared to those that might be taken with more expensive instruments?</a:t>
            </a:r>
            <a:endParaRPr/>
          </a:p>
          <a:p>
            <a:pPr marL="0" lvl="0" indent="0" algn="just" rtl="0">
              <a:lnSpc>
                <a:spcPct val="100000"/>
              </a:lnSpc>
              <a:spcBef>
                <a:spcPts val="600"/>
              </a:spcBef>
              <a:spcAft>
                <a:spcPts val="0"/>
              </a:spcAft>
              <a:buClr>
                <a:schemeClr val="dk1"/>
              </a:buClr>
              <a:buSzPct val="100000"/>
              <a:buNone/>
            </a:pPr>
            <a:r>
              <a:rPr lang="en-US"/>
              <a:t>The hygrometer will report relative humidity with an accuracy range of 2-4%, within the desired 5% figure. The sling psychrometer reports temperature to within an accuracy of approximately 0.5 ̊ C; provided the calibration on the thermometers is maintained, this also ensures accuracy better than 5% over the most common range of values of relative humidity, between 20-95%. </a:t>
            </a:r>
            <a:endParaRPr/>
          </a:p>
          <a:p>
            <a:pPr marL="0" lvl="0" indent="0" algn="just" rtl="0">
              <a:lnSpc>
                <a:spcPct val="100000"/>
              </a:lnSpc>
              <a:spcBef>
                <a:spcPts val="600"/>
              </a:spcBef>
              <a:spcAft>
                <a:spcPts val="0"/>
              </a:spcAft>
              <a:buClr>
                <a:schemeClr val="dk1"/>
              </a:buClr>
              <a:buSzPct val="100000"/>
              <a:buNone/>
            </a:pPr>
            <a:endParaRPr b="1"/>
          </a:p>
          <a:p>
            <a:pPr marL="0" lvl="0" indent="0" algn="just" rtl="0">
              <a:lnSpc>
                <a:spcPct val="100000"/>
              </a:lnSpc>
              <a:spcBef>
                <a:spcPts val="600"/>
              </a:spcBef>
              <a:spcAft>
                <a:spcPts val="0"/>
              </a:spcAft>
              <a:buClr>
                <a:schemeClr val="dk1"/>
              </a:buClr>
              <a:buSzPct val="100000"/>
              <a:buNone/>
            </a:pPr>
            <a:r>
              <a:rPr lang="en-US" b="1"/>
              <a:t>6. The reservoir on the left side of the instrument (holding the wick) is either broken or cracked (nearly broken); is there a way to still use it? </a:t>
            </a:r>
            <a:endParaRPr/>
          </a:p>
          <a:p>
            <a:pPr marL="0" lvl="0" indent="0" algn="just" rtl="0">
              <a:lnSpc>
                <a:spcPct val="100000"/>
              </a:lnSpc>
              <a:spcBef>
                <a:spcPts val="600"/>
              </a:spcBef>
              <a:spcAft>
                <a:spcPts val="0"/>
              </a:spcAft>
              <a:buClr>
                <a:schemeClr val="dk1"/>
              </a:buClr>
              <a:buSzPct val="100000"/>
              <a:buNone/>
            </a:pPr>
            <a:r>
              <a:rPr lang="en-US"/>
              <a:t>Yes. The plastic reservoir end cap that holds the wick inside can become weak. The instrument is still useable; however some simple repairs or precautionary effort must be done. Taping a piece of cardboard on the end will usually hold the wick inside and not affect the readings. </a:t>
            </a:r>
            <a:endParaRPr/>
          </a:p>
          <a:p>
            <a:pPr marL="0" lvl="0" indent="0" algn="just" rtl="0">
              <a:lnSpc>
                <a:spcPct val="100000"/>
              </a:lnSpc>
              <a:spcBef>
                <a:spcPts val="600"/>
              </a:spcBef>
              <a:spcAft>
                <a:spcPts val="0"/>
              </a:spcAft>
              <a:buClr>
                <a:schemeClr val="dk1"/>
              </a:buClr>
              <a:buSzPct val="100000"/>
              <a:buNone/>
            </a:pPr>
            <a:endParaRPr/>
          </a:p>
          <a:p>
            <a:pPr marL="0" lvl="0" indent="0" algn="just" rtl="0">
              <a:lnSpc>
                <a:spcPct val="100000"/>
              </a:lnSpc>
              <a:spcBef>
                <a:spcPts val="600"/>
              </a:spcBef>
              <a:spcAft>
                <a:spcPts val="0"/>
              </a:spcAft>
              <a:buClr>
                <a:schemeClr val="dk1"/>
              </a:buClr>
              <a:buSzPct val="100000"/>
              <a:buNone/>
            </a:pPr>
            <a:r>
              <a:rPr lang="en-US" b="1"/>
              <a:t>7. Is there a special way that we should store our sling psychrometer?</a:t>
            </a:r>
            <a:endParaRPr/>
          </a:p>
          <a:p>
            <a:pPr marL="0" lvl="0" indent="0" algn="just" rtl="0">
              <a:lnSpc>
                <a:spcPct val="100000"/>
              </a:lnSpc>
              <a:spcBef>
                <a:spcPts val="600"/>
              </a:spcBef>
              <a:spcAft>
                <a:spcPts val="0"/>
              </a:spcAft>
              <a:buClr>
                <a:schemeClr val="dk1"/>
              </a:buClr>
              <a:buSzPct val="100000"/>
              <a:buNone/>
            </a:pPr>
            <a:r>
              <a:rPr lang="en-US"/>
              <a:t>In order to prevent the liquid separating in the thermometers, it is suggested that you store the sling psychrometer in a jar or other receptacle so that the thermometers are resting with the lower temperatures at the bottom.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A3A66020-4CC6-EA64-9F5D-7A214DEFB16C}"/>
            </a:ext>
          </a:extLst>
        </p:cNvPr>
        <p:cNvGrpSpPr/>
        <p:nvPr/>
      </p:nvGrpSpPr>
      <p:grpSpPr>
        <a:xfrm>
          <a:off x="0" y="0"/>
          <a:ext cx="0" cy="0"/>
          <a:chOff x="0" y="0"/>
          <a:chExt cx="0" cy="0"/>
        </a:xfrm>
      </p:grpSpPr>
      <p:sp>
        <p:nvSpPr>
          <p:cNvPr id="98" name="Google Shape;98;p2">
            <a:extLst>
              <a:ext uri="{FF2B5EF4-FFF2-40B4-BE49-F238E27FC236}">
                <a16:creationId xmlns:a16="http://schemas.microsoft.com/office/drawing/2014/main" id="{693AEDC6-1100-80BC-0CC9-9BA9E95DBE55}"/>
              </a:ext>
            </a:extLst>
          </p:cNvPr>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99" name="Google Shape;99;p2" descr="Banner: Atmosphere-Relative Humidity">
            <a:extLst>
              <a:ext uri="{FF2B5EF4-FFF2-40B4-BE49-F238E27FC236}">
                <a16:creationId xmlns:a16="http://schemas.microsoft.com/office/drawing/2014/main" id="{16D93530-7B39-6EB6-A28B-C8546DAF743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00" name="Google Shape;100;p2" descr="Menu Bar: What is Relative Humidity?">
            <a:extLst>
              <a:ext uri="{FF2B5EF4-FFF2-40B4-BE49-F238E27FC236}">
                <a16:creationId xmlns:a16="http://schemas.microsoft.com/office/drawing/2014/main" id="{19255270-7146-592D-E690-4C0BB46477BF}"/>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8240" cy="6065520"/>
          </a:xfrm>
          <a:prstGeom prst="rect">
            <a:avLst/>
          </a:prstGeom>
          <a:noFill/>
          <a:ln>
            <a:noFill/>
          </a:ln>
        </p:spPr>
      </p:pic>
      <p:sp>
        <p:nvSpPr>
          <p:cNvPr id="101" name="Google Shape;101;p2">
            <a:extLst>
              <a:ext uri="{FF2B5EF4-FFF2-40B4-BE49-F238E27FC236}">
                <a16:creationId xmlns:a16="http://schemas.microsoft.com/office/drawing/2014/main" id="{58EC32F5-6859-5944-8CD5-C2FFB5726CCE}"/>
              </a:ext>
            </a:extLst>
          </p:cNvPr>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Overview and Learning Objectives</a:t>
            </a:r>
            <a:endParaRPr sz="2800"/>
          </a:p>
        </p:txBody>
      </p:sp>
      <p:sp>
        <p:nvSpPr>
          <p:cNvPr id="102" name="Google Shape;102;p2">
            <a:extLst>
              <a:ext uri="{FF2B5EF4-FFF2-40B4-BE49-F238E27FC236}">
                <a16:creationId xmlns:a16="http://schemas.microsoft.com/office/drawing/2014/main" id="{A0A76404-C5C7-D776-AD2F-F785048585AE}"/>
              </a:ext>
            </a:extLst>
          </p:cNvPr>
          <p:cNvSpPr txBox="1">
            <a:spLocks noGrp="1"/>
          </p:cNvSpPr>
          <p:nvPr>
            <p:ph type="body" idx="1"/>
          </p:nvPr>
        </p:nvSpPr>
        <p:spPr>
          <a:xfrm>
            <a:off x="1333500" y="1652221"/>
            <a:ext cx="7353300" cy="47041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2060"/>
              </a:buClr>
              <a:buSzPct val="100000"/>
              <a:buNone/>
            </a:pPr>
            <a:r>
              <a:rPr lang="en-US" sz="2400" b="1" dirty="0">
                <a:solidFill>
                  <a:srgbClr val="002060"/>
                </a:solidFill>
              </a:rPr>
              <a:t>Materials</a:t>
            </a:r>
            <a:endParaRPr sz="2400" dirty="0"/>
          </a:p>
          <a:p>
            <a:pPr>
              <a:lnSpc>
                <a:spcPct val="170000"/>
              </a:lnSpc>
            </a:pPr>
            <a:r>
              <a:rPr lang="en-US" sz="1600" dirty="0">
                <a:hlinkClick r:id="rId5"/>
              </a:rPr>
              <a:t>Atmosphere Investigation Data Sheet</a:t>
            </a:r>
            <a:r>
              <a:rPr lang="en-US" sz="1600" dirty="0"/>
              <a:t> OR instructions for using GLOBE Observer to record data can be found in the </a:t>
            </a:r>
            <a:r>
              <a:rPr lang="en-US" sz="1600" dirty="0">
                <a:hlinkClick r:id="rId6"/>
              </a:rPr>
              <a:t>Data Entry section</a:t>
            </a:r>
            <a:endParaRPr lang="en-US" sz="1600" dirty="0"/>
          </a:p>
          <a:p>
            <a:pPr>
              <a:lnSpc>
                <a:spcPct val="170000"/>
              </a:lnSpc>
            </a:pPr>
            <a:r>
              <a:rPr lang="en-US" sz="1600" dirty="0"/>
              <a:t>Digital hygrometer or sling psychrometer (with chart - </a:t>
            </a:r>
            <a:r>
              <a:rPr lang="en-US" sz="1600" dirty="0">
                <a:hlinkClick r:id="rId7"/>
              </a:rPr>
              <a:t>see example</a:t>
            </a:r>
            <a:r>
              <a:rPr lang="en-US" sz="1600" dirty="0"/>
              <a:t>) </a:t>
            </a:r>
          </a:p>
          <a:p>
            <a:pPr>
              <a:lnSpc>
                <a:spcPct val="170000"/>
              </a:lnSpc>
            </a:pPr>
            <a:r>
              <a:rPr lang="en-US" sz="1600" dirty="0"/>
              <a:t>Calibrated thermometer</a:t>
            </a:r>
          </a:p>
          <a:p>
            <a:pPr>
              <a:lnSpc>
                <a:spcPct val="170000"/>
              </a:lnSpc>
            </a:pPr>
            <a:r>
              <a:rPr lang="en-US" sz="1600" dirty="0"/>
              <a:t>Watch or timer</a:t>
            </a:r>
          </a:p>
          <a:p>
            <a:pPr marL="0" lvl="0" indent="0" algn="l" rtl="0">
              <a:lnSpc>
                <a:spcPct val="100000"/>
              </a:lnSpc>
              <a:spcBef>
                <a:spcPts val="1200"/>
              </a:spcBef>
              <a:spcAft>
                <a:spcPts val="0"/>
              </a:spcAft>
              <a:buClr>
                <a:schemeClr val="dk1"/>
              </a:buClr>
              <a:buSzPct val="100000"/>
              <a:buNone/>
            </a:pPr>
            <a:endParaRPr lang="en-US" dirty="0"/>
          </a:p>
          <a:p>
            <a:pPr marL="0" lvl="0" indent="0" algn="l" rtl="0">
              <a:lnSpc>
                <a:spcPct val="100000"/>
              </a:lnSpc>
              <a:spcBef>
                <a:spcPts val="1200"/>
              </a:spcBef>
              <a:spcAft>
                <a:spcPts val="0"/>
              </a:spcAft>
              <a:buClr>
                <a:schemeClr val="dk1"/>
              </a:buClr>
              <a:buSzPct val="100000"/>
              <a:buNone/>
            </a:pPr>
            <a:endParaRPr lang="en-US" sz="2400" b="1" dirty="0"/>
          </a:p>
          <a:p>
            <a:pPr marL="0" lvl="0" indent="0" algn="l" rtl="0">
              <a:lnSpc>
                <a:spcPct val="100000"/>
              </a:lnSpc>
              <a:spcBef>
                <a:spcPts val="1200"/>
              </a:spcBef>
              <a:spcAft>
                <a:spcPts val="0"/>
              </a:spcAft>
              <a:buClr>
                <a:schemeClr val="dk1"/>
              </a:buClr>
              <a:buSzPct val="100000"/>
              <a:buNone/>
            </a:pPr>
            <a:endParaRPr sz="2400" b="1" dirty="0"/>
          </a:p>
          <a:p>
            <a:pPr marL="0" lvl="0" indent="0" algn="l" rtl="0">
              <a:lnSpc>
                <a:spcPct val="100000"/>
              </a:lnSpc>
              <a:spcBef>
                <a:spcPts val="600"/>
              </a:spcBef>
              <a:spcAft>
                <a:spcPts val="0"/>
              </a:spcAft>
              <a:buClr>
                <a:schemeClr val="dk1"/>
              </a:buClr>
              <a:buSzPct val="100000"/>
              <a:buNone/>
            </a:pPr>
            <a:endParaRPr lang="en-US" sz="3500" i="1" dirty="0"/>
          </a:p>
        </p:txBody>
      </p:sp>
      <p:pic>
        <p:nvPicPr>
          <p:cNvPr id="7" name="Picture 6" descr="Example of a psychrometric chart that accompanies the instruments.">
            <a:extLst>
              <a:ext uri="{FF2B5EF4-FFF2-40B4-BE49-F238E27FC236}">
                <a16:creationId xmlns:a16="http://schemas.microsoft.com/office/drawing/2014/main" id="{F5F08556-4BC0-8569-F839-E00FB7590E06}"/>
              </a:ext>
            </a:extLst>
          </p:cNvPr>
          <p:cNvPicPr>
            <a:picLocks noChangeAspect="1"/>
          </p:cNvPicPr>
          <p:nvPr/>
        </p:nvPicPr>
        <p:blipFill>
          <a:blip r:embed="rId8"/>
          <a:stretch>
            <a:fillRect/>
          </a:stretch>
        </p:blipFill>
        <p:spPr>
          <a:xfrm>
            <a:off x="5499791" y="4250616"/>
            <a:ext cx="3002859" cy="2288298"/>
          </a:xfrm>
          <a:prstGeom prst="rect">
            <a:avLst/>
          </a:prstGeom>
        </p:spPr>
      </p:pic>
    </p:spTree>
    <p:extLst>
      <p:ext uri="{BB962C8B-B14F-4D97-AF65-F5344CB8AC3E}">
        <p14:creationId xmlns:p14="http://schemas.microsoft.com/office/powerpoint/2010/main" val="604222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pic>
        <p:nvPicPr>
          <p:cNvPr id="384" name="Google Shape;384;p29"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85" name="Google Shape;385;p29"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86" name="Google Shape;386;p29"/>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Further Resources</a:t>
            </a:r>
            <a:endParaRPr/>
          </a:p>
        </p:txBody>
      </p:sp>
      <p:sp>
        <p:nvSpPr>
          <p:cNvPr id="387" name="Google Shape;387;p29"/>
          <p:cNvSpPr txBox="1">
            <a:spLocks noGrp="1"/>
          </p:cNvSpPr>
          <p:nvPr>
            <p:ph type="body" idx="1"/>
          </p:nvPr>
        </p:nvSpPr>
        <p:spPr>
          <a:xfrm>
            <a:off x="1161926" y="1650896"/>
            <a:ext cx="7540114" cy="4351338"/>
          </a:xfrm>
          <a:prstGeom prst="rect">
            <a:avLst/>
          </a:prstGeom>
          <a:noFill/>
          <a:ln>
            <a:noFill/>
          </a:ln>
        </p:spPr>
        <p:txBody>
          <a:bodyPr spcFirstLastPara="1" wrap="square" lIns="91425" tIns="45700" rIns="91425" bIns="45700" anchor="t" anchorCtr="0">
            <a:normAutofit/>
          </a:bodyPr>
          <a:lstStyle/>
          <a:p>
            <a:pPr marL="914400" lvl="1" indent="-457200" algn="l" rtl="0">
              <a:lnSpc>
                <a:spcPct val="80000"/>
              </a:lnSpc>
              <a:spcBef>
                <a:spcPts val="0"/>
              </a:spcBef>
              <a:spcAft>
                <a:spcPts val="0"/>
              </a:spcAft>
              <a:buClr>
                <a:schemeClr val="dk1"/>
              </a:buClr>
              <a:buSzPts val="2400"/>
              <a:buFont typeface="Arial"/>
              <a:buChar char="•"/>
            </a:pPr>
            <a:r>
              <a:rPr lang="en-US" u="sng">
                <a:solidFill>
                  <a:schemeClr val="hlink"/>
                </a:solidFill>
                <a:hlinkClick r:id="rId5"/>
              </a:rPr>
              <a:t>Video: How to use a sling psychrometer</a:t>
            </a:r>
            <a:endParaRPr/>
          </a:p>
          <a:p>
            <a:pPr marL="914400" lvl="1" indent="-457200" algn="l" rtl="0">
              <a:lnSpc>
                <a:spcPct val="80000"/>
              </a:lnSpc>
              <a:spcBef>
                <a:spcPts val="600"/>
              </a:spcBef>
              <a:spcAft>
                <a:spcPts val="0"/>
              </a:spcAft>
              <a:buClr>
                <a:schemeClr val="dk1"/>
              </a:buClr>
              <a:buSzPts val="2400"/>
              <a:buFont typeface="Arial"/>
              <a:buChar char="•"/>
            </a:pPr>
            <a:r>
              <a:rPr lang="en-US" u="sng">
                <a:solidFill>
                  <a:schemeClr val="hlink"/>
                </a:solidFill>
                <a:hlinkClick r:id="rId6"/>
              </a:rPr>
              <a:t>Sling Psychrometer Chart</a:t>
            </a:r>
            <a:endParaRPr u="sng">
              <a:solidFill>
                <a:schemeClr val="hlink"/>
              </a:solidFill>
              <a:hlinkClick r:id="rId7"/>
            </a:endParaRPr>
          </a:p>
          <a:p>
            <a:pPr marL="914400" lvl="1" indent="-457200" algn="l" rtl="0">
              <a:lnSpc>
                <a:spcPct val="80000"/>
              </a:lnSpc>
              <a:spcBef>
                <a:spcPts val="600"/>
              </a:spcBef>
              <a:spcAft>
                <a:spcPts val="0"/>
              </a:spcAft>
              <a:buClr>
                <a:schemeClr val="dk1"/>
              </a:buClr>
              <a:buSzPts val="2400"/>
              <a:buFont typeface="Arial"/>
              <a:buChar char="•"/>
            </a:pPr>
            <a:r>
              <a:rPr lang="en-US" u="sng">
                <a:solidFill>
                  <a:schemeClr val="hlink"/>
                </a:solidFill>
                <a:hlinkClick r:id="rId7"/>
              </a:rPr>
              <a:t>GLOBE Learning Activities</a:t>
            </a:r>
            <a:endParaRPr/>
          </a:p>
          <a:p>
            <a:pPr marL="914400" lvl="1" indent="-457200" algn="l" rtl="0">
              <a:lnSpc>
                <a:spcPct val="80000"/>
              </a:lnSpc>
              <a:spcBef>
                <a:spcPts val="600"/>
              </a:spcBef>
              <a:spcAft>
                <a:spcPts val="0"/>
              </a:spcAft>
              <a:buClr>
                <a:schemeClr val="dk1"/>
              </a:buClr>
              <a:buSzPts val="2400"/>
              <a:buFont typeface="Arial"/>
              <a:buChar char="•"/>
            </a:pPr>
            <a:r>
              <a:rPr lang="en-US" u="sng">
                <a:solidFill>
                  <a:schemeClr val="hlink"/>
                </a:solidFill>
                <a:hlinkClick r:id="rId8"/>
              </a:rPr>
              <a:t>My NASA Data</a:t>
            </a:r>
            <a:endParaRPr u="sng">
              <a:solidFill>
                <a:schemeClr val="hlink"/>
              </a:solidFill>
              <a:hlinkClick r:id="rId9"/>
            </a:endParaRPr>
          </a:p>
          <a:p>
            <a:pPr marL="914400" lvl="1" indent="-457200" algn="l" rtl="0">
              <a:lnSpc>
                <a:spcPct val="80000"/>
              </a:lnSpc>
              <a:spcBef>
                <a:spcPts val="600"/>
              </a:spcBef>
              <a:spcAft>
                <a:spcPts val="0"/>
              </a:spcAft>
              <a:buClr>
                <a:schemeClr val="dk1"/>
              </a:buClr>
              <a:buSzPts val="2400"/>
              <a:buFont typeface="Arial"/>
              <a:buChar char="•"/>
            </a:pPr>
            <a:r>
              <a:rPr lang="en-US" u="sng">
                <a:solidFill>
                  <a:schemeClr val="hlink"/>
                </a:solidFill>
                <a:hlinkClick r:id="rId10"/>
              </a:rPr>
              <a:t>NASA Wavelength</a:t>
            </a:r>
            <a:r>
              <a:rPr lang="en-US"/>
              <a:t> NASA’s Digital Library of K-16 Earth and Space Education Resources</a:t>
            </a:r>
            <a:endParaRPr u="sng">
              <a:solidFill>
                <a:schemeClr val="hlink"/>
              </a:solidFill>
              <a:hlinkClick r:id="rId9"/>
            </a:endParaRPr>
          </a:p>
          <a:p>
            <a:pPr marL="685800" lvl="1" indent="-76200" algn="l" rtl="0">
              <a:lnSpc>
                <a:spcPct val="90000"/>
              </a:lnSpc>
              <a:spcBef>
                <a:spcPts val="1100"/>
              </a:spcBef>
              <a:spcAft>
                <a:spcPts val="0"/>
              </a:spcAft>
              <a:buClr>
                <a:schemeClr val="dk1"/>
              </a:buClr>
              <a:buSzPts val="2400"/>
              <a:buNone/>
            </a:pPr>
            <a:endParaRPr/>
          </a:p>
          <a:p>
            <a:pPr marL="342900" lvl="1" indent="0" algn="l" rtl="0">
              <a:lnSpc>
                <a:spcPct val="90000"/>
              </a:lnSpc>
              <a:spcBef>
                <a:spcPts val="500"/>
              </a:spcBef>
              <a:spcAft>
                <a:spcPts val="0"/>
              </a:spcAft>
              <a:buClr>
                <a:schemeClr val="dk1"/>
              </a:buClr>
              <a:buSzPts val="2400"/>
              <a:buNone/>
            </a:pPr>
            <a:r>
              <a:rPr lang="en-US"/>
              <a:t>For information on purchasing GLOBE supplies go to: </a:t>
            </a:r>
            <a:endParaRPr/>
          </a:p>
          <a:p>
            <a:pPr marL="342900" lvl="1" indent="0" algn="l" rtl="0">
              <a:lnSpc>
                <a:spcPct val="90000"/>
              </a:lnSpc>
              <a:spcBef>
                <a:spcPts val="500"/>
              </a:spcBef>
              <a:spcAft>
                <a:spcPts val="0"/>
              </a:spcAft>
              <a:buClr>
                <a:schemeClr val="dk1"/>
              </a:buClr>
              <a:buSzPts val="2400"/>
              <a:buNone/>
            </a:pPr>
            <a:r>
              <a:rPr lang="en-US" u="sng">
                <a:solidFill>
                  <a:schemeClr val="hlink"/>
                </a:solidFill>
                <a:hlinkClick r:id="rId11"/>
              </a:rPr>
              <a:t>Equipment suppliers</a:t>
            </a:r>
            <a:endParaRPr/>
          </a:p>
          <a:p>
            <a:pPr marL="342900" lvl="1" indent="0" algn="l" rtl="0">
              <a:lnSpc>
                <a:spcPct val="90000"/>
              </a:lnSpc>
              <a:spcBef>
                <a:spcPts val="500"/>
              </a:spcBef>
              <a:spcAft>
                <a:spcPts val="0"/>
              </a:spcAft>
              <a:buClr>
                <a:schemeClr val="dk1"/>
              </a:buClr>
              <a:buSzPts val="2400"/>
              <a:buNone/>
            </a:pPr>
            <a:endParaRPr u="sng">
              <a:solidFill>
                <a:schemeClr val="hlink"/>
              </a:solidFill>
              <a:hlinkClick r:id="rId12"/>
            </a:endParaRPr>
          </a:p>
          <a:p>
            <a:pPr marL="342900" lvl="1" indent="0" algn="l" rtl="0">
              <a:lnSpc>
                <a:spcPct val="90000"/>
              </a:lnSpc>
              <a:spcBef>
                <a:spcPts val="500"/>
              </a:spcBef>
              <a:spcAft>
                <a:spcPts val="0"/>
              </a:spcAft>
              <a:buClr>
                <a:schemeClr val="dk1"/>
              </a:buClr>
              <a:buSzPts val="2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pic>
        <p:nvPicPr>
          <p:cNvPr id="393" name="Google Shape;393;p30"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394" name="Google Shape;394;p30" descr="Menu Bar: Further Resource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61926" cy="6062870"/>
          </a:xfrm>
          <a:prstGeom prst="rect">
            <a:avLst/>
          </a:prstGeom>
          <a:noFill/>
          <a:ln>
            <a:noFill/>
          </a:ln>
        </p:spPr>
      </p:pic>
      <p:sp>
        <p:nvSpPr>
          <p:cNvPr id="395" name="Google Shape;395;p30"/>
          <p:cNvSpPr txBox="1">
            <a:spLocks noGrp="1"/>
          </p:cNvSpPr>
          <p:nvPr>
            <p:ph type="title"/>
          </p:nvPr>
        </p:nvSpPr>
        <p:spPr>
          <a:xfrm>
            <a:off x="1161926" y="1076327"/>
            <a:ext cx="7162738" cy="36512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2400" b="1">
                <a:solidFill>
                  <a:srgbClr val="002060"/>
                </a:solidFill>
              </a:rPr>
              <a:t>We want your Feedback! </a:t>
            </a:r>
            <a:br>
              <a:rPr lang="en-US" sz="2000"/>
            </a:br>
            <a:br>
              <a:rPr lang="en-US" sz="2000"/>
            </a:br>
            <a:endParaRPr sz="2000"/>
          </a:p>
        </p:txBody>
      </p:sp>
      <p:sp>
        <p:nvSpPr>
          <p:cNvPr id="396" name="Google Shape;396;p30"/>
          <p:cNvSpPr txBox="1">
            <a:spLocks noGrp="1"/>
          </p:cNvSpPr>
          <p:nvPr>
            <p:ph type="body" idx="1"/>
          </p:nvPr>
        </p:nvSpPr>
        <p:spPr>
          <a:xfrm>
            <a:off x="1161926" y="1241540"/>
            <a:ext cx="7639173" cy="5686205"/>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ct val="100000"/>
              <a:buNone/>
            </a:pPr>
            <a:r>
              <a:rPr lang="en-US" sz="1900" dirty="0"/>
              <a:t>Please provide us with feedback about this module. This is a community project and we welcome your comments, suggestions and edits! </a:t>
            </a:r>
            <a:endParaRPr dirty="0"/>
          </a:p>
          <a:p>
            <a:pPr marL="0" lvl="0" indent="0" algn="just" rtl="0">
              <a:lnSpc>
                <a:spcPct val="90000"/>
              </a:lnSpc>
              <a:spcBef>
                <a:spcPts val="1000"/>
              </a:spcBef>
              <a:spcAft>
                <a:spcPts val="0"/>
              </a:spcAft>
              <a:buClr>
                <a:schemeClr val="dk1"/>
              </a:buClr>
              <a:buSzPct val="100000"/>
              <a:buNone/>
            </a:pPr>
            <a:r>
              <a:rPr lang="en-US" sz="1900" dirty="0"/>
              <a:t>Comment here:  </a:t>
            </a:r>
            <a:r>
              <a:rPr lang="en-US" sz="1900" u="sng" dirty="0" err="1">
                <a:solidFill>
                  <a:schemeClr val="hlink"/>
                </a:solidFill>
                <a:hlinkClick r:id="rId5"/>
              </a:rPr>
              <a:t>eTraining</a:t>
            </a:r>
            <a:r>
              <a:rPr lang="en-US" sz="1900" u="sng" dirty="0">
                <a:solidFill>
                  <a:schemeClr val="hlink"/>
                </a:solidFill>
                <a:hlinkClick r:id="rId5"/>
              </a:rPr>
              <a:t> Feedback</a:t>
            </a:r>
            <a:endParaRPr sz="1900" dirty="0"/>
          </a:p>
          <a:p>
            <a:pPr marL="0" lvl="0" indent="0" algn="just" rtl="0">
              <a:lnSpc>
                <a:spcPct val="90000"/>
              </a:lnSpc>
              <a:spcBef>
                <a:spcPts val="1000"/>
              </a:spcBef>
              <a:spcAft>
                <a:spcPts val="0"/>
              </a:spcAft>
              <a:buClr>
                <a:schemeClr val="dk1"/>
              </a:buClr>
              <a:buSzPct val="100000"/>
              <a:buNone/>
            </a:pPr>
            <a:r>
              <a:rPr lang="en-US" sz="1900" dirty="0"/>
              <a:t>Questions about module? Contact GLOBE: </a:t>
            </a:r>
            <a:r>
              <a:rPr lang="en-US" sz="1900" u="sng" dirty="0">
                <a:solidFill>
                  <a:schemeClr val="hlink"/>
                </a:solidFill>
                <a:hlinkClick r:id="rId6"/>
              </a:rPr>
              <a:t>help@nasaglobe.org</a:t>
            </a:r>
            <a:endParaRPr sz="1900" dirty="0"/>
          </a:p>
          <a:p>
            <a:pPr marL="0" lvl="0" indent="0" algn="l" rtl="0">
              <a:lnSpc>
                <a:spcPct val="90000"/>
              </a:lnSpc>
              <a:spcBef>
                <a:spcPts val="1000"/>
              </a:spcBef>
              <a:spcAft>
                <a:spcPts val="0"/>
              </a:spcAft>
              <a:buClr>
                <a:schemeClr val="dk1"/>
              </a:buClr>
              <a:buSzPct val="100000"/>
              <a:buNone/>
            </a:pPr>
            <a:r>
              <a:rPr lang="en-US" sz="1800" b="1" dirty="0"/>
              <a:t>Credits</a:t>
            </a:r>
            <a:endParaRPr dirty="0"/>
          </a:p>
          <a:p>
            <a:pPr marL="0" lvl="0" indent="0" algn="l" rtl="0">
              <a:lnSpc>
                <a:spcPct val="90000"/>
              </a:lnSpc>
              <a:spcBef>
                <a:spcPts val="1000"/>
              </a:spcBef>
              <a:spcAft>
                <a:spcPts val="0"/>
              </a:spcAft>
              <a:buClr>
                <a:schemeClr val="dk1"/>
              </a:buClr>
              <a:buSzPct val="100000"/>
              <a:buNone/>
            </a:pPr>
            <a:r>
              <a:rPr lang="en-US" sz="1500" b="1" dirty="0"/>
              <a:t>Power point Developers:</a:t>
            </a:r>
            <a:r>
              <a:rPr lang="en-US" sz="1500" dirty="0"/>
              <a:t>	</a:t>
            </a:r>
            <a:endParaRPr dirty="0"/>
          </a:p>
          <a:p>
            <a:pPr marL="0" lvl="0" indent="0" algn="l" rtl="0">
              <a:lnSpc>
                <a:spcPct val="90000"/>
              </a:lnSpc>
              <a:spcBef>
                <a:spcPts val="1000"/>
              </a:spcBef>
              <a:spcAft>
                <a:spcPts val="0"/>
              </a:spcAft>
              <a:buClr>
                <a:schemeClr val="dk1"/>
              </a:buClr>
              <a:buSzPct val="100000"/>
              <a:buNone/>
            </a:pPr>
            <a:r>
              <a:rPr lang="en-US" sz="1500" dirty="0"/>
              <a:t>Kevin Czajkowski</a:t>
            </a:r>
            <a:endParaRPr dirty="0"/>
          </a:p>
          <a:p>
            <a:pPr marL="0" lvl="0" indent="0" algn="l" rtl="0">
              <a:lnSpc>
                <a:spcPct val="90000"/>
              </a:lnSpc>
              <a:spcBef>
                <a:spcPts val="1000"/>
              </a:spcBef>
              <a:spcAft>
                <a:spcPts val="0"/>
              </a:spcAft>
              <a:buClr>
                <a:schemeClr val="dk1"/>
              </a:buClr>
              <a:buSzPct val="100000"/>
              <a:buNone/>
            </a:pPr>
            <a:r>
              <a:rPr lang="en-US" sz="1500" dirty="0"/>
              <a:t>Janet Struble</a:t>
            </a:r>
            <a:endParaRPr dirty="0"/>
          </a:p>
          <a:p>
            <a:pPr marL="0" lvl="0" indent="0" algn="l" rtl="0">
              <a:lnSpc>
                <a:spcPct val="90000"/>
              </a:lnSpc>
              <a:spcBef>
                <a:spcPts val="1000"/>
              </a:spcBef>
              <a:spcAft>
                <a:spcPts val="0"/>
              </a:spcAft>
              <a:buClr>
                <a:schemeClr val="dk1"/>
              </a:buClr>
              <a:buSzPct val="100000"/>
              <a:buNone/>
            </a:pPr>
            <a:r>
              <a:rPr lang="en-US" sz="1500" dirty="0"/>
              <a:t>Mikell Lynne Hedley</a:t>
            </a:r>
            <a:endParaRPr dirty="0"/>
          </a:p>
          <a:p>
            <a:pPr marL="0" lvl="0" indent="0" algn="l" rtl="0">
              <a:lnSpc>
                <a:spcPct val="90000"/>
              </a:lnSpc>
              <a:spcBef>
                <a:spcPts val="1000"/>
              </a:spcBef>
              <a:spcAft>
                <a:spcPts val="0"/>
              </a:spcAft>
              <a:buClr>
                <a:schemeClr val="dk1"/>
              </a:buClr>
              <a:buSzPct val="100000"/>
              <a:buNone/>
            </a:pPr>
            <a:r>
              <a:rPr lang="en-US" sz="1500" dirty="0"/>
              <a:t>Sara Mierzwiak </a:t>
            </a:r>
            <a:endParaRPr dirty="0"/>
          </a:p>
          <a:p>
            <a:pPr marL="0" lvl="0" indent="0" algn="l" rtl="0">
              <a:lnSpc>
                <a:spcPct val="90000"/>
              </a:lnSpc>
              <a:spcBef>
                <a:spcPts val="1000"/>
              </a:spcBef>
              <a:spcAft>
                <a:spcPts val="0"/>
              </a:spcAft>
              <a:buClr>
                <a:schemeClr val="dk1"/>
              </a:buClr>
              <a:buSzPct val="100000"/>
              <a:buNone/>
            </a:pPr>
            <a:r>
              <a:rPr lang="en-US" sz="1500" b="1" dirty="0"/>
              <a:t>Photos unless otherwise identified</a:t>
            </a:r>
            <a:r>
              <a:rPr lang="en-US" sz="1500" dirty="0"/>
              <a:t>: </a:t>
            </a:r>
            <a:endParaRPr dirty="0"/>
          </a:p>
          <a:p>
            <a:pPr marL="0" lvl="0" indent="0" algn="l" rtl="0">
              <a:lnSpc>
                <a:spcPct val="90000"/>
              </a:lnSpc>
              <a:spcBef>
                <a:spcPts val="1000"/>
              </a:spcBef>
              <a:spcAft>
                <a:spcPts val="0"/>
              </a:spcAft>
              <a:buClr>
                <a:schemeClr val="dk1"/>
              </a:buClr>
              <a:buSzPct val="100000"/>
              <a:buNone/>
            </a:pPr>
            <a:r>
              <a:rPr lang="en-US" sz="1500" dirty="0"/>
              <a:t>Kevin Czajkowski</a:t>
            </a:r>
            <a:endParaRPr sz="1800" dirty="0"/>
          </a:p>
          <a:p>
            <a:pPr marL="0" lvl="0" indent="0" algn="l" rtl="0">
              <a:lnSpc>
                <a:spcPct val="90000"/>
              </a:lnSpc>
              <a:spcBef>
                <a:spcPts val="1000"/>
              </a:spcBef>
              <a:spcAft>
                <a:spcPts val="0"/>
              </a:spcAft>
              <a:buClr>
                <a:schemeClr val="dk1"/>
              </a:buClr>
              <a:buSzPct val="100000"/>
              <a:buNone/>
            </a:pPr>
            <a:r>
              <a:rPr lang="en-US" sz="1400" b="1" dirty="0"/>
              <a:t>Funding Provided by NASA</a:t>
            </a:r>
            <a:endParaRPr dirty="0"/>
          </a:p>
          <a:p>
            <a:pPr marL="228600" lvl="0" indent="-139700" algn="l" rtl="0">
              <a:lnSpc>
                <a:spcPct val="90000"/>
              </a:lnSpc>
              <a:spcBef>
                <a:spcPts val="1000"/>
              </a:spcBef>
              <a:spcAft>
                <a:spcPts val="0"/>
              </a:spcAft>
              <a:buClr>
                <a:schemeClr val="dk1"/>
              </a:buClr>
              <a:buSzPct val="100000"/>
              <a:buNone/>
            </a:pPr>
            <a:endParaRPr sz="1400" dirty="0"/>
          </a:p>
          <a:p>
            <a:pPr marL="228600" lvl="0" indent="-139700" algn="l" rtl="0">
              <a:lnSpc>
                <a:spcPct val="90000"/>
              </a:lnSpc>
              <a:spcBef>
                <a:spcPts val="1000"/>
              </a:spcBef>
              <a:spcAft>
                <a:spcPts val="0"/>
              </a:spcAft>
              <a:buClr>
                <a:schemeClr val="dk1"/>
              </a:buClr>
              <a:buSzPct val="100000"/>
              <a:buNone/>
            </a:pPr>
            <a:endParaRPr sz="1400" dirty="0"/>
          </a:p>
          <a:p>
            <a:pPr marL="228600" lvl="0" indent="-139700" algn="l" rtl="0">
              <a:lnSpc>
                <a:spcPct val="90000"/>
              </a:lnSpc>
              <a:spcBef>
                <a:spcPts val="1000"/>
              </a:spcBef>
              <a:spcAft>
                <a:spcPts val="0"/>
              </a:spcAft>
              <a:buClr>
                <a:schemeClr val="dk1"/>
              </a:buClr>
              <a:buSzPct val="100000"/>
              <a:buNone/>
            </a:pPr>
            <a:endParaRPr sz="1400" dirty="0"/>
          </a:p>
          <a:p>
            <a:pPr marL="0" lvl="0" indent="0" algn="l" rtl="0">
              <a:lnSpc>
                <a:spcPct val="90000"/>
              </a:lnSpc>
              <a:spcBef>
                <a:spcPts val="1000"/>
              </a:spcBef>
              <a:spcAft>
                <a:spcPts val="0"/>
              </a:spcAft>
              <a:buClr>
                <a:srgbClr val="000000"/>
              </a:buClr>
              <a:buSzPct val="100000"/>
              <a:buNone/>
            </a:pPr>
            <a:r>
              <a:rPr lang="en-US" sz="1200" i="1" dirty="0">
                <a:solidFill>
                  <a:srgbClr val="000000"/>
                </a:solidFill>
              </a:rPr>
              <a:t>Version 1/1/26 If you edit and modify this slide set for use for educational purposes, please note “modified by (and your name and date)“ on this page. Thank you.</a:t>
            </a:r>
            <a:endParaRPr lang="en-US" sz="1200" b="1" i="1" dirty="0">
              <a:solidFill>
                <a:srgbClr val="000000"/>
              </a:solidFill>
            </a:endParaRPr>
          </a:p>
          <a:p>
            <a:pPr marL="0" lvl="0" indent="0" algn="l" rtl="0">
              <a:lnSpc>
                <a:spcPct val="90000"/>
              </a:lnSpc>
              <a:spcBef>
                <a:spcPts val="1000"/>
              </a:spcBef>
              <a:spcAft>
                <a:spcPts val="0"/>
              </a:spcAft>
              <a:buClr>
                <a:srgbClr val="000000"/>
              </a:buClr>
              <a:buSzPct val="100000"/>
              <a:buNone/>
            </a:pPr>
            <a:r>
              <a:rPr lang="en-US" sz="1200" b="1" dirty="0">
                <a:solidFill>
                  <a:srgbClr val="000000"/>
                </a:solidFill>
              </a:rPr>
              <a:t>Modified by GLOBE Implementation Office – Science, Training, Education, and Public Engagement</a:t>
            </a:r>
            <a:endParaRPr sz="1800" b="1" dirty="0"/>
          </a:p>
          <a:p>
            <a:pPr marL="685800" lvl="1" indent="-190500" algn="l" rtl="0">
              <a:lnSpc>
                <a:spcPct val="90000"/>
              </a:lnSpc>
              <a:spcBef>
                <a:spcPts val="500"/>
              </a:spcBef>
              <a:spcAft>
                <a:spcPts val="0"/>
              </a:spcAft>
              <a:buClr>
                <a:schemeClr val="dk1"/>
              </a:buClr>
              <a:buSzPct val="100000"/>
              <a:buNone/>
            </a:pPr>
            <a:endParaRPr dirty="0"/>
          </a:p>
        </p:txBody>
      </p:sp>
      <p:pic>
        <p:nvPicPr>
          <p:cNvPr id="2" name="Picture 1" descr="Logos for NASA, NOAA, NSF and the U.S. Department of State.">
            <a:extLst>
              <a:ext uri="{FF2B5EF4-FFF2-40B4-BE49-F238E27FC236}">
                <a16:creationId xmlns:a16="http://schemas.microsoft.com/office/drawing/2014/main" id="{F2240E09-1392-7B8B-0C9E-69482B73AA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26203" y="5424116"/>
            <a:ext cx="3417092" cy="7151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108" name="Google Shape;108;p3"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09" name="Google Shape;109;p3" descr="Menu Bar: What is Relative Humidi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8240" cy="6065520"/>
          </a:xfrm>
          <a:prstGeom prst="rect">
            <a:avLst/>
          </a:prstGeom>
          <a:noFill/>
          <a:ln>
            <a:noFill/>
          </a:ln>
        </p:spPr>
      </p:pic>
      <p:sp>
        <p:nvSpPr>
          <p:cNvPr id="110" name="Google Shape;110;p3"/>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The Atmosphere</a:t>
            </a:r>
            <a:endParaRPr/>
          </a:p>
        </p:txBody>
      </p:sp>
      <p:sp>
        <p:nvSpPr>
          <p:cNvPr id="111" name="Google Shape;111;p3"/>
          <p:cNvSpPr txBox="1">
            <a:spLocks noGrp="1"/>
          </p:cNvSpPr>
          <p:nvPr>
            <p:ph type="body" idx="1"/>
          </p:nvPr>
        </p:nvSpPr>
        <p:spPr>
          <a:xfrm>
            <a:off x="1257300" y="1841245"/>
            <a:ext cx="4259580" cy="4351338"/>
          </a:xfrm>
          <a:prstGeom prst="rect">
            <a:avLst/>
          </a:prstGeom>
          <a:noFill/>
          <a:ln>
            <a:noFill/>
          </a:ln>
        </p:spPr>
        <p:txBody>
          <a:bodyPr spcFirstLastPara="1" wrap="square" lIns="91425" tIns="45700" rIns="91425" bIns="45700" anchor="t" anchorCtr="0">
            <a:normAutofit/>
          </a:bodyPr>
          <a:lstStyle/>
          <a:p>
            <a:pPr marL="383540" lvl="0" indent="-383540" algn="l" rtl="0">
              <a:lnSpc>
                <a:spcPct val="90000"/>
              </a:lnSpc>
              <a:spcBef>
                <a:spcPts val="0"/>
              </a:spcBef>
              <a:spcAft>
                <a:spcPts val="0"/>
              </a:spcAft>
              <a:buClr>
                <a:schemeClr val="dk1"/>
              </a:buClr>
              <a:buSzPts val="2400"/>
              <a:buFont typeface="Arial"/>
              <a:buChar char="•"/>
            </a:pPr>
            <a:r>
              <a:rPr lang="en-US" sz="2400" dirty="0"/>
              <a:t>Extremely thin blanket of air extending about 300 miles from Earth’s surface to edge of space</a:t>
            </a:r>
            <a:endParaRPr dirty="0"/>
          </a:p>
          <a:p>
            <a:pPr marL="383540" lvl="0" indent="-383540" algn="l" rtl="0">
              <a:lnSpc>
                <a:spcPct val="90000"/>
              </a:lnSpc>
              <a:spcBef>
                <a:spcPts val="1200"/>
              </a:spcBef>
              <a:spcAft>
                <a:spcPts val="0"/>
              </a:spcAft>
              <a:buClr>
                <a:schemeClr val="dk1"/>
              </a:buClr>
              <a:buSzPts val="2400"/>
              <a:buFont typeface="Arial"/>
              <a:buChar char="•"/>
            </a:pPr>
            <a:r>
              <a:rPr lang="en-US" sz="2400" dirty="0"/>
              <a:t>Contains water vapor, an important part of hydrologic cycle</a:t>
            </a:r>
            <a:endParaRPr dirty="0"/>
          </a:p>
        </p:txBody>
      </p:sp>
      <p:pic>
        <p:nvPicPr>
          <p:cNvPr id="112" name="Google Shape;112;p3" descr="mage of thin cover of atmosphere hugging the Earth" title="I">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16880" y="1866582"/>
            <a:ext cx="3242824" cy="2432118"/>
          </a:xfrm>
          <a:prstGeom prst="rect">
            <a:avLst/>
          </a:prstGeom>
          <a:noFill/>
          <a:ln>
            <a:noFill/>
          </a:ln>
        </p:spPr>
      </p:pic>
      <p:sp>
        <p:nvSpPr>
          <p:cNvPr id="113" name="Google Shape;113;p3"/>
          <p:cNvSpPr txBox="1"/>
          <p:nvPr/>
        </p:nvSpPr>
        <p:spPr>
          <a:xfrm>
            <a:off x="7766227" y="4330040"/>
            <a:ext cx="993477"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Image: NASA</a:t>
            </a:r>
            <a:endParaRPr/>
          </a:p>
        </p:txBody>
      </p:sp>
      <p:sp>
        <p:nvSpPr>
          <p:cNvPr id="114" name="Google Shape;114;p3">
            <a:hlinkClick r:id="rId7"/>
          </p:cNvPr>
          <p:cNvSpPr txBox="1"/>
          <p:nvPr/>
        </p:nvSpPr>
        <p:spPr>
          <a:xfrm>
            <a:off x="1809810" y="5678491"/>
            <a:ext cx="66826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1" u="sng">
                <a:solidFill>
                  <a:srgbClr val="1E4E79"/>
                </a:solidFill>
                <a:latin typeface="Arial"/>
                <a:ea typeface="Arial"/>
                <a:cs typeface="Arial"/>
                <a:sym typeface="Arial"/>
                <a:hlinkClick r:id="rId7">
                  <a:extLst>
                    <a:ext uri="{A12FA001-AC4F-418D-AE19-62706E023703}">
                      <ahyp:hlinkClr xmlns:ahyp="http://schemas.microsoft.com/office/drawing/2018/hyperlinkcolor" val="tx"/>
                    </a:ext>
                  </a:extLst>
                </a:hlinkClick>
              </a:rPr>
              <a:t>Link to the GLOBE Atmosphere Protocols</a:t>
            </a:r>
            <a:endParaRPr sz="2000" b="1" i="1">
              <a:solidFill>
                <a:srgbClr val="1E4E79"/>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20" name="Google Shape;120;p4"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21" name="Google Shape;121;p4" descr="Menu Bar: What is Relative Humidi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8240" cy="6065520"/>
          </a:xfrm>
          <a:prstGeom prst="rect">
            <a:avLst/>
          </a:prstGeom>
          <a:noFill/>
          <a:ln>
            <a:noFill/>
          </a:ln>
        </p:spPr>
      </p:pic>
      <p:sp>
        <p:nvSpPr>
          <p:cNvPr id="122" name="Google Shape;122;p4"/>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Relative Humidity</a:t>
            </a:r>
            <a:endParaRPr/>
          </a:p>
        </p:txBody>
      </p:sp>
      <p:sp>
        <p:nvSpPr>
          <p:cNvPr id="123" name="Google Shape;123;p4"/>
          <p:cNvSpPr txBox="1">
            <a:spLocks noGrp="1"/>
          </p:cNvSpPr>
          <p:nvPr>
            <p:ph type="body" idx="1"/>
          </p:nvPr>
        </p:nvSpPr>
        <p:spPr>
          <a:xfrm>
            <a:off x="1257300" y="1652869"/>
            <a:ext cx="4259580" cy="4664112"/>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Clr>
                <a:schemeClr val="dk1"/>
              </a:buClr>
              <a:buSzPts val="1800"/>
              <a:buFont typeface="Arial"/>
              <a:buChar char="•"/>
            </a:pPr>
            <a:r>
              <a:rPr lang="en-US" sz="1800"/>
              <a:t>Measures the amount of water vapor in the atmosphere (humidity) relative to the maximum amount of water vapor that the atmosphere could hold at the same temperature</a:t>
            </a:r>
            <a:endParaRPr/>
          </a:p>
          <a:p>
            <a:pPr marL="342900" lvl="0" indent="-342900" algn="l" rtl="0">
              <a:lnSpc>
                <a:spcPct val="120000"/>
              </a:lnSpc>
              <a:spcBef>
                <a:spcPts val="600"/>
              </a:spcBef>
              <a:spcAft>
                <a:spcPts val="0"/>
              </a:spcAft>
              <a:buClr>
                <a:schemeClr val="dk1"/>
              </a:buClr>
              <a:buSzPts val="1800"/>
              <a:buFont typeface="Arial"/>
              <a:buChar char="•"/>
            </a:pPr>
            <a:r>
              <a:rPr lang="en-US" sz="1800"/>
              <a:t>Affects the heating and cooling of air</a:t>
            </a:r>
            <a:endParaRPr/>
          </a:p>
          <a:p>
            <a:pPr marL="342900" lvl="0" indent="-342900" algn="l" rtl="0">
              <a:lnSpc>
                <a:spcPct val="120000"/>
              </a:lnSpc>
              <a:spcBef>
                <a:spcPts val="0"/>
              </a:spcBef>
              <a:spcAft>
                <a:spcPts val="0"/>
              </a:spcAft>
              <a:buClr>
                <a:schemeClr val="dk1"/>
              </a:buClr>
              <a:buSzPts val="1800"/>
              <a:buFont typeface="Arial"/>
              <a:buChar char="•"/>
            </a:pPr>
            <a:r>
              <a:rPr lang="en-US" sz="1800"/>
              <a:t>Warm air can hold more water vapor and the saturation point of the air is higher than for cold air</a:t>
            </a:r>
            <a:endParaRPr/>
          </a:p>
          <a:p>
            <a:pPr marL="342900" lvl="0" indent="-342900" algn="l" rtl="0">
              <a:lnSpc>
                <a:spcPct val="120000"/>
              </a:lnSpc>
              <a:spcBef>
                <a:spcPts val="1000"/>
              </a:spcBef>
              <a:spcAft>
                <a:spcPts val="0"/>
              </a:spcAft>
              <a:buClr>
                <a:schemeClr val="dk1"/>
              </a:buClr>
              <a:buSzPts val="1800"/>
              <a:buFont typeface="Arial"/>
              <a:buChar char="•"/>
            </a:pPr>
            <a:r>
              <a:rPr lang="en-US" sz="1800"/>
              <a:t>Water vapor has the strongest impact as a greenhouse gas </a:t>
            </a:r>
            <a:endParaRPr/>
          </a:p>
          <a:p>
            <a:pPr marL="342900" lvl="0" indent="-342900" algn="l" rtl="0">
              <a:lnSpc>
                <a:spcPct val="120000"/>
              </a:lnSpc>
              <a:spcBef>
                <a:spcPts val="600"/>
              </a:spcBef>
              <a:spcAft>
                <a:spcPts val="0"/>
              </a:spcAft>
              <a:buClr>
                <a:schemeClr val="dk1"/>
              </a:buClr>
              <a:buSzPts val="1800"/>
              <a:buFont typeface="Arial"/>
              <a:buChar char="•"/>
            </a:pPr>
            <a:r>
              <a:rPr lang="en-US" sz="1800"/>
              <a:t>Specific humidity refers to the actual amount of water vapor in the air </a:t>
            </a:r>
            <a:endParaRPr sz="1800"/>
          </a:p>
        </p:txBody>
      </p:sp>
      <p:sp>
        <p:nvSpPr>
          <p:cNvPr id="124" name="Google Shape;124;p4" descr="Aerosols, Air Temperature, Albedo, Barometric Pressure, Precipitation, Relative Humidity (hyperlinked), Surface Ozone, Surface Temperature, Water Vapor, Wind" title="Atmosphere Protocols: "/>
          <p:cNvSpPr txBox="1"/>
          <p:nvPr/>
        </p:nvSpPr>
        <p:spPr>
          <a:xfrm>
            <a:off x="5885089" y="1727263"/>
            <a:ext cx="2841172" cy="42627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1E4E79"/>
                </a:solidFill>
                <a:latin typeface="Calibri"/>
                <a:ea typeface="Calibri"/>
                <a:cs typeface="Calibri"/>
                <a:sym typeface="Calibri"/>
              </a:rPr>
              <a:t>Aerosols</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Air Temperature</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Albedo</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Barometric Pressure</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Clouds</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Precipitation</a:t>
            </a:r>
            <a:endParaRPr/>
          </a:p>
          <a:p>
            <a:pPr marL="0" marR="0" lvl="0" indent="0" algn="ctr" rtl="0">
              <a:spcBef>
                <a:spcPts val="600"/>
              </a:spcBef>
              <a:spcAft>
                <a:spcPts val="0"/>
              </a:spcAft>
              <a:buNone/>
            </a:pPr>
            <a:r>
              <a:rPr lang="en-US" sz="1800" b="1" i="1" u="sng">
                <a:solidFill>
                  <a:srgbClr val="1E4E7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Relative Humidity</a:t>
            </a:r>
            <a:endParaRPr sz="1800" b="1" i="1">
              <a:solidFill>
                <a:srgbClr val="1E4E79"/>
              </a:solidFill>
              <a:latin typeface="Calibri"/>
              <a:ea typeface="Calibri"/>
              <a:cs typeface="Calibri"/>
              <a:sym typeface="Calibri"/>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Surface Ozone</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Surface Temperature</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Water Vapor</a:t>
            </a:r>
            <a:endParaRPr/>
          </a:p>
          <a:p>
            <a:pPr marL="0" marR="0" lvl="0" indent="0" algn="ctr" rtl="0">
              <a:spcBef>
                <a:spcPts val="600"/>
              </a:spcBef>
              <a:spcAft>
                <a:spcPts val="0"/>
              </a:spcAft>
              <a:buNone/>
            </a:pPr>
            <a:r>
              <a:rPr lang="en-US" sz="1800" b="1">
                <a:solidFill>
                  <a:srgbClr val="1E4E79"/>
                </a:solidFill>
                <a:latin typeface="Calibri"/>
                <a:ea typeface="Calibri"/>
                <a:cs typeface="Calibri"/>
                <a:sym typeface="Calibri"/>
              </a:rPr>
              <a:t>Wind</a:t>
            </a:r>
            <a:endParaRPr/>
          </a:p>
          <a:p>
            <a:pPr marL="0" marR="0" lvl="0" indent="0" algn="l" rtl="0">
              <a:spcBef>
                <a:spcPts val="600"/>
              </a:spcBef>
              <a:spcAft>
                <a:spcPts val="0"/>
              </a:spcAft>
              <a:buNone/>
            </a:pPr>
            <a:endParaRPr sz="1800">
              <a:solidFill>
                <a:schemeClr val="dk1"/>
              </a:solidFill>
              <a:latin typeface="Calibri"/>
              <a:ea typeface="Calibri"/>
              <a:cs typeface="Calibri"/>
              <a:sym typeface="Calibri"/>
            </a:endParaRPr>
          </a:p>
        </p:txBody>
      </p:sp>
      <p:sp>
        <p:nvSpPr>
          <p:cNvPr id="125" name="Google Shape;125;p4" title="Relative Humidity is circled"/>
          <p:cNvSpPr/>
          <p:nvPr/>
        </p:nvSpPr>
        <p:spPr>
          <a:xfrm>
            <a:off x="6397474" y="3834024"/>
            <a:ext cx="1838930" cy="41185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31" name="Google Shape;131;p5"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32" name="Google Shape;132;p5" descr="Menu Bar: What is Relative Humidi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58240" cy="6065520"/>
          </a:xfrm>
          <a:prstGeom prst="rect">
            <a:avLst/>
          </a:prstGeom>
          <a:noFill/>
          <a:ln>
            <a:noFill/>
          </a:ln>
        </p:spPr>
      </p:pic>
      <p:sp>
        <p:nvSpPr>
          <p:cNvPr id="133" name="Google Shape;133;p5"/>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Measuring Relative Humidity</a:t>
            </a:r>
            <a:endParaRPr/>
          </a:p>
        </p:txBody>
      </p:sp>
      <p:sp>
        <p:nvSpPr>
          <p:cNvPr id="134" name="Google Shape;134;p5"/>
          <p:cNvSpPr txBox="1">
            <a:spLocks noGrp="1"/>
          </p:cNvSpPr>
          <p:nvPr>
            <p:ph type="body" idx="1"/>
          </p:nvPr>
        </p:nvSpPr>
        <p:spPr>
          <a:xfrm>
            <a:off x="1257300" y="1727263"/>
            <a:ext cx="425958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sz="2400"/>
              <a:t>MODIS (or Moderate Resolution Imaging Spectroradiometer)</a:t>
            </a:r>
            <a:endParaRPr/>
          </a:p>
          <a:p>
            <a:pPr marL="228600" lvl="0" indent="-228600" algn="l" rtl="0">
              <a:lnSpc>
                <a:spcPct val="90000"/>
              </a:lnSpc>
              <a:spcBef>
                <a:spcPts val="1000"/>
              </a:spcBef>
              <a:spcAft>
                <a:spcPts val="0"/>
              </a:spcAft>
              <a:buClr>
                <a:schemeClr val="dk1"/>
              </a:buClr>
              <a:buSzPct val="100000"/>
              <a:buChar char="•"/>
            </a:pPr>
            <a:r>
              <a:rPr lang="en-US" sz="2400"/>
              <a:t>Key instrument on the Terra and Aqua Satellites</a:t>
            </a:r>
            <a:endParaRPr/>
          </a:p>
          <a:p>
            <a:pPr marL="228600" lvl="0" indent="-228600" algn="l" rtl="0">
              <a:lnSpc>
                <a:spcPct val="90000"/>
              </a:lnSpc>
              <a:spcBef>
                <a:spcPts val="1000"/>
              </a:spcBef>
              <a:spcAft>
                <a:spcPts val="0"/>
              </a:spcAft>
              <a:buClr>
                <a:schemeClr val="dk1"/>
              </a:buClr>
              <a:buSzPct val="100000"/>
              <a:buChar char="•"/>
            </a:pPr>
            <a:r>
              <a:rPr lang="en-US" sz="2400"/>
              <a:t>Views the entire Earth’s surface every 1 or 2 days</a:t>
            </a:r>
            <a:endParaRPr/>
          </a:p>
          <a:p>
            <a:pPr marL="228600" lvl="0" indent="-228600" algn="l" rtl="0">
              <a:lnSpc>
                <a:spcPct val="90000"/>
              </a:lnSpc>
              <a:spcBef>
                <a:spcPts val="1000"/>
              </a:spcBef>
              <a:spcAft>
                <a:spcPts val="0"/>
              </a:spcAft>
              <a:buClr>
                <a:schemeClr val="dk1"/>
              </a:buClr>
              <a:buSzPct val="100000"/>
              <a:buChar char="•"/>
            </a:pPr>
            <a:r>
              <a:rPr lang="en-US" sz="2400"/>
              <a:t>Helps in understanding the global dynamics and processes of the lower atmosphere over land and water</a:t>
            </a:r>
            <a:endParaRPr/>
          </a:p>
          <a:p>
            <a:pPr marL="228600" lvl="0" indent="-228600" algn="l" rtl="0">
              <a:lnSpc>
                <a:spcPct val="90000"/>
              </a:lnSpc>
              <a:spcBef>
                <a:spcPts val="1000"/>
              </a:spcBef>
              <a:spcAft>
                <a:spcPts val="0"/>
              </a:spcAft>
              <a:buClr>
                <a:schemeClr val="dk1"/>
              </a:buClr>
              <a:buSzPct val="100000"/>
              <a:buChar char="•"/>
            </a:pPr>
            <a:r>
              <a:rPr lang="en-US" sz="2400"/>
              <a:t>Check out the </a:t>
            </a:r>
            <a:r>
              <a:rPr lang="en-US" sz="2400" u="sng">
                <a:solidFill>
                  <a:schemeClr val="hlink"/>
                </a:solidFill>
                <a:hlinkClick r:id="rId5"/>
              </a:rPr>
              <a:t>MODIS Image of the Day</a:t>
            </a:r>
            <a:endParaRPr sz="2400"/>
          </a:p>
        </p:txBody>
      </p:sp>
      <p:pic>
        <p:nvPicPr>
          <p:cNvPr id="135" name="Google Shape;135;p5" descr="Artist's image of Terra Satellite in Space">
            <a:hlinkClick r:id="rId6"/>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852160" y="1527733"/>
            <a:ext cx="2640331" cy="2059457"/>
          </a:xfrm>
          <a:prstGeom prst="rect">
            <a:avLst/>
          </a:prstGeom>
          <a:noFill/>
          <a:ln>
            <a:noFill/>
          </a:ln>
        </p:spPr>
      </p:pic>
      <p:sp>
        <p:nvSpPr>
          <p:cNvPr id="136" name="Google Shape;136;p5" descr="&#10;"/>
          <p:cNvSpPr txBox="1"/>
          <p:nvPr/>
        </p:nvSpPr>
        <p:spPr>
          <a:xfrm>
            <a:off x="5583235" y="3651102"/>
            <a:ext cx="2909256" cy="3661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NASA’s Terra satellite</a:t>
            </a:r>
            <a:endParaRPr/>
          </a:p>
        </p:txBody>
      </p:sp>
      <p:pic>
        <p:nvPicPr>
          <p:cNvPr id="137" name="Google Shape;137;p5" descr="Artist's Image of Aqua Satellite">
            <a:hlinkClick r:id="rId8"/>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852160" y="4185492"/>
            <a:ext cx="2617470" cy="1616287"/>
          </a:xfrm>
          <a:prstGeom prst="rect">
            <a:avLst/>
          </a:prstGeom>
          <a:noFill/>
          <a:ln>
            <a:noFill/>
          </a:ln>
        </p:spPr>
      </p:pic>
      <p:sp>
        <p:nvSpPr>
          <p:cNvPr id="138" name="Google Shape;138;p5" descr="&#10;"/>
          <p:cNvSpPr txBox="1"/>
          <p:nvPr/>
        </p:nvSpPr>
        <p:spPr>
          <a:xfrm>
            <a:off x="5566410" y="5869347"/>
            <a:ext cx="2902280" cy="3774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NASA’s Aqua satellite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144" name="Google Shape;144;p6"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45" name="Google Shape;145;p6" descr="Menu Bar:  Why Collect Relative Humidity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73938" cy="6062870"/>
          </a:xfrm>
          <a:prstGeom prst="rect">
            <a:avLst/>
          </a:prstGeom>
          <a:noFill/>
          <a:ln>
            <a:noFill/>
          </a:ln>
        </p:spPr>
      </p:pic>
      <p:sp>
        <p:nvSpPr>
          <p:cNvPr id="146" name="Google Shape;146;p6"/>
          <p:cNvSpPr txBox="1">
            <a:spLocks noGrp="1"/>
          </p:cNvSpPr>
          <p:nvPr>
            <p:ph type="title"/>
          </p:nvPr>
        </p:nvSpPr>
        <p:spPr>
          <a:xfrm>
            <a:off x="1173938" y="5817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Recording Relative Humidity (RH) is important for many reasons:</a:t>
            </a:r>
            <a:endParaRPr sz="3200"/>
          </a:p>
        </p:txBody>
      </p:sp>
      <p:sp>
        <p:nvSpPr>
          <p:cNvPr id="147" name="Google Shape;147;p6"/>
          <p:cNvSpPr txBox="1">
            <a:spLocks noGrp="1"/>
          </p:cNvSpPr>
          <p:nvPr>
            <p:ph type="body" idx="1"/>
          </p:nvPr>
        </p:nvSpPr>
        <p:spPr>
          <a:xfrm>
            <a:off x="1390650" y="1881836"/>
            <a:ext cx="7326630" cy="4351338"/>
          </a:xfrm>
          <a:prstGeom prst="rect">
            <a:avLst/>
          </a:prstGeom>
          <a:noFill/>
          <a:ln>
            <a:noFill/>
          </a:ln>
        </p:spPr>
        <p:txBody>
          <a:bodyPr spcFirstLastPara="1" wrap="square" lIns="91425" tIns="45700" rIns="91425" bIns="45700" anchor="t" anchorCtr="0">
            <a:normAutofit fontScale="92500" lnSpcReduction="10000"/>
          </a:bodyPr>
          <a:lstStyle/>
          <a:p>
            <a:pPr marL="238125" lvl="0" indent="-238125" algn="l" rtl="0">
              <a:lnSpc>
                <a:spcPct val="100000"/>
              </a:lnSpc>
              <a:spcBef>
                <a:spcPts val="0"/>
              </a:spcBef>
              <a:spcAft>
                <a:spcPts val="0"/>
              </a:spcAft>
              <a:buClr>
                <a:schemeClr val="dk1"/>
              </a:buClr>
              <a:buSzPct val="100000"/>
              <a:buFont typeface="Arial"/>
              <a:buChar char="•"/>
            </a:pPr>
            <a:r>
              <a:rPr lang="en-US" sz="2400"/>
              <a:t>Taking RH measurements helps us understand how quickly water will move from the surface of the Earth to the atmosphere and then back to Earth.</a:t>
            </a:r>
            <a:endParaRPr/>
          </a:p>
          <a:p>
            <a:pPr marL="238125" lvl="0" indent="-238125" algn="l" rtl="0">
              <a:lnSpc>
                <a:spcPct val="100000"/>
              </a:lnSpc>
              <a:spcBef>
                <a:spcPts val="600"/>
              </a:spcBef>
              <a:spcAft>
                <a:spcPts val="0"/>
              </a:spcAft>
              <a:buClr>
                <a:schemeClr val="dk1"/>
              </a:buClr>
              <a:buSzPct val="100000"/>
              <a:buFont typeface="Arial"/>
              <a:buChar char="•"/>
            </a:pPr>
            <a:r>
              <a:rPr lang="en-US" sz="2400"/>
              <a:t>RH measurements are important in classifying an area as arid (dry), or humid (moist). </a:t>
            </a:r>
            <a:endParaRPr/>
          </a:p>
          <a:p>
            <a:pPr marL="238125" lvl="0" indent="-238125" algn="l" rtl="0">
              <a:lnSpc>
                <a:spcPct val="100000"/>
              </a:lnSpc>
              <a:spcBef>
                <a:spcPts val="600"/>
              </a:spcBef>
              <a:spcAft>
                <a:spcPts val="0"/>
              </a:spcAft>
              <a:buClr>
                <a:schemeClr val="dk1"/>
              </a:buClr>
              <a:buSzPct val="100000"/>
              <a:buFont typeface="Arial"/>
              <a:buChar char="•"/>
            </a:pPr>
            <a:r>
              <a:rPr lang="en-US" sz="2400"/>
              <a:t>RH influences when clouds will form and when precipitation will fall.</a:t>
            </a:r>
            <a:endParaRPr/>
          </a:p>
          <a:p>
            <a:pPr marL="238125" lvl="0" indent="-238125" algn="l" rtl="0">
              <a:lnSpc>
                <a:spcPct val="100000"/>
              </a:lnSpc>
              <a:spcBef>
                <a:spcPts val="600"/>
              </a:spcBef>
              <a:spcAft>
                <a:spcPts val="0"/>
              </a:spcAft>
              <a:buClr>
                <a:schemeClr val="dk1"/>
              </a:buClr>
              <a:buSzPct val="100000"/>
              <a:buFont typeface="Arial"/>
              <a:buChar char="•"/>
            </a:pPr>
            <a:r>
              <a:rPr lang="en-US" sz="2400"/>
              <a:t>The amount of water in the atmosphere is one of the determining factors in the weather and climate in an area.</a:t>
            </a:r>
            <a:endParaRPr/>
          </a:p>
          <a:p>
            <a:pPr marL="238125" lvl="0" indent="-238125" algn="l" rtl="0">
              <a:lnSpc>
                <a:spcPct val="100000"/>
              </a:lnSpc>
              <a:spcBef>
                <a:spcPts val="600"/>
              </a:spcBef>
              <a:spcAft>
                <a:spcPts val="0"/>
              </a:spcAft>
              <a:buClr>
                <a:schemeClr val="dk1"/>
              </a:buClr>
              <a:buSzPct val="100000"/>
              <a:buFont typeface="Arial"/>
              <a:buChar char="•"/>
            </a:pPr>
            <a:r>
              <a:rPr lang="en-US" sz="2400"/>
              <a:t>RH affects the heating and cooling of the air.</a:t>
            </a:r>
            <a:endParaRPr/>
          </a:p>
          <a:p>
            <a:pPr marL="238125" lvl="0" indent="-238125" algn="l" rtl="0">
              <a:lnSpc>
                <a:spcPct val="100000"/>
              </a:lnSpc>
              <a:spcBef>
                <a:spcPts val="600"/>
              </a:spcBef>
              <a:spcAft>
                <a:spcPts val="0"/>
              </a:spcAft>
              <a:buClr>
                <a:schemeClr val="dk1"/>
              </a:buClr>
              <a:buSzPct val="100000"/>
              <a:buFont typeface="Arial"/>
              <a:buChar char="•"/>
            </a:pPr>
            <a:r>
              <a:rPr lang="en-US" sz="2400"/>
              <a:t>Because of its high heat capacity, water vapor can greatly change the rate that air masses change temperature.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53" name="Google Shape;153;p7"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54" name="Google Shape;154;p7" descr="Menu Bar: How your measurements can hel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94654" cy="6062870"/>
          </a:xfrm>
          <a:prstGeom prst="rect">
            <a:avLst/>
          </a:prstGeom>
          <a:noFill/>
          <a:ln>
            <a:noFill/>
          </a:ln>
        </p:spPr>
      </p:pic>
      <p:sp>
        <p:nvSpPr>
          <p:cNvPr id="155" name="Google Shape;155;p7"/>
          <p:cNvSpPr txBox="1">
            <a:spLocks noGrp="1"/>
          </p:cNvSpPr>
          <p:nvPr>
            <p:ph type="body" idx="1"/>
          </p:nvPr>
        </p:nvSpPr>
        <p:spPr>
          <a:xfrm>
            <a:off x="1364327" y="2187713"/>
            <a:ext cx="7886700" cy="4351200"/>
          </a:xfrm>
          <a:prstGeom prst="rect">
            <a:avLst/>
          </a:prstGeom>
          <a:noFill/>
          <a:ln>
            <a:noFill/>
          </a:ln>
        </p:spPr>
        <p:txBody>
          <a:bodyPr spcFirstLastPara="1" wrap="square" lIns="91425" tIns="45700" rIns="91425" bIns="45700" anchor="t" anchorCtr="0">
            <a:noAutofit/>
          </a:bodyPr>
          <a:lstStyle/>
          <a:p>
            <a:pPr marL="228600" lvl="0" indent="-292100" algn="l" rtl="0">
              <a:lnSpc>
                <a:spcPct val="106999"/>
              </a:lnSpc>
              <a:spcBef>
                <a:spcPts val="0"/>
              </a:spcBef>
              <a:spcAft>
                <a:spcPts val="0"/>
              </a:spcAft>
              <a:buSzPts val="2800"/>
              <a:buChar char="•"/>
            </a:pPr>
            <a:r>
              <a:rPr lang="en-US" i="1" dirty="0">
                <a:highlight>
                  <a:srgbClr val="FFFFFF"/>
                </a:highlight>
                <a:latin typeface="Arial"/>
                <a:ea typeface="Arial"/>
                <a:cs typeface="Arial"/>
                <a:sym typeface="Arial"/>
              </a:rPr>
              <a:t>Your observations are valuable contributions to the scientific community and may be used by educators, students, researchers, and the general public to increase environmental awareness and STEM literacy, as well as advance Earth system science.</a:t>
            </a:r>
            <a:endParaRPr i="1" dirty="0">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dirty="0"/>
          </a:p>
        </p:txBody>
      </p:sp>
      <p:sp>
        <p:nvSpPr>
          <p:cNvPr id="2" name="TextBox 1">
            <a:extLst>
              <a:ext uri="{FF2B5EF4-FFF2-40B4-BE49-F238E27FC236}">
                <a16:creationId xmlns:a16="http://schemas.microsoft.com/office/drawing/2014/main" id="{2616B937-36A4-A288-8DEE-F709AF15A289}"/>
              </a:ext>
            </a:extLst>
          </p:cNvPr>
          <p:cNvSpPr txBox="1"/>
          <p:nvPr/>
        </p:nvSpPr>
        <p:spPr>
          <a:xfrm>
            <a:off x="1364327" y="1101334"/>
            <a:ext cx="6969760" cy="769441"/>
          </a:xfrm>
          <a:prstGeom prst="rect">
            <a:avLst/>
          </a:prstGeom>
          <a:noFill/>
        </p:spPr>
        <p:txBody>
          <a:bodyPr wrap="square" rtlCol="0">
            <a:spAutoFit/>
          </a:bodyPr>
          <a:lstStyle/>
          <a:p>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Why It Matters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62" name="Google Shape;162;p8" descr="Banner: Atmosphere-Relative Humidity"/>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795130"/>
          </a:xfrm>
          <a:prstGeom prst="rect">
            <a:avLst/>
          </a:prstGeom>
          <a:noFill/>
          <a:ln>
            <a:noFill/>
          </a:ln>
        </p:spPr>
      </p:pic>
      <p:pic>
        <p:nvPicPr>
          <p:cNvPr id="163" name="Google Shape;163;p8" descr="Menu Bar: How to Collect your Dat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795130"/>
            <a:ext cx="1188798" cy="6062870"/>
          </a:xfrm>
          <a:prstGeom prst="rect">
            <a:avLst/>
          </a:prstGeom>
          <a:noFill/>
          <a:ln>
            <a:noFill/>
          </a:ln>
        </p:spPr>
      </p:pic>
      <p:sp>
        <p:nvSpPr>
          <p:cNvPr id="164" name="Google Shape;164;p8"/>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What I Need to Collect RH Data </a:t>
            </a:r>
            <a:endParaRPr sz="3200"/>
          </a:p>
        </p:txBody>
      </p:sp>
      <p:graphicFrame>
        <p:nvGraphicFramePr>
          <p:cNvPr id="165" name="Google Shape;165;p8" descr="Instruments&#10;Digital Hygrometer or Sling Psychometer (with chart), Calibrated Thermometer, Watch or Timer&#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p:cNvGraphicFramePr/>
          <p:nvPr>
            <p:extLst>
              <p:ext uri="{D42A27DB-BD31-4B8C-83A1-F6EECF244321}">
                <p14:modId xmlns:p14="http://schemas.microsoft.com/office/powerpoint/2010/main" val="3137040605"/>
              </p:ext>
            </p:extLst>
          </p:nvPr>
        </p:nvGraphicFramePr>
        <p:xfrm>
          <a:off x="1557866" y="1659989"/>
          <a:ext cx="5461900" cy="4779260"/>
        </p:xfrm>
        <a:graphic>
          <a:graphicData uri="http://schemas.openxmlformats.org/drawingml/2006/table">
            <a:tbl>
              <a:tblPr firstRow="1" bandRow="1">
                <a:noFill/>
                <a:tableStyleId>{8E3133C9-8F3B-4E79-A735-F60E3FF5D153}</a:tableStyleId>
              </a:tblPr>
              <a:tblGrid>
                <a:gridCol w="1438600">
                  <a:extLst>
                    <a:ext uri="{9D8B030D-6E8A-4147-A177-3AD203B41FA5}">
                      <a16:colId xmlns:a16="http://schemas.microsoft.com/office/drawing/2014/main" val="20000"/>
                    </a:ext>
                  </a:extLst>
                </a:gridCol>
                <a:gridCol w="4023300">
                  <a:extLst>
                    <a:ext uri="{9D8B030D-6E8A-4147-A177-3AD203B41FA5}">
                      <a16:colId xmlns:a16="http://schemas.microsoft.com/office/drawing/2014/main" val="20001"/>
                    </a:ext>
                  </a:extLst>
                </a:gridCol>
              </a:tblGrid>
              <a:tr h="10375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Instruments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Digital Hygrometer or Sling Psychrometer (with chart), Calibrated Thermometer, Watch or Timer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665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strike="noStrike" cap="none" dirty="0">
                          <a:solidFill>
                            <a:schemeClr val="hlink"/>
                          </a:solidFill>
                          <a:latin typeface="Arial"/>
                          <a:ea typeface="Arial"/>
                          <a:cs typeface="Arial"/>
                          <a:sym typeface="Arial"/>
                          <a:hlinkClick r:id="rId5"/>
                        </a:rPr>
                        <a:t>Relative Humidity Data Sheet </a:t>
                      </a:r>
                      <a:r>
                        <a:rPr lang="en-US" sz="1800" b="0" i="0" u="none" strike="noStrike" cap="none" dirty="0">
                          <a:solidFill>
                            <a:schemeClr val="dk1"/>
                          </a:solidFill>
                          <a:latin typeface="Arial"/>
                          <a:ea typeface="Arial"/>
                          <a:cs typeface="Arial"/>
                          <a:sym typeface="Arial"/>
                        </a:rPr>
                        <a:t>or</a:t>
                      </a:r>
                      <a:endParaRPr lang="en-US" sz="1800" i="1" u="sng" strike="noStrike" cap="none" dirty="0">
                        <a:solidFill>
                          <a:schemeClr val="hlink"/>
                        </a:solidFill>
                        <a:latin typeface="Arial"/>
                        <a:ea typeface="Arial"/>
                        <a:cs typeface="Arial"/>
                        <a:sym typeface="Arial"/>
                        <a:hlinkClick r:id="rId6"/>
                      </a:endParaRPr>
                    </a:p>
                    <a:p>
                      <a:pPr marL="0" marR="0" lvl="0" indent="0" algn="l" rtl="0">
                        <a:lnSpc>
                          <a:spcPct val="100000"/>
                        </a:lnSpc>
                        <a:spcBef>
                          <a:spcPts val="0"/>
                        </a:spcBef>
                        <a:spcAft>
                          <a:spcPts val="0"/>
                        </a:spcAft>
                        <a:buClr>
                          <a:schemeClr val="dk1"/>
                        </a:buClr>
                        <a:buSzPts val="1800"/>
                        <a:buFont typeface="Arial"/>
                        <a:buNone/>
                      </a:pPr>
                      <a:r>
                        <a:rPr lang="en-US" sz="1800" i="1" u="sng" strike="noStrike" cap="none" dirty="0">
                          <a:solidFill>
                            <a:schemeClr val="hlink"/>
                          </a:solidFill>
                          <a:latin typeface="Arial"/>
                          <a:ea typeface="Arial"/>
                          <a:cs typeface="Arial"/>
                          <a:sym typeface="Arial"/>
                          <a:hlinkClick r:id="rId6"/>
                        </a:rPr>
                        <a:t>Atmosphere All Protocols Data Sheet </a:t>
                      </a:r>
                      <a:endParaRPr sz="1800" i="1"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482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Preferably within one hour of </a:t>
                      </a:r>
                      <a:r>
                        <a:rPr lang="en-US" sz="1800" b="0" i="1"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local solar noon</a:t>
                      </a:r>
                      <a:r>
                        <a:rPr lang="en-US" sz="1800" b="0" i="1"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OK at other times</a:t>
                      </a:r>
                      <a:endParaRPr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125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A good observation site (See </a:t>
                      </a:r>
                      <a:r>
                        <a:rPr lang="en-US" sz="1800" b="0" i="1" u="sng" strike="noStrike" cap="none">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Documenting your atmosphere study site)</a:t>
                      </a:r>
                      <a:r>
                        <a:rPr lang="en-US" sz="1800" b="0" i="1"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at your Instrument Shelter</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14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a:p>
                    <a:p>
                      <a:pPr marL="0" marR="0" lvl="0" indent="0" algn="l" rtl="0">
                        <a:spcBef>
                          <a:spcPts val="0"/>
                        </a:spcBef>
                        <a:spcAft>
                          <a:spcPts val="0"/>
                        </a:spcAft>
                        <a:buNone/>
                      </a:pPr>
                      <a:endParaRPr sz="1800" i="1">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i="0" dirty="0">
                          <a:latin typeface="Arial"/>
                          <a:ea typeface="Arial"/>
                          <a:cs typeface="Arial"/>
                          <a:sym typeface="Arial"/>
                        </a:rPr>
                        <a:t>Log book for data collection; Computer with internet connection to enter data</a:t>
                      </a:r>
                      <a:endParaRPr sz="1800" i="0"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66" name="Google Shape;166;p8" descr="Artist image of digital hydrometer">
            <a:hlinkClick r:id="rId9"/>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224787" y="1649317"/>
            <a:ext cx="1307050" cy="1642524"/>
          </a:xfrm>
          <a:prstGeom prst="rect">
            <a:avLst/>
          </a:prstGeom>
          <a:noFill/>
          <a:ln>
            <a:noFill/>
          </a:ln>
        </p:spPr>
      </p:pic>
      <p:sp>
        <p:nvSpPr>
          <p:cNvPr id="167" name="Google Shape;167;p8"/>
          <p:cNvSpPr txBox="1"/>
          <p:nvPr/>
        </p:nvSpPr>
        <p:spPr>
          <a:xfrm>
            <a:off x="6861462" y="3261772"/>
            <a:ext cx="2043381"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r>
              <a:rPr lang="en-US" sz="1400" b="1">
                <a:solidFill>
                  <a:schemeClr val="dk1"/>
                </a:solidFill>
                <a:latin typeface="Arial"/>
                <a:ea typeface="Arial"/>
                <a:cs typeface="Arial"/>
                <a:sym typeface="Arial"/>
              </a:rPr>
              <a:t>Digital Hygrometer</a:t>
            </a:r>
            <a:endParaRPr sz="1400">
              <a:solidFill>
                <a:schemeClr val="dk1"/>
              </a:solidFill>
              <a:latin typeface="Arial"/>
              <a:ea typeface="Arial"/>
              <a:cs typeface="Arial"/>
              <a:sym typeface="Arial"/>
            </a:endParaRPr>
          </a:p>
        </p:txBody>
      </p:sp>
      <p:pic>
        <p:nvPicPr>
          <p:cNvPr id="168" name="Google Shape;168;p8" descr="Artist's image of sling psychromete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259921" y="4100351"/>
            <a:ext cx="1526033" cy="1519112"/>
          </a:xfrm>
          <a:prstGeom prst="rect">
            <a:avLst/>
          </a:prstGeom>
          <a:noFill/>
          <a:ln>
            <a:noFill/>
          </a:ln>
        </p:spPr>
      </p:pic>
      <p:sp>
        <p:nvSpPr>
          <p:cNvPr id="169" name="Google Shape;169;p8"/>
          <p:cNvSpPr txBox="1"/>
          <p:nvPr/>
        </p:nvSpPr>
        <p:spPr>
          <a:xfrm>
            <a:off x="6955862" y="5667539"/>
            <a:ext cx="213186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r>
              <a:rPr lang="en-US" sz="1400" b="1">
                <a:solidFill>
                  <a:schemeClr val="dk1"/>
                </a:solidFill>
                <a:latin typeface="Arial"/>
                <a:ea typeface="Arial"/>
                <a:cs typeface="Arial"/>
                <a:sym typeface="Arial"/>
              </a:rPr>
              <a:t>Sling Psychrometer</a:t>
            </a:r>
            <a:endParaRPr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2906</Words>
  <Application>Microsoft Macintosh PowerPoint</Application>
  <PresentationFormat>On-screen Show (4:3)</PresentationFormat>
  <Paragraphs>251</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Mulish</vt:lpstr>
      <vt:lpstr>Office Theme</vt:lpstr>
      <vt:lpstr>Protocol Training Slides: Relative Humidity</vt:lpstr>
      <vt:lpstr>Overview and Learning Objectives</vt:lpstr>
      <vt:lpstr>Overview and Learning Objectives</vt:lpstr>
      <vt:lpstr>The Atmosphere</vt:lpstr>
      <vt:lpstr>Relative Humidity</vt:lpstr>
      <vt:lpstr>Measuring Relative Humidity</vt:lpstr>
      <vt:lpstr>Recording Relative Humidity (RH) is important for many reasons:</vt:lpstr>
      <vt:lpstr>PowerPoint Presentation</vt:lpstr>
      <vt:lpstr>What I Need to Collect RH Data </vt:lpstr>
      <vt:lpstr>Which Instrument do I Use?</vt:lpstr>
      <vt:lpstr>Instrument Shelter</vt:lpstr>
      <vt:lpstr>Collecting Data: Hygrometer</vt:lpstr>
      <vt:lpstr>When Not to Collect Data: Hygrometer</vt:lpstr>
      <vt:lpstr>Collecting Data: Sling Psychrometer- 1</vt:lpstr>
      <vt:lpstr>Collecting Data: Sling Psychrometer- 2</vt:lpstr>
      <vt:lpstr>Entering Relative Humidity Data in the GLOBE Observer Data Entry System</vt:lpstr>
      <vt:lpstr>Entering Relative Humidity Data – Step 1&amp;2</vt:lpstr>
      <vt:lpstr>Entering Relative Humidity Data – Step 3</vt:lpstr>
      <vt:lpstr>Entering Relative Humidity Data – Step 4</vt:lpstr>
      <vt:lpstr>Entering Relative Humidity Data – Step 5</vt:lpstr>
      <vt:lpstr>Entering Relative Humidity Data – Step 6</vt:lpstr>
      <vt:lpstr>Visualize and Retrieve Data – Step 1</vt:lpstr>
      <vt:lpstr>PowerPoint Presentation</vt:lpstr>
      <vt:lpstr>Understanding the Data</vt:lpstr>
      <vt:lpstr>Questions for YOU to Investigate </vt:lpstr>
      <vt:lpstr>What have you learned?</vt:lpstr>
      <vt:lpstr>Frequently Asked Questions (FAQs) 1</vt:lpstr>
      <vt:lpstr>Frequently Asked Questions (FAQs) 2</vt:lpstr>
      <vt:lpstr>Frequently Asked Questions (FAQs) 3</vt:lpstr>
      <vt:lpstr>Further Resources</vt:lpstr>
      <vt:lpstr>We want your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Alison Mote</cp:lastModifiedBy>
  <cp:revision>44</cp:revision>
  <dcterms:created xsi:type="dcterms:W3CDTF">2016-03-17T03:53:03Z</dcterms:created>
  <dcterms:modified xsi:type="dcterms:W3CDTF">2026-01-16T15:07:42Z</dcterms:modified>
</cp:coreProperties>
</file>