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embeddedFontLst>
    <p:embeddedFont>
      <p:font typeface="Arimo" panose="020B0604020202020204" pitchFamily="34" charset="0"/>
      <p:regular r:id="rId49"/>
      <p:bold r:id="rId50"/>
      <p:italic r:id="rId51"/>
      <p:boldItalic r:id="rId52"/>
    </p:embeddedFont>
    <p:embeddedFont>
      <p:font typeface="Merriweather Sans" pitchFamily="2" charset="77"/>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5MR649ktCQvk+yFEo6LcBmQf8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28372A-680D-4A1D-ACF9-5CD10838015B}">
  <a:tblStyle styleId="{8028372A-680D-4A1D-ACF9-5CD10838015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60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39" name="Google Shape;239;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60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50" name="Google Shape;250;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60" name="Google Shape;26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60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73" name="Google Shape;27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60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83" name="Google Shape;28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94" name="Google Shape;29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60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17" name="Google Shape;3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60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28" name="Google Shape;32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39" name="Google Shape;3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60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50" name="Google Shape;35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63" name="Google Shape;36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60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75" name="Google Shape;37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87" name="Google Shape;38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60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99" name="Google Shape;39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409" name="Google Shape;40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60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419" name="Google Shape;41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429" name="Google Shape;42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Calibrate with bucket of ice water</a:t>
            </a:r>
            <a:endParaRPr/>
          </a:p>
          <a:p>
            <a:pPr marL="0" lvl="0" indent="0" algn="l" rtl="0">
              <a:lnSpc>
                <a:spcPct val="100000"/>
              </a:lnSpc>
              <a:spcBef>
                <a:spcPts val="0"/>
              </a:spcBef>
              <a:spcAft>
                <a:spcPts val="0"/>
              </a:spcAft>
              <a:buSzPts val="1400"/>
              <a:buNone/>
            </a:pPr>
            <a:r>
              <a:rPr lang="en-US"/>
              <a:t>-point IRT perpendicular to water surface about 5 cm away</a:t>
            </a:r>
            <a:endParaRPr/>
          </a:p>
          <a:p>
            <a:pPr marL="0" lvl="0" indent="0" algn="l" rtl="0">
              <a:lnSpc>
                <a:spcPct val="100000"/>
              </a:lnSpc>
              <a:spcBef>
                <a:spcPts val="0"/>
              </a:spcBef>
              <a:spcAft>
                <a:spcPts val="0"/>
              </a:spcAft>
              <a:buSzPts val="1400"/>
              <a:buNone/>
            </a:pPr>
            <a:r>
              <a:rPr lang="en-US"/>
              <a:t>-reading should be within –2° C to +2° C</a:t>
            </a:r>
            <a:endParaRPr/>
          </a:p>
          <a:p>
            <a:pPr marL="0" lvl="0" indent="0" algn="l" rtl="0">
              <a:lnSpc>
                <a:spcPct val="100000"/>
              </a:lnSpc>
              <a:spcBef>
                <a:spcPts val="0"/>
              </a:spcBef>
              <a:spcAft>
                <a:spcPts val="0"/>
              </a:spcAft>
              <a:buSzPts val="1400"/>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lnSpc>
                <a:spcPct val="100000"/>
              </a:lnSpc>
              <a:spcBef>
                <a:spcPts val="0"/>
              </a:spcBef>
              <a:spcAft>
                <a:spcPts val="0"/>
              </a:spcAft>
              <a:buSzPts val="1400"/>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lnSpc>
                <a:spcPct val="100000"/>
              </a:lnSpc>
              <a:spcBef>
                <a:spcPts val="0"/>
              </a:spcBef>
              <a:spcAft>
                <a:spcPts val="0"/>
              </a:spcAft>
              <a:buSzPts val="1400"/>
              <a:buNone/>
            </a:pPr>
            <a:r>
              <a:rPr lang="en-US"/>
              <a:t>Wrap your IRT in the Thermal Glove when the air temperature at your study site varies more than 5 degrees Celsius from the air temperature of where the IRT has been stored.  The IRT with the thermal glove has been tested to work for 60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440" name="Google Shape;44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1"/>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1"/>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9"/>
          <p:cNvSpPr>
            <a:spLocks noGrp="1"/>
          </p:cNvSpPr>
          <p:nvPr>
            <p:ph type="pic" idx="2"/>
          </p:nvPr>
        </p:nvSpPr>
        <p:spPr>
          <a:xfrm>
            <a:off x="3887391" y="987426"/>
            <a:ext cx="4629150" cy="4873625"/>
          </a:xfrm>
          <a:prstGeom prst="rect">
            <a:avLst/>
          </a:prstGeom>
          <a:noFill/>
          <a:ln>
            <a:noFill/>
          </a:ln>
        </p:spPr>
      </p:sp>
      <p:sp>
        <p:nvSpPr>
          <p:cNvPr id="68" name="Google Shape;68;p5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8" Type="http://schemas.openxmlformats.org/officeDocument/2006/relationships/hyperlink" Target="http://www.globe.gov/documents/348614/57388c8d-4774-422c-a104-ba72012d7a66" TargetMode="External"/><Relationship Id="rId3" Type="http://schemas.openxmlformats.org/officeDocument/2006/relationships/image" Target="../media/image4.jpg"/><Relationship Id="rId7" Type="http://schemas.openxmlformats.org/officeDocument/2006/relationships/hyperlink" Target="http://www.globe.gov/documents/348614/b24c8410-2ed7-4fd2-9cf7-2e68168f40f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ool.larc.nasa.gov/en_rover_overpass.html" TargetMode="External"/><Relationship Id="rId5" Type="http://schemas.openxmlformats.org/officeDocument/2006/relationships/hyperlink" Target="http://www.globe.gov/documents/10157/2872378/GLOBE+Cloud+Chart" TargetMode="External"/><Relationship Id="rId4" Type="http://schemas.openxmlformats.org/officeDocument/2006/relationships/image" Target="../media/image22.jpg"/><Relationship Id="rId9" Type="http://schemas.openxmlformats.org/officeDocument/2006/relationships/image" Target="../media/image23.jp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globe.gov/" TargetMode="Externa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observer.globe.gov/documents/19589576/52072924/Simple+Cloud+Tutorial_508.pdf/d9980b41-b059-45ff-b29f-2360b4981cfa?t=1551296889747&amp;doAsUserId=529sNDC0w9Q%2525253D%2Fde%2Fes%2Fhome" TargetMode="External"/><Relationship Id="rId5" Type="http://schemas.openxmlformats.org/officeDocument/2006/relationships/hyperlink" Target="https://www.globe.gov/documents/348614/57388c8d-4774-422c-a104-ba72012d7a66" TargetMode="Externa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hyperlink" Target="https://www.globe.gov/documents/348614/3e7ff179-fca0-4eae-8c4e-279f4da03592" TargetMode="Externa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globe.gov/web/atmosphere/protocols/clouds" TargetMode="Externa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globe.gov/documents/10157/2209c9c4-96d7-46fe-acdd-eba84b73e5df" TargetMode="External"/><Relationship Id="rId5" Type="http://schemas.openxmlformats.org/officeDocument/2006/relationships/image" Target="../media/image31.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hyperlink" Target="http://i.telegraph.co.uk/multimedia/archive/02448/jerusalem-palm-tre_2448489k.jpg" TargetMode="Externa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www.globe.gov/documents/348614/782194b1-b5c3-4416-b3aa-b4a208ea5812" TargetMode="Externa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jp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www.globe.gov/documents/348614/57388c8d-4774-422c-a104-ba72012d7a66" TargetMode="Externa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www.globe.gov/do-globe/globe-teachers-guide/atmosphe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nasa.gov/images/content/616664main_iss030e031275_1600_946-710.jpg" TargetMode="Externa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www.globe.gov/documents/348614/1c29caf7-fb2f-4414-8b43-11fd64087ea8" TargetMode="Externa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jpg"/><Relationship Id="rId7" Type="http://schemas.openxmlformats.org/officeDocument/2006/relationships/hyperlink" Target="https://www.globe.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50.jpg"/><Relationship Id="rId9"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0.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0.jp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0.jp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9.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0.jp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0.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3.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5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globe.gov/documents/348614/7537c1bd-ce82-4279-8cc6-4dbe1f2cc5b5" TargetMode="Externa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jpg"/><Relationship Id="rId7" Type="http://schemas.openxmlformats.org/officeDocument/2006/relationships/hyperlink" Target="https://www.globe.gov/documents/10157/7349361/Viz+tutorial.ppt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globe.gov/documents/10157/7349361/Viz+tutorial.pdf" TargetMode="External"/><Relationship Id="rId5" Type="http://schemas.openxmlformats.org/officeDocument/2006/relationships/hyperlink" Target="http://vis.globe.gov/GLOBE/" TargetMode="External"/><Relationship Id="rId4" Type="http://schemas.openxmlformats.org/officeDocument/2006/relationships/image" Target="../media/image64.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4.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45.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4.jpg"/><Relationship Id="rId7" Type="http://schemas.openxmlformats.org/officeDocument/2006/relationships/hyperlink" Target="http://modis.gsfc.nasa.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grainger.com/content/qt-370-infrared-thermometers" TargetMode="External"/><Relationship Id="rId5" Type="http://schemas.openxmlformats.org/officeDocument/2006/relationships/hyperlink" Target="https://www.globe.gov/do-globe/resources/globe-equipment" TargetMode="External"/><Relationship Id="rId4" Type="http://schemas.openxmlformats.org/officeDocument/2006/relationships/image" Target="../media/image68.jpg"/><Relationship Id="rId9" Type="http://schemas.openxmlformats.org/officeDocument/2006/relationships/hyperlink" Target="https://docs.google.com/forms/d/1nF4DOebsUPFN2I3Sl73HZkrN_BzFnjAgCBdAQAt_E0I/viewform?c=0&amp;w=1"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0.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hyperlink" Target="mailto:help@globe.gov" TargetMode="External"/><Relationship Id="rId4" Type="http://schemas.openxmlformats.org/officeDocument/2006/relationships/image" Target="../media/image68.jp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g"/><Relationship Id="rId7" Type="http://schemas.openxmlformats.org/officeDocument/2006/relationships/hyperlink" Target="http://www.meted.ucar.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farm4.staticflickr.com/3831/9971653914_b18df224c2_z.jpg" TargetMode="External"/><Relationship Id="rId10" Type="http://schemas.openxmlformats.org/officeDocument/2006/relationships/image" Target="../media/image9.jpg"/><Relationship Id="rId4" Type="http://schemas.openxmlformats.org/officeDocument/2006/relationships/image" Target="../media/image5.jpg"/><Relationship Id="rId9" Type="http://schemas.openxmlformats.org/officeDocument/2006/relationships/hyperlink" Target="http://www.invisiblestructures.com/images/grassThermoBig.jp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windows2universe.org/earth/climate/climate_today.html" TargetMode="External"/><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www.ntsg.umt.edu/sites/ntsg.umt.edu/files/imce/EOS_AM1_scan.jpg" TargetMode="External"/><Relationship Id="rId10" Type="http://schemas.openxmlformats.org/officeDocument/2006/relationships/hyperlink" Target="http://modis.gsfc.nasa.gov/about/" TargetMode="External"/><Relationship Id="rId4" Type="http://schemas.openxmlformats.org/officeDocument/2006/relationships/image" Target="../media/image10.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hyperlink" Target="http://data.giss.nasa.gov/gistemp/2005/2005cal_fig3.gif"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science.nasa.gov/media/medialibrary/2010/03/31/water_cycle.jpg"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jpg"/><Relationship Id="rId7" Type="http://schemas.openxmlformats.org/officeDocument/2006/relationships/hyperlink" Target="http://earthobservatory.nasa.gov/IOTD/view.php?id=864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globe-net.com/wp-content/uploads/Urban-Heat-Island-Effect.png"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89" name="Google Shape;89;p1"/>
          <p:cNvSpPr txBox="1">
            <a:spLocks noGrp="1"/>
          </p:cNvSpPr>
          <p:nvPr>
            <p:ph type="ctrTitle"/>
          </p:nvPr>
        </p:nvSpPr>
        <p:spPr>
          <a:xfrm>
            <a:off x="685800" y="803015"/>
            <a:ext cx="7772400" cy="136371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a:t>Protocol Training Slides for</a:t>
            </a:r>
            <a:br>
              <a:rPr lang="en-US" sz="4400"/>
            </a:br>
            <a:r>
              <a:rPr lang="en-US" sz="4400"/>
              <a:t>Surface Temperature</a:t>
            </a:r>
            <a:endParaRPr/>
          </a:p>
        </p:txBody>
      </p:sp>
      <p:pic>
        <p:nvPicPr>
          <p:cNvPr id="90" name="Google Shape;90;p1" descr="Photo of two students with instructor using the infared thermometer. Photo credit given to Dr. Kevin Czajkowski. "/>
          <p:cNvPicPr preferRelativeResize="0"/>
          <p:nvPr/>
        </p:nvPicPr>
        <p:blipFill rotWithShape="1">
          <a:blip r:embed="rId3">
            <a:alphaModFix/>
          </a:blip>
          <a:srcRect/>
          <a:stretch/>
        </p:blipFill>
        <p:spPr>
          <a:xfrm>
            <a:off x="2011507" y="2166731"/>
            <a:ext cx="5103254" cy="4237286"/>
          </a:xfrm>
          <a:prstGeom prst="rect">
            <a:avLst/>
          </a:prstGeom>
          <a:noFill/>
          <a:ln>
            <a:noFill/>
          </a:ln>
        </p:spPr>
      </p:pic>
      <p:sp>
        <p:nvSpPr>
          <p:cNvPr id="91" name="Google Shape;91;p1"/>
          <p:cNvSpPr txBox="1"/>
          <p:nvPr/>
        </p:nvSpPr>
        <p:spPr>
          <a:xfrm>
            <a:off x="3594775" y="6420824"/>
            <a:ext cx="1531085" cy="2238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libri"/>
                <a:ea typeface="Calibri"/>
                <a:cs typeface="Calibri"/>
                <a:sym typeface="Calibri"/>
              </a:rPr>
              <a:t>Photo credit: Kevin Czajkowski</a:t>
            </a:r>
            <a:endParaRPr sz="1400" b="0" i="0" u="none" strike="noStrike" cap="none">
              <a:solidFill>
                <a:srgbClr val="000000"/>
              </a:solidFill>
              <a:latin typeface="Arial"/>
              <a:ea typeface="Arial"/>
              <a:cs typeface="Arial"/>
              <a:sym typeface="Arial"/>
            </a:endParaRPr>
          </a:p>
        </p:txBody>
      </p:sp>
      <p:grpSp>
        <p:nvGrpSpPr>
          <p:cNvPr id="92" name="Google Shape;92;p1"/>
          <p:cNvGrpSpPr/>
          <p:nvPr/>
        </p:nvGrpSpPr>
        <p:grpSpPr>
          <a:xfrm>
            <a:off x="0" y="0"/>
            <a:ext cx="9144000" cy="803014"/>
            <a:chOff x="0" y="0"/>
            <a:chExt cx="9144000" cy="803014"/>
          </a:xfrm>
        </p:grpSpPr>
        <p:pic>
          <p:nvPicPr>
            <p:cNvPr id="93" name="Google Shape;93;p1" descr="The GLOBE Program: Atmosphere-Surface Temperature"/>
            <p:cNvPicPr preferRelativeResize="0"/>
            <p:nvPr/>
          </p:nvPicPr>
          <p:blipFill rotWithShape="1">
            <a:blip r:embed="rId4">
              <a:alphaModFix/>
            </a:blip>
            <a:srcRect/>
            <a:stretch/>
          </p:blipFill>
          <p:spPr>
            <a:xfrm>
              <a:off x="0" y="0"/>
              <a:ext cx="9144000" cy="803014"/>
            </a:xfrm>
            <a:prstGeom prst="rect">
              <a:avLst/>
            </a:prstGeom>
            <a:noFill/>
            <a:ln>
              <a:noFill/>
            </a:ln>
          </p:spPr>
        </p:pic>
        <p:pic>
          <p:nvPicPr>
            <p:cNvPr id="94" name="Google Shape;94;p1" descr="A blue background with white text&#10;&#10;AI-generated content may be incorrect."/>
            <p:cNvPicPr preferRelativeResize="0"/>
            <p:nvPr/>
          </p:nvPicPr>
          <p:blipFill rotWithShape="1">
            <a:blip r:embed="rId5">
              <a:alphaModFix/>
            </a:blip>
            <a:srcRect/>
            <a:stretch/>
          </p:blipFill>
          <p:spPr>
            <a:xfrm>
              <a:off x="64770" y="0"/>
              <a:ext cx="3530005" cy="781994"/>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93" name="Google Shape;193;p10"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194" name="Google Shape;194;p10" descr="Menu Bar: How your measurements can help"/>
          <p:cNvPicPr preferRelativeResize="0"/>
          <p:nvPr/>
        </p:nvPicPr>
        <p:blipFill rotWithShape="1">
          <a:blip r:embed="rId4">
            <a:alphaModFix/>
          </a:blip>
          <a:srcRect/>
          <a:stretch/>
        </p:blipFill>
        <p:spPr>
          <a:xfrm>
            <a:off x="0" y="841829"/>
            <a:ext cx="1150920" cy="6016171"/>
          </a:xfrm>
          <a:prstGeom prst="rect">
            <a:avLst/>
          </a:prstGeom>
          <a:noFill/>
          <a:ln>
            <a:noFill/>
          </a:ln>
        </p:spPr>
      </p:pic>
      <p:sp>
        <p:nvSpPr>
          <p:cNvPr id="195" name="Google Shape;195;p10"/>
          <p:cNvSpPr txBox="1">
            <a:spLocks noGrp="1"/>
          </p:cNvSpPr>
          <p:nvPr>
            <p:ph type="title"/>
          </p:nvPr>
        </p:nvSpPr>
        <p:spPr>
          <a:xfrm>
            <a:off x="1229285" y="1041682"/>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a:t>YOUR measurements can help researchers understand and predict</a:t>
            </a:r>
            <a:endParaRPr sz="3200"/>
          </a:p>
        </p:txBody>
      </p:sp>
      <p:sp>
        <p:nvSpPr>
          <p:cNvPr id="196" name="Google Shape;196;p10"/>
          <p:cNvSpPr txBox="1">
            <a:spLocks noGrp="1"/>
          </p:cNvSpPr>
          <p:nvPr>
            <p:ph type="body" idx="1"/>
          </p:nvPr>
        </p:nvSpPr>
        <p:spPr>
          <a:xfrm>
            <a:off x="1307651" y="1904317"/>
            <a:ext cx="7886700" cy="4351338"/>
          </a:xfrm>
          <a:prstGeom prst="rect">
            <a:avLst/>
          </a:prstGeom>
          <a:noFill/>
          <a:ln>
            <a:noFill/>
          </a:ln>
        </p:spPr>
        <p:txBody>
          <a:bodyPr spcFirstLastPara="1" wrap="square" lIns="91425" tIns="45700" rIns="91425" bIns="45700" anchor="t" anchorCtr="0">
            <a:normAutofit/>
          </a:bodyPr>
          <a:lstStyle/>
          <a:p>
            <a:pPr marL="251459" lvl="0" indent="-251459" algn="l" rtl="0">
              <a:lnSpc>
                <a:spcPct val="90000"/>
              </a:lnSpc>
              <a:spcBef>
                <a:spcPts val="0"/>
              </a:spcBef>
              <a:spcAft>
                <a:spcPts val="0"/>
              </a:spcAft>
              <a:buClr>
                <a:schemeClr val="dk1"/>
              </a:buClr>
              <a:buSzPts val="2000"/>
              <a:buChar char="•"/>
            </a:pPr>
            <a:r>
              <a:rPr lang="en-US" sz="2000"/>
              <a:t>How do urban areas affect the temperature around them?</a:t>
            </a:r>
            <a:endParaRPr/>
          </a:p>
          <a:p>
            <a:pPr marL="251459" lvl="0" indent="-251459" algn="l" rtl="0">
              <a:lnSpc>
                <a:spcPct val="90000"/>
              </a:lnSpc>
              <a:spcBef>
                <a:spcPts val="600"/>
              </a:spcBef>
              <a:spcAft>
                <a:spcPts val="0"/>
              </a:spcAft>
              <a:buClr>
                <a:schemeClr val="dk1"/>
              </a:buClr>
              <a:buSzPts val="2000"/>
              <a:buChar char="•"/>
            </a:pPr>
            <a:r>
              <a:rPr lang="en-US" sz="2000"/>
              <a:t>What is the contribution of changing land use and land cover on local energy budgets?</a:t>
            </a:r>
            <a:endParaRPr/>
          </a:p>
          <a:p>
            <a:pPr marL="251459" lvl="0" indent="-251459" algn="l" rtl="0">
              <a:lnSpc>
                <a:spcPct val="90000"/>
              </a:lnSpc>
              <a:spcBef>
                <a:spcPts val="600"/>
              </a:spcBef>
              <a:spcAft>
                <a:spcPts val="0"/>
              </a:spcAft>
              <a:buClr>
                <a:schemeClr val="dk1"/>
              </a:buClr>
              <a:buSzPts val="2000"/>
              <a:buChar char="•"/>
            </a:pPr>
            <a:r>
              <a:rPr lang="en-US" sz="2000"/>
              <a:t>How are land surface temperatures changing over the long-term?</a:t>
            </a:r>
            <a:endParaRPr/>
          </a:p>
          <a:p>
            <a:pPr marL="251459" lvl="0" indent="-251459" algn="l" rtl="0">
              <a:lnSpc>
                <a:spcPct val="90000"/>
              </a:lnSpc>
              <a:spcBef>
                <a:spcPts val="600"/>
              </a:spcBef>
              <a:spcAft>
                <a:spcPts val="0"/>
              </a:spcAft>
              <a:buClr>
                <a:schemeClr val="dk1"/>
              </a:buClr>
              <a:buSzPts val="2000"/>
              <a:buChar char="•"/>
            </a:pPr>
            <a:r>
              <a:rPr lang="en-US" sz="2000"/>
              <a:t>How your data compares with data from NASA satellites?</a:t>
            </a:r>
            <a:endParaRPr/>
          </a:p>
        </p:txBody>
      </p:sp>
      <p:pic>
        <p:nvPicPr>
          <p:cNvPr id="197" name="Google Shape;197;p10" descr="Image of two students using an infrared Thermometer"/>
          <p:cNvPicPr preferRelativeResize="0"/>
          <p:nvPr/>
        </p:nvPicPr>
        <p:blipFill rotWithShape="1">
          <a:blip r:embed="rId5">
            <a:alphaModFix/>
          </a:blip>
          <a:srcRect/>
          <a:stretch/>
        </p:blipFill>
        <p:spPr>
          <a:xfrm>
            <a:off x="3181244" y="3689400"/>
            <a:ext cx="3229495" cy="2819400"/>
          </a:xfrm>
          <a:prstGeom prst="rect">
            <a:avLst/>
          </a:prstGeom>
          <a:noFill/>
          <a:ln>
            <a:noFill/>
          </a:ln>
        </p:spPr>
      </p:pic>
      <p:pic>
        <p:nvPicPr>
          <p:cNvPr id="198" name="Google Shape;198;p10" descr="GLOBE Logo"/>
          <p:cNvPicPr preferRelativeResize="0"/>
          <p:nvPr/>
        </p:nvPicPr>
        <p:blipFill rotWithShape="1">
          <a:blip r:embed="rId6">
            <a:alphaModFix/>
          </a:blip>
          <a:srcRect/>
          <a:stretch/>
        </p:blipFill>
        <p:spPr>
          <a:xfrm>
            <a:off x="1524230" y="4908600"/>
            <a:ext cx="1305109" cy="1162397"/>
          </a:xfrm>
          <a:prstGeom prst="rect">
            <a:avLst/>
          </a:prstGeom>
          <a:noFill/>
          <a:ln>
            <a:noFill/>
          </a:ln>
        </p:spPr>
      </p:pic>
      <p:pic>
        <p:nvPicPr>
          <p:cNvPr id="199" name="Google Shape;199;p10" descr="NASA Logo"/>
          <p:cNvPicPr preferRelativeResize="0"/>
          <p:nvPr/>
        </p:nvPicPr>
        <p:blipFill rotWithShape="1">
          <a:blip r:embed="rId7">
            <a:alphaModFix/>
          </a:blip>
          <a:srcRect/>
          <a:stretch/>
        </p:blipFill>
        <p:spPr>
          <a:xfrm>
            <a:off x="7131269" y="4984800"/>
            <a:ext cx="1264043" cy="10446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05" name="Google Shape;205;p11"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206" name="Google Shape;206;p11"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207" name="Google Shape;207;p11"/>
          <p:cNvSpPr txBox="1">
            <a:spLocks noGrp="1"/>
          </p:cNvSpPr>
          <p:nvPr>
            <p:ph type="title"/>
          </p:nvPr>
        </p:nvSpPr>
        <p:spPr>
          <a:xfrm>
            <a:off x="1238365"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What you need to collect data: </a:t>
            </a:r>
            <a:endParaRPr/>
          </a:p>
        </p:txBody>
      </p:sp>
      <p:graphicFrame>
        <p:nvGraphicFramePr>
          <p:cNvPr id="208" name="Google Shape;208;p11" descr="Instruments&#10;Your eyes, GPS unit, Automated Weather Station&#10;References&#10;GLOBE cloud chart&#10;When&#10;Good:  Any time&#10;Better: Within one hour of local solar noon&#10;Best: Within +/- 15 minutes of a satellite overpass&#10;Where&#10;A good observation site (See Documenting your atmosphere study site)&#10;Form&#10;Atmosphere Investigation Data Sheet &#10;" title="Chart showing necessary instruments and time"/>
          <p:cNvGraphicFramePr/>
          <p:nvPr>
            <p:extLst>
              <p:ext uri="{D42A27DB-BD31-4B8C-83A1-F6EECF244321}">
                <p14:modId xmlns:p14="http://schemas.microsoft.com/office/powerpoint/2010/main" val="2901630704"/>
              </p:ext>
            </p:extLst>
          </p:nvPr>
        </p:nvGraphicFramePr>
        <p:xfrm>
          <a:off x="1388929" y="1590260"/>
          <a:ext cx="7162800" cy="3327925"/>
        </p:xfrm>
        <a:graphic>
          <a:graphicData uri="http://schemas.openxmlformats.org/drawingml/2006/table">
            <a:tbl>
              <a:tblPr firstRow="1" bandRow="1">
                <a:noFill/>
                <a:tableStyleId>{8028372A-680D-4A1D-ACF9-5CD10838015B}</a:tableStyleId>
              </a:tblPr>
              <a:tblGrid>
                <a:gridCol w="16002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7752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Calibri"/>
                          <a:ea typeface="Calibri"/>
                          <a:cs typeface="Calibri"/>
                          <a:sym typeface="Calibri"/>
                        </a:rPr>
                        <a:t>Instruments</a:t>
                      </a:r>
                      <a:endParaRPr sz="1400" u="none" strike="noStrike" cap="none">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Your eyes, GPS unit, Infrared Thermometer, Meter Stick</a:t>
                      </a:r>
                      <a:endParaRPr sz="1400" u="none" strike="noStrike" cap="none">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2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Calibri"/>
                          <a:ea typeface="Calibri"/>
                          <a:cs typeface="Calibri"/>
                          <a:sym typeface="Calibri"/>
                        </a:rPr>
                        <a:t>References</a:t>
                      </a:r>
                      <a:endParaRPr sz="1400" u="none" strike="noStrike" cap="none">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sng" strike="noStrike" cap="none"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GLOBE cloud chart</a:t>
                      </a:r>
                      <a:endParaRPr sz="1800" b="0" i="1" u="none" strike="noStrike" cap="none" dirty="0">
                        <a:solidFill>
                          <a:srgbClr val="0563C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928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Calibri"/>
                          <a:ea typeface="Calibri"/>
                          <a:cs typeface="Calibri"/>
                          <a:sym typeface="Calibri"/>
                        </a:rPr>
                        <a:t>When</a:t>
                      </a:r>
                      <a:endParaRPr sz="1400" u="none" strike="noStrike" cap="none">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9E73"/>
                        </a:buClr>
                        <a:buSzPts val="1800"/>
                        <a:buFont typeface="Arial"/>
                        <a:buNone/>
                      </a:pPr>
                      <a:r>
                        <a:rPr lang="en-US" sz="1800" b="0" i="0" u="none" strike="noStrike" cap="none" dirty="0">
                          <a:solidFill>
                            <a:srgbClr val="009E73"/>
                          </a:solidFill>
                          <a:latin typeface="Calibri"/>
                          <a:ea typeface="Calibri"/>
                          <a:cs typeface="Calibri"/>
                          <a:sym typeface="Calibri"/>
                        </a:rPr>
                        <a:t>Good:  </a:t>
                      </a:r>
                      <a:r>
                        <a:rPr lang="en-US" sz="1800" b="0" i="0" u="none" strike="noStrike" cap="none" dirty="0">
                          <a:solidFill>
                            <a:schemeClr val="dk1"/>
                          </a:solidFill>
                          <a:latin typeface="Calibri"/>
                          <a:ea typeface="Calibri"/>
                          <a:cs typeface="Calibri"/>
                          <a:sym typeface="Calibri"/>
                        </a:rPr>
                        <a:t>Any time</a:t>
                      </a:r>
                      <a:endParaRPr sz="14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9E73"/>
                        </a:buClr>
                        <a:buSzPts val="1800"/>
                        <a:buFont typeface="Arial"/>
                        <a:buNone/>
                      </a:pPr>
                      <a:r>
                        <a:rPr lang="en-US" sz="1800" b="1" i="0" u="none" strike="noStrike" cap="none" dirty="0">
                          <a:solidFill>
                            <a:srgbClr val="009E73"/>
                          </a:solidFill>
                          <a:latin typeface="Calibri"/>
                          <a:ea typeface="Calibri"/>
                          <a:cs typeface="Calibri"/>
                          <a:sym typeface="Calibri"/>
                        </a:rPr>
                        <a:t>Better</a:t>
                      </a:r>
                      <a:r>
                        <a:rPr lang="en-US" sz="1800" b="0" i="0" u="none" strike="noStrike" cap="none" dirty="0">
                          <a:solidFill>
                            <a:srgbClr val="009E73"/>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Within one hour of </a:t>
                      </a:r>
                      <a:r>
                        <a:rPr lang="en-US" sz="1800" b="0" i="0" u="none" strike="noStrike" cap="none" dirty="0">
                          <a:solidFill>
                            <a:schemeClr val="tx1"/>
                          </a:solidFill>
                          <a:latin typeface="Calibri"/>
                          <a:ea typeface="Calibri"/>
                          <a:cs typeface="Calibri"/>
                          <a:sym typeface="Calibri"/>
                        </a:rPr>
                        <a:t>local solar noon</a:t>
                      </a:r>
                      <a:endParaRPr sz="18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9E73"/>
                        </a:buClr>
                        <a:buSzPts val="1800"/>
                        <a:buFont typeface="Arial"/>
                        <a:buNone/>
                      </a:pPr>
                      <a:r>
                        <a:rPr lang="en-US" sz="1800" b="1" i="0" u="sng" strike="noStrike" cap="none" dirty="0">
                          <a:solidFill>
                            <a:srgbClr val="009E73"/>
                          </a:solidFill>
                          <a:latin typeface="Calibri"/>
                          <a:ea typeface="Calibri"/>
                          <a:cs typeface="Calibri"/>
                          <a:sym typeface="Calibri"/>
                        </a:rPr>
                        <a:t>Best:</a:t>
                      </a:r>
                      <a:r>
                        <a:rPr lang="en-US" sz="1800" b="1" i="0" u="none" strike="noStrike" cap="none" dirty="0">
                          <a:solidFill>
                            <a:srgbClr val="009E73"/>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Within +/- 15 minutes of a </a:t>
                      </a:r>
                      <a:r>
                        <a:rPr lang="en-US" sz="1800" b="0" i="1" u="sng" strike="noStrike" cap="none" dirty="0">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satellite overpass</a:t>
                      </a:r>
                      <a:endParaRPr sz="1800" b="0" i="1" u="none" strike="noStrike" cap="none" dirty="0">
                        <a:solidFill>
                          <a:srgbClr val="0563C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950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Calibri"/>
                          <a:ea typeface="Calibri"/>
                          <a:cs typeface="Calibri"/>
                          <a:sym typeface="Calibri"/>
                        </a:rPr>
                        <a:t>Where</a:t>
                      </a:r>
                      <a:endParaRPr sz="1400" u="none" strike="noStrike" cap="none">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A good observation site (See </a:t>
                      </a:r>
                      <a:r>
                        <a:rPr lang="en-US" sz="1800" b="0" i="1" u="sng" strike="noStrike" cap="none" dirty="0">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Documenting your atmosphere study site</a:t>
                      </a:r>
                      <a:r>
                        <a:rPr lang="en-US" sz="1800" b="0" i="1" u="sng" strike="noStrike" cap="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
                      </a:r>
                      <a:endParaRPr sz="1800" b="0" i="1" u="none" strike="noStrike" cap="none" dirty="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32400">
                <a:tc>
                  <a:txBody>
                    <a:bodyPr/>
                    <a:lstStyle/>
                    <a:p>
                      <a:pPr marL="0" marR="0" lvl="0" indent="0" algn="l" rtl="0">
                        <a:lnSpc>
                          <a:spcPct val="100000"/>
                        </a:lnSpc>
                        <a:spcBef>
                          <a:spcPts val="0"/>
                        </a:spcBef>
                        <a:spcAft>
                          <a:spcPts val="0"/>
                        </a:spcAft>
                        <a:buClr>
                          <a:srgbClr val="000000"/>
                        </a:buClr>
                        <a:buSzPts val="1800"/>
                        <a:buFont typeface="Arial"/>
                        <a:buNone/>
                      </a:pPr>
                      <a:r>
                        <a:rPr lang="en-US" sz="1800" i="1" u="none" strike="noStrike" cap="none">
                          <a:latin typeface="Calibri"/>
                          <a:ea typeface="Calibri"/>
                          <a:cs typeface="Calibri"/>
                          <a:sym typeface="Calibri"/>
                        </a:rPr>
                        <a:t>Form</a:t>
                      </a:r>
                      <a:endParaRPr sz="1400" u="none" strike="noStrike" cap="none">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strike="noStrike" cap="none" dirty="0">
                          <a:solidFill>
                            <a:schemeClr val="hlink"/>
                          </a:solidFill>
                          <a:latin typeface="Calibri"/>
                          <a:ea typeface="Calibri"/>
                          <a:cs typeface="Calibri"/>
                          <a:sym typeface="Calibri"/>
                          <a:hlinkClick r:id="rId8"/>
                        </a:rPr>
                        <a:t>Surface Temperature Data Sheet </a:t>
                      </a:r>
                      <a:endParaRPr sz="1800" i="1" u="none" strike="noStrike" cap="none" dirty="0">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09" name="Google Shape;209;p11" descr="Image of GPS receiver, infrared thermometer, cloud chart and GLOBE data sheet"/>
          <p:cNvPicPr preferRelativeResize="0"/>
          <p:nvPr/>
        </p:nvPicPr>
        <p:blipFill rotWithShape="1">
          <a:blip r:embed="rId9">
            <a:alphaModFix/>
          </a:blip>
          <a:srcRect/>
          <a:stretch/>
        </p:blipFill>
        <p:spPr>
          <a:xfrm>
            <a:off x="1546087" y="5096565"/>
            <a:ext cx="6743148" cy="15176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15" name="Google Shape;215;p12"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216" name="Google Shape;216;p12"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217" name="Google Shape;217;p12"/>
          <p:cNvSpPr txBox="1">
            <a:spLocks noGrp="1"/>
          </p:cNvSpPr>
          <p:nvPr>
            <p:ph type="title"/>
          </p:nvPr>
        </p:nvSpPr>
        <p:spPr>
          <a:xfrm>
            <a:off x="1238365"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Instrument: Infrared Thermometer</a:t>
            </a:r>
            <a:endParaRPr sz="3600"/>
          </a:p>
        </p:txBody>
      </p:sp>
      <p:sp>
        <p:nvSpPr>
          <p:cNvPr id="218" name="Google Shape;218;p12"/>
          <p:cNvSpPr txBox="1">
            <a:spLocks noGrp="1"/>
          </p:cNvSpPr>
          <p:nvPr>
            <p:ph type="body" idx="1"/>
          </p:nvPr>
        </p:nvSpPr>
        <p:spPr>
          <a:xfrm>
            <a:off x="1307651" y="1674245"/>
            <a:ext cx="737914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Measures infrared (heat) radiation emanating from a surface and converts it to temperature</a:t>
            </a:r>
            <a:r>
              <a:rPr lang="en-US">
                <a:latin typeface="Arial"/>
                <a:ea typeface="Arial"/>
                <a:cs typeface="Arial"/>
                <a:sym typeface="Arial"/>
              </a:rPr>
              <a:t>.</a:t>
            </a:r>
            <a:endParaRPr/>
          </a:p>
        </p:txBody>
      </p:sp>
      <p:grpSp>
        <p:nvGrpSpPr>
          <p:cNvPr id="219" name="Google Shape;219;p12" descr="Display screen, sensing eye, line of sight, release button, recording button. " title="Parts of the infrared thermometer"/>
          <p:cNvGrpSpPr/>
          <p:nvPr/>
        </p:nvGrpSpPr>
        <p:grpSpPr>
          <a:xfrm>
            <a:off x="1698749" y="2701653"/>
            <a:ext cx="3270593" cy="2502164"/>
            <a:chOff x="990600" y="3276600"/>
            <a:chExt cx="3672591" cy="2919608"/>
          </a:xfrm>
        </p:grpSpPr>
        <p:pic>
          <p:nvPicPr>
            <p:cNvPr id="220" name="Google Shape;220;p12" descr="http://www.globe.gov/">
              <a:hlinkClick r:id="rId5"/>
            </p:cNvPr>
            <p:cNvPicPr preferRelativeResize="0"/>
            <p:nvPr/>
          </p:nvPicPr>
          <p:blipFill rotWithShape="1">
            <a:blip r:embed="rId6">
              <a:alphaModFix/>
            </a:blip>
            <a:srcRect/>
            <a:stretch/>
          </p:blipFill>
          <p:spPr>
            <a:xfrm>
              <a:off x="2122983" y="3455255"/>
              <a:ext cx="2540208" cy="2740953"/>
            </a:xfrm>
            <a:prstGeom prst="rect">
              <a:avLst/>
            </a:prstGeom>
            <a:noFill/>
            <a:ln>
              <a:noFill/>
            </a:ln>
          </p:spPr>
        </p:pic>
        <p:pic>
          <p:nvPicPr>
            <p:cNvPr id="221" name="Google Shape;221;p12" descr="Infrared thermometer display screen in Hold mode.  Displays 25.8 degrees celsius with a Max of 25"/>
            <p:cNvPicPr preferRelativeResize="0"/>
            <p:nvPr/>
          </p:nvPicPr>
          <p:blipFill rotWithShape="1">
            <a:blip r:embed="rId7">
              <a:alphaModFix/>
            </a:blip>
            <a:srcRect/>
            <a:stretch/>
          </p:blipFill>
          <p:spPr>
            <a:xfrm>
              <a:off x="1166141" y="3276600"/>
              <a:ext cx="810700" cy="1031183"/>
            </a:xfrm>
            <a:prstGeom prst="rect">
              <a:avLst/>
            </a:prstGeom>
            <a:noFill/>
            <a:ln>
              <a:noFill/>
            </a:ln>
          </p:spPr>
        </p:pic>
        <p:sp>
          <p:nvSpPr>
            <p:cNvPr id="222" name="Google Shape;222;p12"/>
            <p:cNvSpPr/>
            <p:nvPr/>
          </p:nvSpPr>
          <p:spPr>
            <a:xfrm rot="10800000">
              <a:off x="1778004" y="3620214"/>
              <a:ext cx="651273" cy="811395"/>
            </a:xfrm>
            <a:custGeom>
              <a:avLst/>
              <a:gdLst/>
              <a:ahLst/>
              <a:cxnLst/>
              <a:rect l="l" t="t" r="r" b="b"/>
              <a:pathLst>
                <a:path w="18858" h="21600" fill="none" extrusionOk="0">
                  <a:moveTo>
                    <a:pt x="-1" y="0"/>
                  </a:moveTo>
                  <a:cubicBezTo>
                    <a:pt x="7827" y="0"/>
                    <a:pt x="15041" y="4234"/>
                    <a:pt x="18858" y="11067"/>
                  </a:cubicBezTo>
                </a:path>
                <a:path w="18858" h="21600" extrusionOk="0">
                  <a:moveTo>
                    <a:pt x="-1" y="0"/>
                  </a:moveTo>
                  <a:cubicBezTo>
                    <a:pt x="7827" y="0"/>
                    <a:pt x="15041" y="4234"/>
                    <a:pt x="18858" y="11067"/>
                  </a:cubicBezTo>
                  <a:lnTo>
                    <a:pt x="0" y="21600"/>
                  </a:lnTo>
                  <a:lnTo>
                    <a:pt x="-1" y="0"/>
                  </a:lnTo>
                  <a:close/>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23" name="Google Shape;223;p12"/>
            <p:cNvCxnSpPr/>
            <p:nvPr/>
          </p:nvCxnSpPr>
          <p:spPr>
            <a:xfrm>
              <a:off x="990600" y="3523560"/>
              <a:ext cx="254403" cy="0"/>
            </a:xfrm>
            <a:prstGeom prst="straightConnector1">
              <a:avLst/>
            </a:prstGeom>
            <a:noFill/>
            <a:ln w="28575" cap="flat" cmpd="sng">
              <a:solidFill>
                <a:schemeClr val="accent2"/>
              </a:solidFill>
              <a:prstDash val="solid"/>
              <a:round/>
              <a:headEnd type="none" w="sm" len="sm"/>
              <a:tailEnd type="stealth" w="med" len="med"/>
            </a:ln>
          </p:spPr>
        </p:cxnSp>
      </p:grpSp>
      <p:pic>
        <p:nvPicPr>
          <p:cNvPr id="224" name="Google Shape;224;p12" descr="image of infrared thermometer"/>
          <p:cNvPicPr preferRelativeResize="0"/>
          <p:nvPr/>
        </p:nvPicPr>
        <p:blipFill rotWithShape="1">
          <a:blip r:embed="rId8">
            <a:alphaModFix/>
          </a:blip>
          <a:srcRect/>
          <a:stretch/>
        </p:blipFill>
        <p:spPr>
          <a:xfrm>
            <a:off x="5828939" y="2672670"/>
            <a:ext cx="1715973" cy="2705518"/>
          </a:xfrm>
          <a:prstGeom prst="rect">
            <a:avLst/>
          </a:prstGeom>
          <a:noFill/>
          <a:ln>
            <a:noFill/>
          </a:ln>
        </p:spPr>
      </p:pic>
      <p:sp>
        <p:nvSpPr>
          <p:cNvPr id="225" name="Google Shape;225;p12"/>
          <p:cNvSpPr txBox="1"/>
          <p:nvPr/>
        </p:nvSpPr>
        <p:spPr>
          <a:xfrm>
            <a:off x="1486743" y="5196093"/>
            <a:ext cx="733862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Surface temperature can be observed by sensing the infrared part of the electromagnetic spectrum.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31" name="Google Shape;231;p13"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232" name="Google Shape;232;p13"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233" name="Google Shape;233;p13"/>
          <p:cNvSpPr txBox="1">
            <a:spLocks noGrp="1"/>
          </p:cNvSpPr>
          <p:nvPr>
            <p:ph type="title"/>
          </p:nvPr>
        </p:nvSpPr>
        <p:spPr>
          <a:xfrm>
            <a:off x="1238365"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Infrared Thermometer Specifications</a:t>
            </a:r>
            <a:endParaRPr sz="3600"/>
          </a:p>
        </p:txBody>
      </p:sp>
      <p:sp>
        <p:nvSpPr>
          <p:cNvPr id="234" name="Google Shape;234;p13"/>
          <p:cNvSpPr txBox="1">
            <a:spLocks noGrp="1"/>
          </p:cNvSpPr>
          <p:nvPr>
            <p:ph type="body" idx="1"/>
          </p:nvPr>
        </p:nvSpPr>
        <p:spPr>
          <a:xfrm>
            <a:off x="1238365" y="1631558"/>
            <a:ext cx="5510016" cy="492699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00"/>
              <a:buNone/>
            </a:pPr>
            <a:r>
              <a:rPr lang="en-US" sz="2000" b="1"/>
              <a:t>Accuracy</a:t>
            </a:r>
            <a:r>
              <a:rPr lang="en-US" sz="2000"/>
              <a:t>: ±2 °C</a:t>
            </a:r>
            <a:endParaRPr sz="2000" b="1"/>
          </a:p>
          <a:p>
            <a:pPr marL="0" lvl="0" indent="0" algn="l" rtl="0">
              <a:lnSpc>
                <a:spcPct val="80000"/>
              </a:lnSpc>
              <a:spcBef>
                <a:spcPts val="1800"/>
              </a:spcBef>
              <a:spcAft>
                <a:spcPts val="0"/>
              </a:spcAft>
              <a:buClr>
                <a:schemeClr val="dk1"/>
              </a:buClr>
              <a:buSzPts val="2000"/>
              <a:buNone/>
            </a:pPr>
            <a:r>
              <a:rPr lang="en-US" sz="2000" b="1"/>
              <a:t>Range</a:t>
            </a:r>
            <a:r>
              <a:rPr lang="en-US" sz="2000"/>
              <a:t>: make sure that the instrument’s temperature range is large enough to capture the variations in your area.</a:t>
            </a:r>
            <a:endParaRPr sz="2000" b="1" i="1"/>
          </a:p>
          <a:p>
            <a:pPr marL="0" lvl="0" indent="0" algn="l" rtl="0">
              <a:lnSpc>
                <a:spcPct val="90000"/>
              </a:lnSpc>
              <a:spcBef>
                <a:spcPts val="1800"/>
              </a:spcBef>
              <a:spcAft>
                <a:spcPts val="0"/>
              </a:spcAft>
              <a:buClr>
                <a:schemeClr val="dk1"/>
              </a:buClr>
              <a:buSzPts val="2000"/>
              <a:buNone/>
            </a:pPr>
            <a:r>
              <a:rPr lang="en-US" sz="2000" b="1" i="1"/>
              <a:t>Where do I get one?</a:t>
            </a:r>
            <a:r>
              <a:rPr lang="en-US" sz="2000"/>
              <a:t> </a:t>
            </a:r>
            <a:endParaRPr/>
          </a:p>
          <a:p>
            <a:pPr marL="0" lvl="0" indent="0" algn="l" rtl="0">
              <a:lnSpc>
                <a:spcPct val="90000"/>
              </a:lnSpc>
              <a:spcBef>
                <a:spcPts val="0"/>
              </a:spcBef>
              <a:spcAft>
                <a:spcPts val="0"/>
              </a:spcAft>
              <a:buClr>
                <a:schemeClr val="dk1"/>
              </a:buClr>
              <a:buSzPts val="2000"/>
              <a:buNone/>
            </a:pPr>
            <a:r>
              <a:rPr lang="en-US" sz="2000"/>
              <a:t>Handheld infrared thermometers can be purchased from a number of stores and online retailers. Prices range from $25-$300 USD</a:t>
            </a:r>
            <a:endParaRPr/>
          </a:p>
          <a:p>
            <a:pPr marL="0" lvl="0" indent="0" algn="l" rtl="0">
              <a:lnSpc>
                <a:spcPct val="90000"/>
              </a:lnSpc>
              <a:spcBef>
                <a:spcPts val="1000"/>
              </a:spcBef>
              <a:spcAft>
                <a:spcPts val="0"/>
              </a:spcAft>
              <a:buClr>
                <a:schemeClr val="dk1"/>
              </a:buClr>
              <a:buSzPts val="2000"/>
              <a:buNone/>
            </a:pPr>
            <a:r>
              <a:rPr lang="en-US" sz="2000" b="1"/>
              <a:t>Maintenance of instrument:</a:t>
            </a:r>
            <a:endParaRPr/>
          </a:p>
          <a:p>
            <a:pPr marL="228600" lvl="0" indent="-228600" algn="l" rtl="0">
              <a:lnSpc>
                <a:spcPct val="90000"/>
              </a:lnSpc>
              <a:spcBef>
                <a:spcPts val="1000"/>
              </a:spcBef>
              <a:spcAft>
                <a:spcPts val="0"/>
              </a:spcAft>
              <a:buClr>
                <a:schemeClr val="dk1"/>
              </a:buClr>
              <a:buSzPts val="2000"/>
              <a:buChar char="•"/>
            </a:pPr>
            <a:r>
              <a:rPr lang="en-US" sz="2000"/>
              <a:t>-proper cleaning of lenses is important since accumulated particles on the lens can reduce the accuracy</a:t>
            </a:r>
            <a:endParaRPr/>
          </a:p>
          <a:p>
            <a:pPr marL="228600" lvl="0" indent="-228600" algn="l" rtl="0">
              <a:lnSpc>
                <a:spcPct val="90000"/>
              </a:lnSpc>
              <a:spcBef>
                <a:spcPts val="1000"/>
              </a:spcBef>
              <a:spcAft>
                <a:spcPts val="0"/>
              </a:spcAft>
              <a:buClr>
                <a:schemeClr val="dk1"/>
              </a:buClr>
              <a:buSzPts val="2000"/>
              <a:buChar char="•"/>
            </a:pPr>
            <a:r>
              <a:rPr lang="en-US" sz="2000"/>
              <a:t>-do not use solvents to clean the lens</a:t>
            </a:r>
            <a:endParaRPr/>
          </a:p>
          <a:p>
            <a:pPr marL="0" lvl="0" indent="0" algn="l" rtl="0">
              <a:lnSpc>
                <a:spcPct val="90000"/>
              </a:lnSpc>
              <a:spcBef>
                <a:spcPts val="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235" name="Google Shape;235;p13" descr="Photo of handheld infrared thermometer"/>
          <p:cNvPicPr preferRelativeResize="0"/>
          <p:nvPr/>
        </p:nvPicPr>
        <p:blipFill rotWithShape="1">
          <a:blip r:embed="rId5">
            <a:alphaModFix/>
          </a:blip>
          <a:srcRect/>
          <a:stretch/>
        </p:blipFill>
        <p:spPr>
          <a:xfrm>
            <a:off x="6748381" y="2026434"/>
            <a:ext cx="1958297" cy="23866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42" name="Google Shape;242;p62"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243" name="Google Shape;243;p62"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244" name="Google Shape;244;p62"/>
          <p:cNvSpPr txBox="1">
            <a:spLocks noGrp="1"/>
          </p:cNvSpPr>
          <p:nvPr>
            <p:ph type="title"/>
          </p:nvPr>
        </p:nvSpPr>
        <p:spPr>
          <a:xfrm>
            <a:off x="1238365"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Calibrate your Infrared Thermometer</a:t>
            </a:r>
            <a:endParaRPr sz="3600"/>
          </a:p>
        </p:txBody>
      </p:sp>
      <p:sp>
        <p:nvSpPr>
          <p:cNvPr id="245" name="Google Shape;245;p62"/>
          <p:cNvSpPr txBox="1">
            <a:spLocks noGrp="1"/>
          </p:cNvSpPr>
          <p:nvPr>
            <p:ph type="body" idx="1"/>
          </p:nvPr>
        </p:nvSpPr>
        <p:spPr>
          <a:xfrm>
            <a:off x="1238365" y="1597244"/>
            <a:ext cx="7473793" cy="4928956"/>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600"/>
              </a:spcBef>
              <a:spcAft>
                <a:spcPts val="0"/>
              </a:spcAft>
              <a:buClr>
                <a:schemeClr val="dk1"/>
              </a:buClr>
              <a:buSzPts val="2000"/>
              <a:buNone/>
            </a:pPr>
            <a:r>
              <a:rPr lang="en-US" sz="2000">
                <a:latin typeface="Calibri"/>
                <a:ea typeface="Calibri"/>
                <a:cs typeface="Calibri"/>
                <a:sym typeface="Calibri"/>
              </a:rPr>
              <a:t>1. When the air temperature at the study site varies by more than 5℃ from the air temperature where the hand-held infrared thermometer (IRT) has been stored, either wrap the IRT in a thermal glove before going to your study site or place the IRT outdoors for at least 60 minutes before data collection. </a:t>
            </a:r>
            <a:endParaRPr sz="2000">
              <a:latin typeface="Calibri"/>
              <a:ea typeface="Calibri"/>
              <a:cs typeface="Calibri"/>
              <a:sym typeface="Calibri"/>
            </a:endParaRPr>
          </a:p>
          <a:p>
            <a:pPr marL="0" lvl="0" indent="0" algn="l" rtl="0">
              <a:lnSpc>
                <a:spcPct val="90000"/>
              </a:lnSpc>
              <a:spcBef>
                <a:spcPts val="600"/>
              </a:spcBef>
              <a:spcAft>
                <a:spcPts val="0"/>
              </a:spcAft>
              <a:buClr>
                <a:schemeClr val="dk1"/>
              </a:buClr>
              <a:buSzPts val="2000"/>
              <a:buNone/>
            </a:pPr>
            <a:endParaRPr sz="200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pic>
        <p:nvPicPr>
          <p:cNvPr id="246" name="Google Shape;246;p62" descr="Two figures;&#10;&#10;Figure A: A student is holding a handheld infrared thermometer facing straight down.&#10;&#10;Figure B: A student is holding a handheld infrared thermometer in a thermal mitt facing straight down."/>
          <p:cNvPicPr preferRelativeResize="0"/>
          <p:nvPr/>
        </p:nvPicPr>
        <p:blipFill rotWithShape="1">
          <a:blip r:embed="rId5">
            <a:alphaModFix/>
          </a:blip>
          <a:srcRect b="41192"/>
          <a:stretch/>
        </p:blipFill>
        <p:spPr>
          <a:xfrm>
            <a:off x="2383154" y="3013732"/>
            <a:ext cx="5183505" cy="31473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53" name="Google Shape;253;p63"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254" name="Google Shape;254;p63"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255" name="Google Shape;255;p63"/>
          <p:cNvSpPr txBox="1">
            <a:spLocks noGrp="1"/>
          </p:cNvSpPr>
          <p:nvPr>
            <p:ph type="title"/>
          </p:nvPr>
        </p:nvSpPr>
        <p:spPr>
          <a:xfrm>
            <a:off x="1238365" y="888659"/>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a:t>Data Collection Procedure</a:t>
            </a:r>
            <a:endParaRPr sz="3600"/>
          </a:p>
        </p:txBody>
      </p:sp>
      <p:sp>
        <p:nvSpPr>
          <p:cNvPr id="256" name="Google Shape;256;p63"/>
          <p:cNvSpPr txBox="1">
            <a:spLocks noGrp="1"/>
          </p:cNvSpPr>
          <p:nvPr>
            <p:ph type="body" idx="1"/>
          </p:nvPr>
        </p:nvSpPr>
        <p:spPr>
          <a:xfrm>
            <a:off x="1238375" y="1597250"/>
            <a:ext cx="7677000" cy="4929000"/>
          </a:xfrm>
          <a:prstGeom prst="rect">
            <a:avLst/>
          </a:prstGeom>
          <a:noFill/>
          <a:ln>
            <a:noFill/>
          </a:ln>
        </p:spPr>
        <p:txBody>
          <a:bodyPr spcFirstLastPara="1" wrap="square" lIns="91425" tIns="45700" rIns="91425" bIns="45700" anchor="t" anchorCtr="0">
            <a:normAutofit lnSpcReduction="20000"/>
          </a:bodyPr>
          <a:lstStyle/>
          <a:p>
            <a:pPr marL="114300" lvl="0" indent="0" algn="l" rtl="0">
              <a:lnSpc>
                <a:spcPct val="90000"/>
              </a:lnSpc>
              <a:spcBef>
                <a:spcPts val="1000"/>
              </a:spcBef>
              <a:spcAft>
                <a:spcPts val="0"/>
              </a:spcAft>
              <a:buSzPts val="1946"/>
              <a:buNone/>
            </a:pPr>
            <a:r>
              <a:rPr lang="en-US" sz="2000" dirty="0"/>
              <a:t>2. Complete the top section of the </a:t>
            </a:r>
            <a:r>
              <a:rPr lang="en-US" sz="2000" u="sng" dirty="0">
                <a:solidFill>
                  <a:schemeClr val="hlink"/>
                </a:solidFill>
                <a:hlinkClick r:id="rId5"/>
              </a:rPr>
              <a:t>Surface Temperature Data Sheet</a:t>
            </a:r>
            <a:r>
              <a:rPr lang="en-US" sz="2000" dirty="0"/>
              <a:t>.</a:t>
            </a:r>
            <a:endParaRPr dirty="0"/>
          </a:p>
          <a:p>
            <a:pPr marL="114300" lvl="0" indent="0" algn="l" rtl="0">
              <a:lnSpc>
                <a:spcPct val="90000"/>
              </a:lnSpc>
              <a:spcBef>
                <a:spcPts val="1000"/>
              </a:spcBef>
              <a:spcAft>
                <a:spcPts val="0"/>
              </a:spcAft>
              <a:buSzPts val="1946"/>
              <a:buNone/>
            </a:pPr>
            <a:r>
              <a:rPr lang="en-US" sz="2000" dirty="0"/>
              <a:t>3. Take cloud observations by following the </a:t>
            </a:r>
            <a:r>
              <a:rPr lang="en-US" sz="2000" u="sng" dirty="0">
                <a:solidFill>
                  <a:schemeClr val="hlink"/>
                </a:solidFill>
                <a:hlinkClick r:id="rId6"/>
              </a:rPr>
              <a:t>GLOBE Cloud protocol tutorials</a:t>
            </a:r>
            <a:r>
              <a:rPr lang="en-US" sz="2000" dirty="0"/>
              <a:t>.</a:t>
            </a:r>
            <a:endParaRPr dirty="0"/>
          </a:p>
          <a:p>
            <a:pPr marL="114300" lvl="0" indent="0" algn="l" rtl="0">
              <a:lnSpc>
                <a:spcPct val="90000"/>
              </a:lnSpc>
              <a:spcBef>
                <a:spcPts val="1000"/>
              </a:spcBef>
              <a:spcAft>
                <a:spcPts val="0"/>
              </a:spcAft>
              <a:buSzPts val="1946"/>
              <a:buNone/>
            </a:pPr>
            <a:r>
              <a:rPr lang="en-US" sz="2000" dirty="0"/>
              <a:t>4. If there is no snow on the ground anywhere in your site, then check either “Wet” or “Dry” for the Site’s Overall Surface Condition field on your Surface Temperature Data Sheet. If snow is present, check “Snow.”</a:t>
            </a:r>
            <a:endParaRPr dirty="0"/>
          </a:p>
          <a:p>
            <a:pPr marL="114300" lvl="0" indent="0" algn="l" rtl="0">
              <a:lnSpc>
                <a:spcPct val="90000"/>
              </a:lnSpc>
              <a:spcBef>
                <a:spcPts val="1000"/>
              </a:spcBef>
              <a:spcAft>
                <a:spcPts val="0"/>
              </a:spcAft>
              <a:buSzPts val="1946"/>
              <a:buNone/>
            </a:pPr>
            <a:r>
              <a:rPr lang="en-US" sz="2000" dirty="0"/>
              <a:t>5. Select nine homogenous (the same surface type throughout) observation spots in open areas of your site, ensuring they are at least 5 meters apart from each other. The observation spots should be located away from trees and buildings that cast shadows on the land, and in areas that have not been recently disturbed by human or animal activity. (Note: Take readings at the nine observation spots within seconds of each other.)</a:t>
            </a:r>
            <a:endParaRPr dirty="0"/>
          </a:p>
          <a:p>
            <a:pPr marL="114300" lvl="0" indent="0" algn="l" rtl="0">
              <a:lnSpc>
                <a:spcPct val="90000"/>
              </a:lnSpc>
              <a:spcBef>
                <a:spcPts val="1000"/>
              </a:spcBef>
              <a:spcAft>
                <a:spcPts val="0"/>
              </a:spcAft>
              <a:buSzPts val="1946"/>
              <a:buNone/>
            </a:pPr>
            <a:r>
              <a:rPr lang="en-US" sz="2000" dirty="0"/>
              <a:t>6. Go to one of the nine observation spots and stand so you do not cast a shadow on the spot.</a:t>
            </a:r>
            <a:endParaRPr dirty="0"/>
          </a:p>
          <a:p>
            <a:pPr marL="114300" lvl="0" indent="0" algn="l" rtl="0">
              <a:lnSpc>
                <a:spcPct val="90000"/>
              </a:lnSpc>
              <a:spcBef>
                <a:spcPts val="1000"/>
              </a:spcBef>
              <a:spcAft>
                <a:spcPts val="0"/>
              </a:spcAft>
              <a:buSzPts val="1946"/>
              <a:buNone/>
            </a:pPr>
            <a:r>
              <a:rPr lang="en-US" sz="2000" dirty="0"/>
              <a:t>7. Record the current time and its corresponding Coordinated Universal Time (UTC) on your Surface Temperature Data Sheet.</a:t>
            </a:r>
            <a:endParaRPr dirty="0"/>
          </a:p>
          <a:p>
            <a:pPr marL="0" lvl="0" indent="0" algn="l" rtl="0">
              <a:lnSpc>
                <a:spcPct val="90000"/>
              </a:lnSpc>
              <a:spcBef>
                <a:spcPts val="1000"/>
              </a:spcBef>
              <a:spcAft>
                <a:spcPts val="0"/>
              </a:spcAft>
              <a:buClr>
                <a:schemeClr val="dk1"/>
              </a:buClr>
              <a:buSzPts val="3027"/>
              <a:buNone/>
            </a:pPr>
            <a:endParaRPr sz="20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63" name="Google Shape;263;p15"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264" name="Google Shape;264;p15"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265" name="Google Shape;265;p15"/>
          <p:cNvSpPr txBox="1">
            <a:spLocks noGrp="1"/>
          </p:cNvSpPr>
          <p:nvPr>
            <p:ph type="title"/>
          </p:nvPr>
        </p:nvSpPr>
        <p:spPr>
          <a:xfrm>
            <a:off x="1169080" y="1020874"/>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b="1"/>
              <a:t>Collecting Data using an Infrared Thermometer</a:t>
            </a:r>
            <a:endParaRPr sz="3600"/>
          </a:p>
        </p:txBody>
      </p:sp>
      <p:sp>
        <p:nvSpPr>
          <p:cNvPr id="266" name="Google Shape;266;p15"/>
          <p:cNvSpPr txBox="1">
            <a:spLocks noGrp="1"/>
          </p:cNvSpPr>
          <p:nvPr>
            <p:ph type="body" idx="1"/>
          </p:nvPr>
        </p:nvSpPr>
        <p:spPr>
          <a:xfrm>
            <a:off x="1169080" y="1862703"/>
            <a:ext cx="3999268" cy="4858773"/>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80000"/>
              </a:lnSpc>
              <a:spcBef>
                <a:spcPts val="0"/>
              </a:spcBef>
              <a:spcAft>
                <a:spcPts val="0"/>
              </a:spcAft>
              <a:buClr>
                <a:schemeClr val="dk1"/>
              </a:buClr>
              <a:buSzPts val="2000"/>
              <a:buNone/>
            </a:pPr>
            <a:r>
              <a:rPr lang="en-US" sz="1600" b="1"/>
              <a:t>HOW? </a:t>
            </a:r>
            <a:endParaRPr sz="1600"/>
          </a:p>
          <a:p>
            <a:pPr marL="0" lvl="0" indent="0" algn="l" rtl="0">
              <a:lnSpc>
                <a:spcPct val="80000"/>
              </a:lnSpc>
              <a:spcBef>
                <a:spcPts val="600"/>
              </a:spcBef>
              <a:spcAft>
                <a:spcPts val="0"/>
              </a:spcAft>
              <a:buSzPts val="2000"/>
              <a:buNone/>
            </a:pPr>
            <a:r>
              <a:rPr lang="en-US" sz="1600"/>
              <a:t>8. Hold the IRT (wrapped in a thermal glove when necessary) with your arm extended straight out and point the instrument straight down at the ground. </a:t>
            </a:r>
            <a:endParaRPr/>
          </a:p>
          <a:p>
            <a:pPr marL="0" lvl="0" indent="0" algn="l" rtl="0">
              <a:lnSpc>
                <a:spcPct val="80000"/>
              </a:lnSpc>
              <a:spcBef>
                <a:spcPts val="600"/>
              </a:spcBef>
              <a:spcAft>
                <a:spcPts val="0"/>
              </a:spcAft>
              <a:buSzPts val="2000"/>
              <a:buNone/>
            </a:pPr>
            <a:r>
              <a:rPr lang="en-US" sz="1600"/>
              <a:t>9. Hold the IRT as still as possible. Press and release the recording button (Note: You MUST release the recording button for the instrument to register your spot’s surface temperature).</a:t>
            </a:r>
            <a:endParaRPr/>
          </a:p>
          <a:p>
            <a:pPr marL="0" lvl="0" indent="0" algn="l" rtl="0">
              <a:lnSpc>
                <a:spcPct val="80000"/>
              </a:lnSpc>
              <a:spcBef>
                <a:spcPts val="600"/>
              </a:spcBef>
              <a:spcAft>
                <a:spcPts val="0"/>
              </a:spcAft>
              <a:buSzPts val="2000"/>
              <a:buNone/>
            </a:pPr>
            <a:r>
              <a:rPr lang="en-US" sz="1600"/>
              <a:t>10. Read and record the surface temperature from the digital display screen located on the top of the IRT. (Note: Surface temperature is recorded in Celsius to the nearest tenth degree, e.g., 25.8°C)</a:t>
            </a:r>
            <a:endParaRPr/>
          </a:p>
          <a:p>
            <a:pPr marL="0" lvl="0" indent="0" algn="l" rtl="0">
              <a:lnSpc>
                <a:spcPct val="80000"/>
              </a:lnSpc>
              <a:spcBef>
                <a:spcPts val="600"/>
              </a:spcBef>
              <a:spcAft>
                <a:spcPts val="0"/>
              </a:spcAft>
              <a:buSzPts val="2000"/>
              <a:buNone/>
            </a:pPr>
            <a:r>
              <a:rPr lang="en-US" sz="1600"/>
              <a:t>11. If there is snow on the ground, measure and record the snow depth in millimeters at the observation spot. Refer to the </a:t>
            </a:r>
            <a:r>
              <a:rPr lang="en-US" sz="1600" u="sng">
                <a:solidFill>
                  <a:schemeClr val="hlink"/>
                </a:solidFill>
                <a:hlinkClick r:id="rId5"/>
              </a:rPr>
              <a:t>Solid Precipitation protocol</a:t>
            </a:r>
            <a:r>
              <a:rPr lang="en-US" sz="1600"/>
              <a:t> field guide for measuring the depth of snow on the ground.</a:t>
            </a:r>
            <a:endParaRPr/>
          </a:p>
          <a:p>
            <a:pPr marL="0" lvl="0" indent="0" algn="l" rtl="0">
              <a:lnSpc>
                <a:spcPct val="80000"/>
              </a:lnSpc>
              <a:spcBef>
                <a:spcPts val="600"/>
              </a:spcBef>
              <a:spcAft>
                <a:spcPts val="0"/>
              </a:spcAft>
              <a:buSzPts val="2000"/>
              <a:buNone/>
            </a:pPr>
            <a:r>
              <a:rPr lang="en-US" sz="1600"/>
              <a:t>12. Repeat steps 7–11 at each of the remaining eight observation spots.</a:t>
            </a:r>
            <a:endParaRPr/>
          </a:p>
          <a:p>
            <a:pPr marL="0" lvl="0" indent="0" algn="l" rtl="0">
              <a:lnSpc>
                <a:spcPct val="80000"/>
              </a:lnSpc>
              <a:spcBef>
                <a:spcPts val="600"/>
              </a:spcBef>
              <a:spcAft>
                <a:spcPts val="0"/>
              </a:spcAft>
              <a:buSzPts val="2000"/>
              <a:buNone/>
            </a:pPr>
            <a:r>
              <a:rPr lang="en-US" sz="1600"/>
              <a:t>13. Describe any other information that explains the environmental conditions of the day or the site in the Comments field.</a:t>
            </a:r>
            <a:endParaRPr/>
          </a:p>
          <a:p>
            <a:pPr marL="0" lvl="0" indent="0" algn="l" rtl="0">
              <a:lnSpc>
                <a:spcPct val="80000"/>
              </a:lnSpc>
              <a:spcBef>
                <a:spcPts val="600"/>
              </a:spcBef>
              <a:spcAft>
                <a:spcPts val="0"/>
              </a:spcAft>
              <a:buSzPts val="2000"/>
              <a:buNone/>
            </a:pPr>
            <a:endParaRPr sz="1600"/>
          </a:p>
          <a:p>
            <a:pPr marL="0" lvl="0" indent="0" algn="l" rtl="0">
              <a:lnSpc>
                <a:spcPct val="80000"/>
              </a:lnSpc>
              <a:spcBef>
                <a:spcPts val="600"/>
              </a:spcBef>
              <a:spcAft>
                <a:spcPts val="0"/>
              </a:spcAft>
              <a:buClr>
                <a:schemeClr val="dk1"/>
              </a:buClr>
              <a:buSzPts val="2000"/>
              <a:buNone/>
            </a:pPr>
            <a:endParaRPr sz="16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16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1600"/>
          </a:p>
          <a:p>
            <a:pPr marL="228600" lvl="0" indent="-50800" algn="l" rtl="0">
              <a:lnSpc>
                <a:spcPct val="90000"/>
              </a:lnSpc>
              <a:spcBef>
                <a:spcPts val="1000"/>
              </a:spcBef>
              <a:spcAft>
                <a:spcPts val="0"/>
              </a:spcAft>
              <a:buClr>
                <a:schemeClr val="dk1"/>
              </a:buClr>
              <a:buSzPts val="2800"/>
              <a:buNone/>
            </a:pPr>
            <a:endParaRPr sz="1600"/>
          </a:p>
        </p:txBody>
      </p:sp>
      <p:pic>
        <p:nvPicPr>
          <p:cNvPr id="267" name="Google Shape;267;p15" descr="Photo of instructor and student taking the surface temperature of a green area with the Infrared Thermometer."/>
          <p:cNvPicPr preferRelativeResize="0"/>
          <p:nvPr/>
        </p:nvPicPr>
        <p:blipFill rotWithShape="1">
          <a:blip r:embed="rId6">
            <a:alphaModFix/>
          </a:blip>
          <a:srcRect/>
          <a:stretch/>
        </p:blipFill>
        <p:spPr>
          <a:xfrm>
            <a:off x="5168348" y="1683656"/>
            <a:ext cx="3131471" cy="2265319"/>
          </a:xfrm>
          <a:prstGeom prst="rect">
            <a:avLst/>
          </a:prstGeom>
          <a:noFill/>
          <a:ln>
            <a:noFill/>
          </a:ln>
        </p:spPr>
      </p:pic>
      <p:sp>
        <p:nvSpPr>
          <p:cNvPr id="268" name="Google Shape;268;p15"/>
          <p:cNvSpPr txBox="1"/>
          <p:nvPr/>
        </p:nvSpPr>
        <p:spPr>
          <a:xfrm>
            <a:off x="6734083" y="3948975"/>
            <a:ext cx="1813398"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Photo credit: Kevin Czajkowski</a:t>
            </a:r>
            <a:endParaRPr sz="1000" b="0" i="0" u="none" strike="noStrike" cap="none">
              <a:solidFill>
                <a:schemeClr val="dk1"/>
              </a:solidFill>
              <a:latin typeface="Calibri"/>
              <a:ea typeface="Calibri"/>
              <a:cs typeface="Calibri"/>
              <a:sym typeface="Calibri"/>
            </a:endParaRPr>
          </a:p>
        </p:txBody>
      </p:sp>
      <p:pic>
        <p:nvPicPr>
          <p:cNvPr id="269" name="Google Shape;269;p15"/>
          <p:cNvPicPr preferRelativeResize="0"/>
          <p:nvPr/>
        </p:nvPicPr>
        <p:blipFill rotWithShape="1">
          <a:blip r:embed="rId7">
            <a:alphaModFix/>
          </a:blip>
          <a:srcRect l="23448" t="61508" r="19277" b="3389"/>
          <a:stretch/>
        </p:blipFill>
        <p:spPr>
          <a:xfrm>
            <a:off x="5290359" y="4326199"/>
            <a:ext cx="3131471" cy="19816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76" name="Google Shape;276;p16"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277" name="Google Shape;277;p16"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278" name="Google Shape;278;p16"/>
          <p:cNvSpPr txBox="1">
            <a:spLocks noGrp="1"/>
          </p:cNvSpPr>
          <p:nvPr>
            <p:ph type="title"/>
          </p:nvPr>
        </p:nvSpPr>
        <p:spPr>
          <a:xfrm>
            <a:off x="1169080" y="8418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Data Collection: Overview</a:t>
            </a:r>
            <a:endParaRPr sz="3600"/>
          </a:p>
        </p:txBody>
      </p:sp>
      <p:sp>
        <p:nvSpPr>
          <p:cNvPr id="279" name="Google Shape;279;p16"/>
          <p:cNvSpPr txBox="1">
            <a:spLocks noGrp="1"/>
          </p:cNvSpPr>
          <p:nvPr>
            <p:ph type="body" idx="1"/>
          </p:nvPr>
        </p:nvSpPr>
        <p:spPr>
          <a:xfrm>
            <a:off x="1301330" y="1683656"/>
            <a:ext cx="7378500" cy="4926900"/>
          </a:xfrm>
          <a:prstGeom prst="rect">
            <a:avLst/>
          </a:prstGeom>
          <a:noFill/>
          <a:ln>
            <a:noFill/>
          </a:ln>
        </p:spPr>
        <p:txBody>
          <a:bodyPr spcFirstLastPara="1" wrap="square" lIns="91425" tIns="45700" rIns="91425" bIns="45700" anchor="t" anchorCtr="0">
            <a:noAutofit/>
          </a:bodyPr>
          <a:lstStyle/>
          <a:p>
            <a:pPr marL="457200" lvl="0" indent="-457200" algn="l" rtl="0">
              <a:lnSpc>
                <a:spcPct val="60000"/>
              </a:lnSpc>
              <a:spcBef>
                <a:spcPts val="0"/>
              </a:spcBef>
              <a:spcAft>
                <a:spcPts val="0"/>
              </a:spcAft>
              <a:buClr>
                <a:schemeClr val="dk1"/>
              </a:buClr>
              <a:buSzPts val="2435"/>
              <a:buFont typeface="Calibri"/>
              <a:buAutoNum type="arabicParenR"/>
            </a:pPr>
            <a:r>
              <a:rPr lang="en-US" sz="2435"/>
              <a:t>Choose a site that is homogenous at least 30 meters square (if possible). Can be grass, asphalt, etc.</a:t>
            </a:r>
            <a:endParaRPr sz="2990"/>
          </a:p>
          <a:p>
            <a:pPr marL="457200" lvl="0" indent="-457200" algn="l" rtl="0">
              <a:lnSpc>
                <a:spcPct val="60000"/>
              </a:lnSpc>
              <a:spcBef>
                <a:spcPts val="600"/>
              </a:spcBef>
              <a:spcAft>
                <a:spcPts val="0"/>
              </a:spcAft>
              <a:buClr>
                <a:schemeClr val="dk1"/>
              </a:buClr>
              <a:buSzPts val="2435"/>
              <a:buFont typeface="Calibri"/>
              <a:buAutoNum type="arabicParenR"/>
            </a:pPr>
            <a:r>
              <a:rPr lang="en-US" sz="2435"/>
              <a:t>Collect GPS data for the </a:t>
            </a:r>
            <a:r>
              <a:rPr lang="en-US" sz="2435" b="1"/>
              <a:t>center </a:t>
            </a:r>
            <a:r>
              <a:rPr lang="en-US" sz="2435"/>
              <a:t>of the site (latitude, longitude and elevation).</a:t>
            </a:r>
            <a:endParaRPr sz="2990"/>
          </a:p>
          <a:p>
            <a:pPr marL="457200" lvl="0" indent="-457200" algn="l" rtl="0">
              <a:lnSpc>
                <a:spcPct val="60000"/>
              </a:lnSpc>
              <a:spcBef>
                <a:spcPts val="600"/>
              </a:spcBef>
              <a:spcAft>
                <a:spcPts val="0"/>
              </a:spcAft>
              <a:buClr>
                <a:schemeClr val="dk1"/>
              </a:buClr>
              <a:buSzPts val="2435"/>
              <a:buFont typeface="Calibri"/>
              <a:buAutoNum type="arabicParenR"/>
            </a:pPr>
            <a:r>
              <a:rPr lang="en-US" sz="2435"/>
              <a:t>Pick nine random observation spots in the study site:</a:t>
            </a:r>
            <a:endParaRPr sz="2990"/>
          </a:p>
          <a:p>
            <a:pPr marL="685800" lvl="1" indent="-243522" algn="l" rtl="0">
              <a:lnSpc>
                <a:spcPct val="60000"/>
              </a:lnSpc>
              <a:spcBef>
                <a:spcPts val="600"/>
              </a:spcBef>
              <a:spcAft>
                <a:spcPts val="0"/>
              </a:spcAft>
              <a:buClr>
                <a:schemeClr val="dk1"/>
              </a:buClr>
              <a:buSzPts val="2435"/>
              <a:buFont typeface="Merriweather Sans"/>
              <a:buChar char="-"/>
            </a:pPr>
            <a:r>
              <a:rPr lang="en-US" sz="2435"/>
              <a:t>Read and record surface temperature</a:t>
            </a:r>
            <a:endParaRPr sz="2620"/>
          </a:p>
          <a:p>
            <a:pPr marL="685800" lvl="1" indent="-243522" algn="l" rtl="0">
              <a:lnSpc>
                <a:spcPct val="60000"/>
              </a:lnSpc>
              <a:spcBef>
                <a:spcPts val="600"/>
              </a:spcBef>
              <a:spcAft>
                <a:spcPts val="0"/>
              </a:spcAft>
              <a:buClr>
                <a:schemeClr val="dk1"/>
              </a:buClr>
              <a:buSzPts val="2435"/>
              <a:buFont typeface="Merriweather Sans"/>
              <a:buChar char="-"/>
            </a:pPr>
            <a:r>
              <a:rPr lang="en-US" sz="2435"/>
              <a:t>Record the time</a:t>
            </a:r>
            <a:endParaRPr sz="2620"/>
          </a:p>
          <a:p>
            <a:pPr marL="685800" lvl="1" indent="-243522" algn="l" rtl="0">
              <a:lnSpc>
                <a:spcPct val="60000"/>
              </a:lnSpc>
              <a:spcBef>
                <a:spcPts val="600"/>
              </a:spcBef>
              <a:spcAft>
                <a:spcPts val="0"/>
              </a:spcAft>
              <a:buClr>
                <a:schemeClr val="dk1"/>
              </a:buClr>
              <a:buSzPts val="2435"/>
              <a:buFont typeface="Merriweather Sans"/>
              <a:buChar char="-"/>
            </a:pPr>
            <a:r>
              <a:rPr lang="en-US" sz="2435"/>
              <a:t>Measure and record snow depth (if present)</a:t>
            </a:r>
            <a:endParaRPr sz="2620"/>
          </a:p>
          <a:p>
            <a:pPr marL="457200" lvl="0" indent="-457200" algn="l" rtl="0">
              <a:lnSpc>
                <a:spcPct val="60000"/>
              </a:lnSpc>
              <a:spcBef>
                <a:spcPts val="600"/>
              </a:spcBef>
              <a:spcAft>
                <a:spcPts val="0"/>
              </a:spcAft>
              <a:buClr>
                <a:schemeClr val="dk1"/>
              </a:buClr>
              <a:buSzPts val="2435"/>
              <a:buFont typeface="Calibri"/>
              <a:buAutoNum type="arabicParenR"/>
            </a:pPr>
            <a:r>
              <a:rPr lang="en-US" sz="2435"/>
              <a:t>Use the </a:t>
            </a:r>
            <a:r>
              <a:rPr lang="en-US" sz="2435" i="1" u="sng">
                <a:solidFill>
                  <a:schemeClr val="hlink"/>
                </a:solidFill>
                <a:hlinkClick r:id="rId5"/>
              </a:rPr>
              <a:t>Cloud Protocol </a:t>
            </a:r>
            <a:r>
              <a:rPr lang="en-US" sz="2435"/>
              <a:t>to record cloud observations.</a:t>
            </a:r>
            <a:endParaRPr sz="2990"/>
          </a:p>
          <a:p>
            <a:pPr marL="457200" lvl="0" indent="-457200" algn="l" rtl="0">
              <a:lnSpc>
                <a:spcPct val="60000"/>
              </a:lnSpc>
              <a:spcBef>
                <a:spcPts val="600"/>
              </a:spcBef>
              <a:spcAft>
                <a:spcPts val="0"/>
              </a:spcAft>
              <a:buClr>
                <a:schemeClr val="dk1"/>
              </a:buClr>
              <a:buSzPts val="2435"/>
              <a:buFont typeface="Calibri"/>
              <a:buAutoNum type="arabicParenR"/>
            </a:pPr>
            <a:r>
              <a:rPr lang="en-US" sz="2435"/>
              <a:t>Record your data on the Surface Temperature Data sheet.</a:t>
            </a:r>
            <a:endParaRPr sz="2250">
              <a:latin typeface="Arial"/>
              <a:ea typeface="Arial"/>
              <a:cs typeface="Arial"/>
              <a:sym typeface="Arial"/>
            </a:endParaRPr>
          </a:p>
          <a:p>
            <a:pPr marL="0" lvl="0" indent="0" algn="l" rtl="0">
              <a:lnSpc>
                <a:spcPct val="60000"/>
              </a:lnSpc>
              <a:spcBef>
                <a:spcPts val="600"/>
              </a:spcBef>
              <a:spcAft>
                <a:spcPts val="0"/>
              </a:spcAft>
              <a:buClr>
                <a:schemeClr val="dk1"/>
              </a:buClr>
              <a:buSzPts val="1850"/>
              <a:buNone/>
            </a:pPr>
            <a:endParaRPr sz="2250">
              <a:latin typeface="Arial"/>
              <a:ea typeface="Arial"/>
              <a:cs typeface="Arial"/>
              <a:sym typeface="Arial"/>
            </a:endParaRPr>
          </a:p>
          <a:p>
            <a:pPr marL="0" lvl="0" indent="0" algn="l" rtl="0">
              <a:lnSpc>
                <a:spcPct val="70000"/>
              </a:lnSpc>
              <a:spcBef>
                <a:spcPts val="600"/>
              </a:spcBef>
              <a:spcAft>
                <a:spcPts val="0"/>
              </a:spcAft>
              <a:buClr>
                <a:schemeClr val="dk1"/>
              </a:buClr>
              <a:buSzPts val="1850"/>
              <a:buNone/>
            </a:pPr>
            <a:endParaRPr sz="2250"/>
          </a:p>
          <a:p>
            <a:pPr marL="228600" lvl="0" indent="-50800" algn="l" rtl="0">
              <a:lnSpc>
                <a:spcPct val="70000"/>
              </a:lnSpc>
              <a:spcBef>
                <a:spcPts val="1000"/>
              </a:spcBef>
              <a:spcAft>
                <a:spcPts val="0"/>
              </a:spcAft>
              <a:buClr>
                <a:schemeClr val="dk1"/>
              </a:buClr>
              <a:buSzPts val="2590"/>
              <a:buNone/>
            </a:pPr>
            <a:endParaRPr sz="299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7" descr="image of baseball field with boxes around areas where there is only grass. These are homogeneous areas suitable for temperature reading"/>
          <p:cNvPicPr preferRelativeResize="0"/>
          <p:nvPr/>
        </p:nvPicPr>
        <p:blipFill rotWithShape="1">
          <a:blip r:embed="rId3">
            <a:alphaModFix/>
          </a:blip>
          <a:srcRect/>
          <a:stretch/>
        </p:blipFill>
        <p:spPr>
          <a:xfrm>
            <a:off x="2225278" y="3201037"/>
            <a:ext cx="5774303" cy="3581399"/>
          </a:xfrm>
          <a:prstGeom prst="rect">
            <a:avLst/>
          </a:prstGeom>
          <a:noFill/>
          <a:ln>
            <a:noFill/>
          </a:ln>
        </p:spPr>
      </p:pic>
      <p:sp>
        <p:nvSpPr>
          <p:cNvPr id="286" name="Google Shape;286;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87" name="Google Shape;287;p17" descr="Header: Atmosphere-Surface Temperature"/>
          <p:cNvPicPr preferRelativeResize="0"/>
          <p:nvPr/>
        </p:nvPicPr>
        <p:blipFill rotWithShape="1">
          <a:blip r:embed="rId4">
            <a:alphaModFix/>
          </a:blip>
          <a:srcRect/>
          <a:stretch/>
        </p:blipFill>
        <p:spPr>
          <a:xfrm>
            <a:off x="0" y="0"/>
            <a:ext cx="9194351" cy="841829"/>
          </a:xfrm>
          <a:prstGeom prst="rect">
            <a:avLst/>
          </a:prstGeom>
          <a:noFill/>
          <a:ln>
            <a:noFill/>
          </a:ln>
        </p:spPr>
      </p:pic>
      <p:pic>
        <p:nvPicPr>
          <p:cNvPr id="288" name="Google Shape;288;p17" descr="Menu Bar- How to collect your data"/>
          <p:cNvPicPr preferRelativeResize="0"/>
          <p:nvPr/>
        </p:nvPicPr>
        <p:blipFill rotWithShape="1">
          <a:blip r:embed="rId5">
            <a:alphaModFix/>
          </a:blip>
          <a:srcRect/>
          <a:stretch/>
        </p:blipFill>
        <p:spPr>
          <a:xfrm>
            <a:off x="-1" y="841828"/>
            <a:ext cx="1169081" cy="6016171"/>
          </a:xfrm>
          <a:prstGeom prst="rect">
            <a:avLst/>
          </a:prstGeom>
          <a:noFill/>
          <a:ln>
            <a:noFill/>
          </a:ln>
        </p:spPr>
      </p:pic>
      <p:sp>
        <p:nvSpPr>
          <p:cNvPr id="289" name="Google Shape;289;p17"/>
          <p:cNvSpPr txBox="1">
            <a:spLocks noGrp="1"/>
          </p:cNvSpPr>
          <p:nvPr>
            <p:ph type="title"/>
          </p:nvPr>
        </p:nvSpPr>
        <p:spPr>
          <a:xfrm>
            <a:off x="1169080" y="8418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1. Choose homogenous study areas.</a:t>
            </a:r>
            <a:endParaRPr sz="3200"/>
          </a:p>
        </p:txBody>
      </p:sp>
      <p:sp>
        <p:nvSpPr>
          <p:cNvPr id="290" name="Google Shape;290;p17"/>
          <p:cNvSpPr txBox="1">
            <a:spLocks noGrp="1"/>
          </p:cNvSpPr>
          <p:nvPr>
            <p:ph type="body" idx="1"/>
          </p:nvPr>
        </p:nvSpPr>
        <p:spPr>
          <a:xfrm>
            <a:off x="1373447" y="1466984"/>
            <a:ext cx="7477963" cy="492699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sz="1800"/>
              <a:t>Choose study areas that are as large as possible and that have homogeneous cover. free from shadows from trees or buildings, ensures that you’re measuring representative surface temperatures. Be sure to document the size of your homogeneous site. Setting up the site properly means fewer biasing factors and more useful, comparable data for scientists worldwide.</a:t>
            </a:r>
            <a:endParaRPr sz="1800"/>
          </a:p>
          <a:p>
            <a:pPr marL="0" lvl="0" indent="0" algn="ctr" rtl="0">
              <a:lnSpc>
                <a:spcPct val="80000"/>
              </a:lnSpc>
              <a:spcBef>
                <a:spcPts val="0"/>
              </a:spcBef>
              <a:spcAft>
                <a:spcPts val="0"/>
              </a:spcAft>
              <a:buClr>
                <a:schemeClr val="dk1"/>
              </a:buClr>
              <a:buSzPts val="2000"/>
              <a:buNone/>
            </a:pPr>
            <a:endParaRPr sz="18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18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1800"/>
          </a:p>
          <a:p>
            <a:pPr marL="228600" lvl="0" indent="-50800" algn="l" rtl="0">
              <a:lnSpc>
                <a:spcPct val="90000"/>
              </a:lnSpc>
              <a:spcBef>
                <a:spcPts val="1000"/>
              </a:spcBef>
              <a:spcAft>
                <a:spcPts val="0"/>
              </a:spcAft>
              <a:buClr>
                <a:schemeClr val="dk1"/>
              </a:buClr>
              <a:buSzPts val="2800"/>
              <a:buNone/>
            </a:pP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97" name="Google Shape;297;p18"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298" name="Google Shape;298;p18"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299" name="Google Shape;299;p18"/>
          <p:cNvSpPr txBox="1">
            <a:spLocks noGrp="1"/>
          </p:cNvSpPr>
          <p:nvPr>
            <p:ph type="title"/>
          </p:nvPr>
        </p:nvSpPr>
        <p:spPr>
          <a:xfrm>
            <a:off x="1169080" y="994227"/>
            <a:ext cx="7886700" cy="66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80"/>
              <a:buFont typeface="Calibri"/>
              <a:buNone/>
            </a:pPr>
            <a:r>
              <a:rPr lang="en-US" sz="2080" b="1"/>
              <a:t>2. Collect GPS data of the </a:t>
            </a:r>
            <a:r>
              <a:rPr lang="en-US" sz="2080" b="1" u="sng"/>
              <a:t>center</a:t>
            </a:r>
            <a:r>
              <a:rPr lang="en-US" sz="2080" b="1"/>
              <a:t> of each study area. If you are using the GLOBE Observer app on your phone, the latitude and longitude are automatically recorded.</a:t>
            </a:r>
            <a:endParaRPr sz="2080"/>
          </a:p>
        </p:txBody>
      </p:sp>
      <p:sp>
        <p:nvSpPr>
          <p:cNvPr id="300" name="Google Shape;300;p18"/>
          <p:cNvSpPr txBox="1">
            <a:spLocks noGrp="1"/>
          </p:cNvSpPr>
          <p:nvPr>
            <p:ph type="body" idx="1"/>
          </p:nvPr>
        </p:nvSpPr>
        <p:spPr>
          <a:xfrm>
            <a:off x="1373448" y="1504609"/>
            <a:ext cx="7477963" cy="49269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a:p>
          <a:p>
            <a:pPr marL="0" lvl="0" indent="0" algn="l" rtl="0">
              <a:lnSpc>
                <a:spcPct val="90000"/>
              </a:lnSpc>
              <a:spcBef>
                <a:spcPts val="0"/>
              </a:spcBef>
              <a:spcAft>
                <a:spcPts val="0"/>
              </a:spcAft>
              <a:buClr>
                <a:schemeClr val="dk1"/>
              </a:buClr>
              <a:buSzPts val="1800"/>
              <a:buNone/>
            </a:pPr>
            <a:r>
              <a:rPr lang="en-US" sz="1800"/>
              <a:t>Record latitude, longitude and elevation</a:t>
            </a:r>
            <a:r>
              <a:rPr lang="en-US" sz="1800">
                <a:latin typeface="Arial"/>
                <a:ea typeface="Arial"/>
                <a:cs typeface="Arial"/>
                <a:sym typeface="Arial"/>
              </a:rPr>
              <a: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01" name="Google Shape;301;p18" descr="The box located in the outfield  of the baseball diamond indicates where to take Surface Temperature readings. It is a grassy area. &quot;X&quot; indicates the spot to take your GPS reading."/>
          <p:cNvPicPr preferRelativeResize="0"/>
          <p:nvPr/>
        </p:nvPicPr>
        <p:blipFill rotWithShape="1">
          <a:blip r:embed="rId5">
            <a:alphaModFix/>
          </a:blip>
          <a:srcRect/>
          <a:stretch/>
        </p:blipFill>
        <p:spPr>
          <a:xfrm>
            <a:off x="2239426" y="2240950"/>
            <a:ext cx="5634950" cy="4174650"/>
          </a:xfrm>
          <a:prstGeom prst="rect">
            <a:avLst/>
          </a:prstGeom>
          <a:noFill/>
          <a:ln>
            <a:noFill/>
          </a:ln>
        </p:spPr>
      </p:pic>
      <p:sp>
        <p:nvSpPr>
          <p:cNvPr id="302" name="Google Shape;302;p18"/>
          <p:cNvSpPr txBox="1"/>
          <p:nvPr/>
        </p:nvSpPr>
        <p:spPr>
          <a:xfrm>
            <a:off x="4257663" y="6238348"/>
            <a:ext cx="17095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GPS Protocol</a:t>
            </a: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0" name="Google Shape;100;p2"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101" name="Google Shape;101;p2" descr="Menu Bar: What is surface temperature?"/>
          <p:cNvPicPr preferRelativeResize="0"/>
          <p:nvPr/>
        </p:nvPicPr>
        <p:blipFill rotWithShape="1">
          <a:blip r:embed="rId4">
            <a:alphaModFix/>
          </a:blip>
          <a:srcRect/>
          <a:stretch/>
        </p:blipFill>
        <p:spPr>
          <a:xfrm>
            <a:off x="0" y="841829"/>
            <a:ext cx="1172817" cy="6048573"/>
          </a:xfrm>
          <a:prstGeom prst="rect">
            <a:avLst/>
          </a:prstGeom>
          <a:noFill/>
          <a:ln>
            <a:noFill/>
          </a:ln>
        </p:spPr>
      </p:pic>
      <p:sp>
        <p:nvSpPr>
          <p:cNvPr id="102" name="Google Shape;102;p2"/>
          <p:cNvSpPr txBox="1">
            <a:spLocks noGrp="1"/>
          </p:cNvSpPr>
          <p:nvPr>
            <p:ph type="title"/>
          </p:nvPr>
        </p:nvSpPr>
        <p:spPr>
          <a:xfrm>
            <a:off x="1257300" y="88865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Overview and Learning Objectives</a:t>
            </a:r>
            <a:endParaRPr/>
          </a:p>
        </p:txBody>
      </p:sp>
      <p:sp>
        <p:nvSpPr>
          <p:cNvPr id="103" name="Google Shape;103;p2"/>
          <p:cNvSpPr txBox="1">
            <a:spLocks noGrp="1"/>
          </p:cNvSpPr>
          <p:nvPr>
            <p:ph type="body" idx="1"/>
          </p:nvPr>
        </p:nvSpPr>
        <p:spPr>
          <a:xfrm>
            <a:off x="1257300" y="1551441"/>
            <a:ext cx="7577932" cy="5028406"/>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sz="2600" b="1"/>
              <a:t>Overview</a:t>
            </a:r>
            <a:endParaRPr/>
          </a:p>
          <a:p>
            <a:pPr marL="0" lvl="0" indent="0" algn="l" rtl="0">
              <a:lnSpc>
                <a:spcPct val="90000"/>
              </a:lnSpc>
              <a:spcBef>
                <a:spcPts val="1000"/>
              </a:spcBef>
              <a:spcAft>
                <a:spcPts val="0"/>
              </a:spcAft>
              <a:buClr>
                <a:schemeClr val="dk1"/>
              </a:buClr>
              <a:buSzPct val="100000"/>
              <a:buNone/>
            </a:pPr>
            <a:r>
              <a:rPr lang="en-US" sz="2600" i="1"/>
              <a:t>This module:</a:t>
            </a:r>
            <a:endParaRPr/>
          </a:p>
          <a:p>
            <a:pPr marL="228600" lvl="0" indent="-228600" algn="l" rtl="0">
              <a:lnSpc>
                <a:spcPct val="90000"/>
              </a:lnSpc>
              <a:spcBef>
                <a:spcPts val="1000"/>
              </a:spcBef>
              <a:spcAft>
                <a:spcPts val="0"/>
              </a:spcAft>
              <a:buClr>
                <a:schemeClr val="dk1"/>
              </a:buClr>
              <a:buSzPct val="100000"/>
              <a:buChar char="•"/>
            </a:pPr>
            <a:r>
              <a:rPr lang="en-US" sz="2600"/>
              <a:t>Describes how to take surface temperature measurements</a:t>
            </a:r>
            <a:endParaRPr/>
          </a:p>
          <a:p>
            <a:pPr marL="228600" lvl="0" indent="-228600" algn="l" rtl="0">
              <a:lnSpc>
                <a:spcPct val="90000"/>
              </a:lnSpc>
              <a:spcBef>
                <a:spcPts val="1000"/>
              </a:spcBef>
              <a:spcAft>
                <a:spcPts val="0"/>
              </a:spcAft>
              <a:buClr>
                <a:schemeClr val="dk1"/>
              </a:buClr>
              <a:buSzPct val="100000"/>
              <a:buChar char="•"/>
            </a:pPr>
            <a:r>
              <a:rPr lang="en-US" sz="2600"/>
              <a:t>Provides instructions on how to enter your data on the GLOBE website</a:t>
            </a:r>
            <a:endParaRPr/>
          </a:p>
          <a:p>
            <a:pPr marL="228600" lvl="0" indent="-113029" algn="l" rtl="0">
              <a:lnSpc>
                <a:spcPct val="90000"/>
              </a:lnSpc>
              <a:spcBef>
                <a:spcPts val="1000"/>
              </a:spcBef>
              <a:spcAft>
                <a:spcPts val="0"/>
              </a:spcAft>
              <a:buClr>
                <a:schemeClr val="dk1"/>
              </a:buClr>
              <a:buSzPct val="100000"/>
              <a:buNone/>
            </a:pPr>
            <a:endParaRPr sz="2600"/>
          </a:p>
          <a:p>
            <a:pPr marL="0" lvl="0" indent="0" algn="l" rtl="0">
              <a:lnSpc>
                <a:spcPct val="90000"/>
              </a:lnSpc>
              <a:spcBef>
                <a:spcPts val="1000"/>
              </a:spcBef>
              <a:spcAft>
                <a:spcPts val="0"/>
              </a:spcAft>
              <a:buClr>
                <a:schemeClr val="dk1"/>
              </a:buClr>
              <a:buSzPct val="100000"/>
              <a:buNone/>
            </a:pPr>
            <a:r>
              <a:rPr lang="en-US" sz="2600" b="1"/>
              <a:t>Learning Objectives</a:t>
            </a:r>
            <a:endParaRPr/>
          </a:p>
          <a:p>
            <a:pPr marL="0" lvl="0" indent="0" algn="l" rtl="0">
              <a:lnSpc>
                <a:spcPct val="90000"/>
              </a:lnSpc>
              <a:spcBef>
                <a:spcPts val="1000"/>
              </a:spcBef>
              <a:spcAft>
                <a:spcPts val="0"/>
              </a:spcAft>
              <a:buClr>
                <a:schemeClr val="dk1"/>
              </a:buClr>
              <a:buSzPct val="100000"/>
              <a:buNone/>
            </a:pPr>
            <a:endParaRPr sz="2600" i="1"/>
          </a:p>
          <a:p>
            <a:pPr marL="0" lvl="0" indent="0" algn="l" rtl="0">
              <a:lnSpc>
                <a:spcPct val="90000"/>
              </a:lnSpc>
              <a:spcBef>
                <a:spcPts val="0"/>
              </a:spcBef>
              <a:spcAft>
                <a:spcPts val="0"/>
              </a:spcAft>
              <a:buClr>
                <a:schemeClr val="dk1"/>
              </a:buClr>
              <a:buSzPct val="100000"/>
              <a:buNone/>
            </a:pPr>
            <a:r>
              <a:rPr lang="en-US" sz="2600" i="1"/>
              <a:t>After completing this module, you will be able to:</a:t>
            </a:r>
            <a:endParaRPr/>
          </a:p>
          <a:p>
            <a:pPr marL="228600" lvl="0" indent="-228600" algn="l" rtl="0">
              <a:lnSpc>
                <a:spcPct val="90000"/>
              </a:lnSpc>
              <a:spcBef>
                <a:spcPts val="600"/>
              </a:spcBef>
              <a:spcAft>
                <a:spcPts val="0"/>
              </a:spcAft>
              <a:buClr>
                <a:schemeClr val="dk1"/>
              </a:buClr>
              <a:buSzPct val="100000"/>
              <a:buChar char="•"/>
            </a:pPr>
            <a:r>
              <a:rPr lang="en-US" sz="2600"/>
              <a:t>Describe and define surface temperature </a:t>
            </a:r>
            <a:endParaRPr/>
          </a:p>
          <a:p>
            <a:pPr marL="228600" lvl="0" indent="-228600" algn="l" rtl="0">
              <a:lnSpc>
                <a:spcPct val="90000"/>
              </a:lnSpc>
              <a:spcBef>
                <a:spcPts val="600"/>
              </a:spcBef>
              <a:spcAft>
                <a:spcPts val="0"/>
              </a:spcAft>
              <a:buClr>
                <a:schemeClr val="dk1"/>
              </a:buClr>
              <a:buSzPct val="100000"/>
              <a:buChar char="•"/>
            </a:pPr>
            <a:r>
              <a:rPr lang="en-US" sz="2600"/>
              <a:t>List reasons why it is important to collect surface temperature data</a:t>
            </a:r>
            <a:endParaRPr/>
          </a:p>
          <a:p>
            <a:pPr marL="228600" lvl="0" indent="-228600" algn="l" rtl="0">
              <a:lnSpc>
                <a:spcPct val="90000"/>
              </a:lnSpc>
              <a:spcBef>
                <a:spcPts val="600"/>
              </a:spcBef>
              <a:spcAft>
                <a:spcPts val="0"/>
              </a:spcAft>
              <a:buClr>
                <a:schemeClr val="dk1"/>
              </a:buClr>
              <a:buSzPct val="100000"/>
              <a:buChar char="•"/>
            </a:pPr>
            <a:r>
              <a:rPr lang="en-US" sz="2600"/>
              <a:t>Determine the correct locations to take surface temperature readings</a:t>
            </a:r>
            <a:endParaRPr/>
          </a:p>
          <a:p>
            <a:pPr marL="228600" lvl="0" indent="-228600" algn="l" rtl="0">
              <a:lnSpc>
                <a:spcPct val="90000"/>
              </a:lnSpc>
              <a:spcBef>
                <a:spcPts val="600"/>
              </a:spcBef>
              <a:spcAft>
                <a:spcPts val="0"/>
              </a:spcAft>
              <a:buClr>
                <a:schemeClr val="dk1"/>
              </a:buClr>
              <a:buSzPct val="100000"/>
              <a:buChar char="•"/>
            </a:pPr>
            <a:r>
              <a:rPr lang="en-US" sz="2600"/>
              <a:t>Upload data to the GLOBE website</a:t>
            </a:r>
            <a:endParaRPr/>
          </a:p>
          <a:p>
            <a:pPr marL="228600" lvl="0" indent="-228600" algn="l" rtl="0">
              <a:lnSpc>
                <a:spcPct val="90000"/>
              </a:lnSpc>
              <a:spcBef>
                <a:spcPts val="600"/>
              </a:spcBef>
              <a:spcAft>
                <a:spcPts val="0"/>
              </a:spcAft>
              <a:buClr>
                <a:schemeClr val="dk1"/>
              </a:buClr>
              <a:buSzPct val="100000"/>
              <a:buChar char="•"/>
            </a:pPr>
            <a:r>
              <a:rPr lang="en-US" sz="2600"/>
              <a:t>Visualize data using GLOBE and formulate your own questions about weather</a:t>
            </a:r>
            <a:endParaRPr/>
          </a:p>
          <a:p>
            <a:pPr marL="228600" lvl="0" indent="-113029" algn="l" rtl="0">
              <a:lnSpc>
                <a:spcPct val="90000"/>
              </a:lnSpc>
              <a:spcBef>
                <a:spcPts val="600"/>
              </a:spcBef>
              <a:spcAft>
                <a:spcPts val="0"/>
              </a:spcAft>
              <a:buClr>
                <a:schemeClr val="dk1"/>
              </a:buClr>
              <a:buSzPct val="100000"/>
              <a:buNone/>
            </a:pPr>
            <a:endParaRPr sz="2600"/>
          </a:p>
          <a:p>
            <a:pPr marL="0" lvl="0" indent="0" algn="l" rtl="0">
              <a:lnSpc>
                <a:spcPct val="90000"/>
              </a:lnSpc>
              <a:spcBef>
                <a:spcPts val="600"/>
              </a:spcBef>
              <a:spcAft>
                <a:spcPts val="0"/>
              </a:spcAft>
              <a:buClr>
                <a:schemeClr val="dk1"/>
              </a:buClr>
              <a:buSzPct val="100000"/>
              <a:buNone/>
            </a:pPr>
            <a:r>
              <a:rPr lang="en-US" sz="2600" i="1"/>
              <a:t>Estimated time needed for completion of this module: 1.5 hours</a:t>
            </a:r>
            <a:endParaRPr/>
          </a:p>
          <a:p>
            <a:pPr marL="0" lvl="0" indent="0" algn="l" rtl="0">
              <a:lnSpc>
                <a:spcPct val="90000"/>
              </a:lnSpc>
              <a:spcBef>
                <a:spcPts val="1600"/>
              </a:spcBef>
              <a:spcAft>
                <a:spcPts val="0"/>
              </a:spcAft>
              <a:buClr>
                <a:schemeClr val="dk1"/>
              </a:buClr>
              <a:buSzPct val="100000"/>
              <a:buNone/>
            </a:pPr>
            <a:endParaRPr sz="2400" i="1">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309" name="Google Shape;309;p19"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310" name="Google Shape;310;p19"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311" name="Google Shape;311;p19"/>
          <p:cNvSpPr txBox="1">
            <a:spLocks noGrp="1"/>
          </p:cNvSpPr>
          <p:nvPr>
            <p:ph type="title"/>
          </p:nvPr>
        </p:nvSpPr>
        <p:spPr>
          <a:xfrm>
            <a:off x="1169075" y="768475"/>
            <a:ext cx="7886700" cy="99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3. Take 9 random surface temperature readings</a:t>
            </a:r>
            <a:endParaRPr sz="3200"/>
          </a:p>
        </p:txBody>
      </p:sp>
      <p:sp>
        <p:nvSpPr>
          <p:cNvPr id="312" name="Google Shape;312;p19"/>
          <p:cNvSpPr txBox="1">
            <a:spLocks noGrp="1"/>
          </p:cNvSpPr>
          <p:nvPr>
            <p:ph type="body" idx="1"/>
          </p:nvPr>
        </p:nvSpPr>
        <p:spPr>
          <a:xfrm>
            <a:off x="1373448" y="1580809"/>
            <a:ext cx="7478100" cy="49269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800"/>
              <a:buNone/>
            </a:pPr>
            <a:endParaRPr sz="1800"/>
          </a:p>
          <a:p>
            <a:pPr marL="0" lvl="0" indent="0" algn="l" rtl="0">
              <a:lnSpc>
                <a:spcPct val="80000"/>
              </a:lnSpc>
              <a:spcBef>
                <a:spcPts val="0"/>
              </a:spcBef>
              <a:spcAft>
                <a:spcPts val="0"/>
              </a:spcAft>
              <a:buClr>
                <a:schemeClr val="dk1"/>
              </a:buClr>
              <a:buSzPts val="1800"/>
              <a:buNone/>
            </a:pPr>
            <a:r>
              <a:rPr lang="en-US" sz="1800"/>
              <a:t>Take 9 random surface temperature readings within </a:t>
            </a:r>
            <a:r>
              <a:rPr lang="en-US" sz="1800" b="1"/>
              <a:t>each </a:t>
            </a:r>
            <a:r>
              <a:rPr lang="en-US" sz="1800"/>
              <a:t>study area. The 9 random observations ensure a good average for the site is observed. </a:t>
            </a:r>
            <a:endParaRPr/>
          </a:p>
          <a:p>
            <a:pPr marL="0" lvl="0" indent="0" algn="ctr"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13" name="Google Shape;313;p19" descr="Zoom in view of the section of previous photo. &quot;X&quot;s indicate where you should take the 9 random surface temperature readings on the grassy area. Infrared thermometer is pictured in the upper left hand corner."/>
          <p:cNvPicPr preferRelativeResize="0"/>
          <p:nvPr/>
        </p:nvPicPr>
        <p:blipFill rotWithShape="1">
          <a:blip r:embed="rId5">
            <a:alphaModFix/>
          </a:blip>
          <a:srcRect/>
          <a:stretch/>
        </p:blipFill>
        <p:spPr>
          <a:xfrm>
            <a:off x="1836529" y="2319789"/>
            <a:ext cx="6353313" cy="42417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320" name="Google Shape;320;p20"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321" name="Google Shape;321;p20"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322" name="Google Shape;322;p20"/>
          <p:cNvSpPr txBox="1">
            <a:spLocks noGrp="1"/>
          </p:cNvSpPr>
          <p:nvPr>
            <p:ph type="title"/>
          </p:nvPr>
        </p:nvSpPr>
        <p:spPr>
          <a:xfrm>
            <a:off x="1169080" y="8418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Caution! </a:t>
            </a:r>
            <a:endParaRPr sz="3200"/>
          </a:p>
        </p:txBody>
      </p:sp>
      <p:sp>
        <p:nvSpPr>
          <p:cNvPr id="323" name="Google Shape;323;p20"/>
          <p:cNvSpPr txBox="1">
            <a:spLocks noGrp="1"/>
          </p:cNvSpPr>
          <p:nvPr>
            <p:ph type="body" idx="1"/>
          </p:nvPr>
        </p:nvSpPr>
        <p:spPr>
          <a:xfrm>
            <a:off x="1373448" y="1386818"/>
            <a:ext cx="7477963" cy="49269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latin typeface="Arial"/>
                <a:ea typeface="Arial"/>
                <a:cs typeface="Arial"/>
                <a:sym typeface="Arial"/>
              </a:rPr>
              <a:t>Do not mix cover types in one study area. </a:t>
            </a:r>
            <a:br>
              <a:rPr lang="en-US" sz="1800">
                <a:latin typeface="Arial"/>
                <a:ea typeface="Arial"/>
                <a:cs typeface="Arial"/>
                <a:sym typeface="Arial"/>
              </a:rPr>
            </a:br>
            <a:endParaRPr sz="1800">
              <a:latin typeface="Arial"/>
              <a:ea typeface="Arial"/>
              <a:cs typeface="Arial"/>
              <a:sym typeface="Arial"/>
            </a:endParaRPr>
          </a:p>
          <a:p>
            <a:pPr marL="0" lvl="0" indent="0" algn="l" rtl="0">
              <a:lnSpc>
                <a:spcPct val="90000"/>
              </a:lnSpc>
              <a:spcBef>
                <a:spcPts val="600"/>
              </a:spcBef>
              <a:spcAft>
                <a:spcPts val="0"/>
              </a:spcAft>
              <a:buClr>
                <a:schemeClr val="dk1"/>
              </a:buClr>
              <a:buSzPts val="1800"/>
              <a:buNone/>
            </a:pPr>
            <a:r>
              <a:rPr lang="en-US" sz="1800">
                <a:latin typeface="Arial"/>
                <a:ea typeface="Arial"/>
                <a:cs typeface="Arial"/>
                <a:sym typeface="Arial"/>
              </a:rPr>
              <a:t>In this case, the study area mistakenly has grass </a:t>
            </a:r>
            <a:r>
              <a:rPr lang="en-US" sz="1800" i="1">
                <a:latin typeface="Arial"/>
                <a:ea typeface="Arial"/>
                <a:cs typeface="Arial"/>
                <a:sym typeface="Arial"/>
              </a:rPr>
              <a:t>and</a:t>
            </a:r>
            <a:r>
              <a:rPr lang="en-US" sz="1800">
                <a:latin typeface="Arial"/>
                <a:ea typeface="Arial"/>
                <a:cs typeface="Arial"/>
                <a:sym typeface="Arial"/>
              </a:rPr>
              <a:t> bare ground</a:t>
            </a:r>
            <a:r>
              <a:rPr lang="en-US" sz="1800"/>
              <a: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24" name="Google Shape;324;p20" descr="Image of heterogenous landscape with red circle and line through it."/>
          <p:cNvPicPr preferRelativeResize="0"/>
          <p:nvPr/>
        </p:nvPicPr>
        <p:blipFill rotWithShape="1">
          <a:blip r:embed="rId5">
            <a:alphaModFix/>
          </a:blip>
          <a:srcRect/>
          <a:stretch/>
        </p:blipFill>
        <p:spPr>
          <a:xfrm>
            <a:off x="2287261" y="2397795"/>
            <a:ext cx="4444223" cy="391601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31" name="Google Shape;331;p21"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332" name="Google Shape;332;p21"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333" name="Google Shape;333;p21"/>
          <p:cNvSpPr txBox="1">
            <a:spLocks noGrp="1"/>
          </p:cNvSpPr>
          <p:nvPr>
            <p:ph type="title"/>
          </p:nvPr>
        </p:nvSpPr>
        <p:spPr>
          <a:xfrm>
            <a:off x="1169080" y="8418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Caution! </a:t>
            </a:r>
            <a:r>
              <a:rPr lang="en-US" sz="3200" b="1">
                <a:solidFill>
                  <a:schemeClr val="lt1"/>
                </a:solidFill>
              </a:rPr>
              <a:t>1</a:t>
            </a:r>
            <a:endParaRPr sz="3200">
              <a:solidFill>
                <a:schemeClr val="lt1"/>
              </a:solidFill>
            </a:endParaRPr>
          </a:p>
        </p:txBody>
      </p:sp>
      <p:sp>
        <p:nvSpPr>
          <p:cNvPr id="334" name="Google Shape;334;p21"/>
          <p:cNvSpPr txBox="1">
            <a:spLocks noGrp="1"/>
          </p:cNvSpPr>
          <p:nvPr>
            <p:ph type="body" idx="1"/>
          </p:nvPr>
        </p:nvSpPr>
        <p:spPr>
          <a:xfrm>
            <a:off x="1373448" y="1504609"/>
            <a:ext cx="7477963" cy="49269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Do not take the temperature of shadowed areas including the shadow that your body may cast.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35" name="Google Shape;335;p21" descr="Image of student taking reading in a shadow"/>
          <p:cNvPicPr preferRelativeResize="0"/>
          <p:nvPr/>
        </p:nvPicPr>
        <p:blipFill rotWithShape="1">
          <a:blip r:embed="rId5">
            <a:alphaModFix/>
          </a:blip>
          <a:srcRect/>
          <a:stretch/>
        </p:blipFill>
        <p:spPr>
          <a:xfrm>
            <a:off x="2247951" y="2167389"/>
            <a:ext cx="4698448" cy="42154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42" name="Google Shape;342;p22"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343" name="Google Shape;343;p22"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344" name="Google Shape;344;p22"/>
          <p:cNvSpPr txBox="1">
            <a:spLocks noGrp="1"/>
          </p:cNvSpPr>
          <p:nvPr>
            <p:ph type="title"/>
          </p:nvPr>
        </p:nvSpPr>
        <p:spPr>
          <a:xfrm>
            <a:off x="1373448" y="815811"/>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Caution! </a:t>
            </a:r>
            <a:r>
              <a:rPr lang="en-US" sz="3200" b="1">
                <a:solidFill>
                  <a:schemeClr val="lt1"/>
                </a:solidFill>
              </a:rPr>
              <a:t>2</a:t>
            </a:r>
            <a:endParaRPr sz="3200">
              <a:solidFill>
                <a:schemeClr val="lt1"/>
              </a:solidFill>
            </a:endParaRPr>
          </a:p>
        </p:txBody>
      </p:sp>
      <p:sp>
        <p:nvSpPr>
          <p:cNvPr id="345" name="Google Shape;345;p22"/>
          <p:cNvSpPr txBox="1">
            <a:spLocks noGrp="1"/>
          </p:cNvSpPr>
          <p:nvPr>
            <p:ph type="body" idx="1"/>
          </p:nvPr>
        </p:nvSpPr>
        <p:spPr>
          <a:xfrm>
            <a:off x="1373448" y="1504609"/>
            <a:ext cx="7477963" cy="492699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00"/>
              <a:buNone/>
            </a:pPr>
            <a:r>
              <a:rPr lang="en-US" sz="2000"/>
              <a:t>Extend your arm in front of you  to take the observations. You don’t want to measure the temperature of your feet</a:t>
            </a:r>
            <a:r>
              <a:rPr lang="en-US" sz="1800"/>
              <a:t>.</a:t>
            </a:r>
            <a:endParaRPr/>
          </a:p>
          <a:p>
            <a:pPr marL="0" lvl="0" indent="0" algn="l" rtl="0">
              <a:lnSpc>
                <a:spcPct val="90000"/>
              </a:lnSpc>
              <a:spcBef>
                <a:spcPts val="1600"/>
              </a:spcBef>
              <a:spcAft>
                <a:spcPts val="0"/>
              </a:spcAft>
              <a:buClr>
                <a:schemeClr val="dk1"/>
              </a:buClr>
              <a:buSzPts val="1800"/>
              <a:buNone/>
            </a:pPr>
            <a:r>
              <a:rPr lang="en-US" sz="1800"/>
              <a: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46" name="Google Shape;346;p22" descr="Photo of a student pointing the instrument at his feet, and a large circle with a line through it: this is not how to take the measurement!"/>
          <p:cNvPicPr preferRelativeResize="0"/>
          <p:nvPr/>
        </p:nvPicPr>
        <p:blipFill rotWithShape="1">
          <a:blip r:embed="rId5">
            <a:alphaModFix/>
          </a:blip>
          <a:srcRect/>
          <a:stretch/>
        </p:blipFill>
        <p:spPr>
          <a:xfrm>
            <a:off x="2852436" y="2097548"/>
            <a:ext cx="4519987" cy="41675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352" name="Google Shape;352;p23" descr="You can use the IRT with a thermal glove. Slide the instrument in the glove and operate the IRT from outside the glove. "/>
          <p:cNvGrpSpPr/>
          <p:nvPr/>
        </p:nvGrpSpPr>
        <p:grpSpPr>
          <a:xfrm>
            <a:off x="5004385" y="1550413"/>
            <a:ext cx="4139615" cy="5171063"/>
            <a:chOff x="1447800" y="1747684"/>
            <a:chExt cx="4168942" cy="5110316"/>
          </a:xfrm>
        </p:grpSpPr>
        <p:pic>
          <p:nvPicPr>
            <p:cNvPr id="353" name="Google Shape;353;p23" descr="Hold the thermal glove so that thumb points down. Position the IRT in the finger section of the thermal glove with the sensing eye pointing out through the cut hole in the end of the finger section.  You will operate the IRT from outside the termal glove by placing your finger on the recording button and squeezing. Screen shot 2016-02-01 at 12.02.00 AM.png" title="Image of how t use a thermal glove."/>
            <p:cNvPicPr preferRelativeResize="0"/>
            <p:nvPr/>
          </p:nvPicPr>
          <p:blipFill rotWithShape="1">
            <a:blip r:embed="rId3">
              <a:alphaModFix/>
            </a:blip>
            <a:srcRect/>
            <a:stretch/>
          </p:blipFill>
          <p:spPr>
            <a:xfrm>
              <a:off x="1447800" y="1747684"/>
              <a:ext cx="4168942" cy="5110316"/>
            </a:xfrm>
            <a:prstGeom prst="rect">
              <a:avLst/>
            </a:prstGeom>
            <a:noFill/>
            <a:ln>
              <a:noFill/>
            </a:ln>
          </p:spPr>
        </p:pic>
        <p:sp>
          <p:nvSpPr>
            <p:cNvPr id="354" name="Google Shape;354;p23"/>
            <p:cNvSpPr/>
            <p:nvPr/>
          </p:nvSpPr>
          <p:spPr>
            <a:xfrm>
              <a:off x="1524000" y="1828800"/>
              <a:ext cx="457200" cy="228600"/>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55" name="Google Shape;35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56" name="Google Shape;356;p23" descr="Header: Atmosphere-Surface Temperature" title="e"/>
          <p:cNvPicPr preferRelativeResize="0"/>
          <p:nvPr/>
        </p:nvPicPr>
        <p:blipFill rotWithShape="1">
          <a:blip r:embed="rId4">
            <a:alphaModFix/>
          </a:blip>
          <a:srcRect/>
          <a:stretch/>
        </p:blipFill>
        <p:spPr>
          <a:xfrm>
            <a:off x="0" y="0"/>
            <a:ext cx="9194351" cy="841829"/>
          </a:xfrm>
          <a:prstGeom prst="rect">
            <a:avLst/>
          </a:prstGeom>
          <a:noFill/>
          <a:ln>
            <a:noFill/>
          </a:ln>
        </p:spPr>
      </p:pic>
      <p:pic>
        <p:nvPicPr>
          <p:cNvPr id="357" name="Google Shape;357;p23" descr="Menu Bar- How to collect your data"/>
          <p:cNvPicPr preferRelativeResize="0"/>
          <p:nvPr/>
        </p:nvPicPr>
        <p:blipFill rotWithShape="1">
          <a:blip r:embed="rId5">
            <a:alphaModFix/>
          </a:blip>
          <a:srcRect/>
          <a:stretch/>
        </p:blipFill>
        <p:spPr>
          <a:xfrm>
            <a:off x="-1" y="841828"/>
            <a:ext cx="1169081" cy="6016171"/>
          </a:xfrm>
          <a:prstGeom prst="rect">
            <a:avLst/>
          </a:prstGeom>
          <a:noFill/>
          <a:ln>
            <a:noFill/>
          </a:ln>
        </p:spPr>
      </p:pic>
      <p:sp>
        <p:nvSpPr>
          <p:cNvPr id="358" name="Google Shape;358;p23"/>
          <p:cNvSpPr txBox="1">
            <a:spLocks noGrp="1"/>
          </p:cNvSpPr>
          <p:nvPr>
            <p:ph type="title"/>
          </p:nvPr>
        </p:nvSpPr>
        <p:spPr>
          <a:xfrm>
            <a:off x="1373448" y="815811"/>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Caution! Thermal Shock </a:t>
            </a:r>
            <a:endParaRPr sz="3200"/>
          </a:p>
        </p:txBody>
      </p:sp>
      <p:sp>
        <p:nvSpPr>
          <p:cNvPr id="359" name="Google Shape;359;p23"/>
          <p:cNvSpPr txBox="1">
            <a:spLocks noGrp="1"/>
          </p:cNvSpPr>
          <p:nvPr>
            <p:ph type="body" idx="1"/>
          </p:nvPr>
        </p:nvSpPr>
        <p:spPr>
          <a:xfrm>
            <a:off x="1329648" y="1722663"/>
            <a:ext cx="3674737" cy="4926993"/>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2000"/>
              <a:buNone/>
            </a:pPr>
            <a:r>
              <a:rPr lang="en-US" sz="2000" b="1">
                <a:latin typeface="Calibri"/>
                <a:ea typeface="Calibri"/>
                <a:cs typeface="Calibri"/>
                <a:sym typeface="Calibri"/>
              </a:rPr>
              <a:t>Prepare and acclimate the infrared thermometer properly.</a:t>
            </a:r>
            <a:endParaRPr/>
          </a:p>
          <a:p>
            <a:pPr marL="0" lvl="0" indent="0" algn="ctr" rtl="0">
              <a:lnSpc>
                <a:spcPct val="80000"/>
              </a:lnSpc>
              <a:spcBef>
                <a:spcPts val="0"/>
              </a:spcBef>
              <a:spcAft>
                <a:spcPts val="0"/>
              </a:spcAft>
              <a:buSzPts val="2000"/>
              <a:buNone/>
            </a:pPr>
            <a:endParaRPr sz="2000" b="1">
              <a:latin typeface="Calibri"/>
              <a:ea typeface="Calibri"/>
              <a:cs typeface="Calibri"/>
              <a:sym typeface="Calibri"/>
            </a:endParaRPr>
          </a:p>
          <a:p>
            <a:pPr marL="0" lvl="0" indent="0" algn="l" rtl="0">
              <a:lnSpc>
                <a:spcPct val="80000"/>
              </a:lnSpc>
              <a:spcBef>
                <a:spcPts val="0"/>
              </a:spcBef>
              <a:spcAft>
                <a:spcPts val="0"/>
              </a:spcAft>
              <a:buClr>
                <a:schemeClr val="dk1"/>
              </a:buClr>
              <a:buSzPts val="2000"/>
              <a:buNone/>
            </a:pPr>
            <a:r>
              <a:rPr lang="en-US" sz="2000">
                <a:latin typeface="Calibri"/>
                <a:ea typeface="Calibri"/>
                <a:cs typeface="Calibri"/>
                <a:sym typeface="Calibri"/>
              </a:rPr>
              <a:t>When the air temperature at your study site varies more than 5° C from the air temperature of the storage location of the IRT, place the IRT outdoors for at least 60 minutes prior to data collection. </a:t>
            </a:r>
            <a:endParaRPr sz="2000">
              <a:latin typeface="Calibri"/>
              <a:ea typeface="Calibri"/>
              <a:cs typeface="Calibri"/>
              <a:sym typeface="Calibri"/>
            </a:endParaRPr>
          </a:p>
          <a:p>
            <a:pPr marL="0" lvl="0" indent="0" algn="l" rtl="0">
              <a:lnSpc>
                <a:spcPct val="80000"/>
              </a:lnSpc>
              <a:spcBef>
                <a:spcPts val="1200"/>
              </a:spcBef>
              <a:spcAft>
                <a:spcPts val="0"/>
              </a:spcAft>
              <a:buClr>
                <a:schemeClr val="dk1"/>
              </a:buClr>
              <a:buSzPts val="2000"/>
              <a:buNone/>
            </a:pPr>
            <a:r>
              <a:rPr lang="en-US" sz="2000">
                <a:latin typeface="Calibri"/>
                <a:ea typeface="Calibri"/>
                <a:cs typeface="Calibri"/>
                <a:sym typeface="Calibri"/>
              </a:rPr>
              <a:t>Or, you can make a thermal glove using a terry cloth oven mitt.</a:t>
            </a:r>
            <a:endParaRPr sz="2000">
              <a:latin typeface="Calibri"/>
              <a:ea typeface="Calibri"/>
              <a:cs typeface="Calibri"/>
              <a:sym typeface="Calibri"/>
            </a:endParaRPr>
          </a:p>
          <a:p>
            <a:pPr marL="0" lvl="0" indent="0" algn="l" rtl="0">
              <a:lnSpc>
                <a:spcPct val="80000"/>
              </a:lnSpc>
              <a:spcBef>
                <a:spcPts val="1200"/>
              </a:spcBef>
              <a:spcAft>
                <a:spcPts val="0"/>
              </a:spcAft>
              <a:buClr>
                <a:schemeClr val="dk1"/>
              </a:buClr>
              <a:buSzPts val="2000"/>
              <a:buNone/>
            </a:pPr>
            <a:endParaRPr sz="2000">
              <a:latin typeface="Calibri"/>
              <a:ea typeface="Calibri"/>
              <a:cs typeface="Calibri"/>
              <a:sym typeface="Calibri"/>
            </a:endParaRPr>
          </a:p>
          <a:p>
            <a:pPr marL="0" lvl="0" indent="0" algn="l" rtl="0">
              <a:lnSpc>
                <a:spcPct val="80000"/>
              </a:lnSpc>
              <a:spcBef>
                <a:spcPts val="1200"/>
              </a:spcBef>
              <a:spcAft>
                <a:spcPts val="0"/>
              </a:spcAft>
              <a:buClr>
                <a:schemeClr val="dk1"/>
              </a:buClr>
              <a:buSzPts val="2000"/>
              <a:buNone/>
            </a:pPr>
            <a:endParaRPr sz="2000">
              <a:latin typeface="Calibri"/>
              <a:ea typeface="Calibri"/>
              <a:cs typeface="Calibri"/>
              <a:sym typeface="Calibri"/>
            </a:endParaRPr>
          </a:p>
          <a:p>
            <a:pPr marL="0" lvl="0" indent="0" algn="l" rtl="0">
              <a:lnSpc>
                <a:spcPct val="80000"/>
              </a:lnSpc>
              <a:spcBef>
                <a:spcPts val="1200"/>
              </a:spcBef>
              <a:spcAft>
                <a:spcPts val="0"/>
              </a:spcAft>
              <a:buClr>
                <a:schemeClr val="dk1"/>
              </a:buClr>
              <a:buSzPts val="2000"/>
              <a:buNone/>
            </a:pPr>
            <a:endParaRPr sz="2000">
              <a:latin typeface="Calibri"/>
              <a:ea typeface="Calibri"/>
              <a:cs typeface="Calibri"/>
              <a:sym typeface="Calibri"/>
            </a:endParaRPr>
          </a:p>
          <a:p>
            <a:pPr marL="0" lvl="0" indent="0" algn="l" rtl="0">
              <a:lnSpc>
                <a:spcPct val="90000"/>
              </a:lnSpc>
              <a:spcBef>
                <a:spcPts val="600"/>
              </a:spcBef>
              <a:spcAft>
                <a:spcPts val="0"/>
              </a:spcAft>
              <a:buClr>
                <a:schemeClr val="dk1"/>
              </a:buClr>
              <a:buSzPts val="2000"/>
              <a:buNone/>
            </a:pPr>
            <a:endParaRPr sz="200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66" name="Google Shape;366;p24"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367" name="Google Shape;367;p24"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368" name="Google Shape;368;p24"/>
          <p:cNvSpPr txBox="1">
            <a:spLocks noGrp="1"/>
          </p:cNvSpPr>
          <p:nvPr>
            <p:ph type="title"/>
          </p:nvPr>
        </p:nvSpPr>
        <p:spPr>
          <a:xfrm>
            <a:off x="1373448" y="815811"/>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Measuring Surface Temperature in Snow</a:t>
            </a:r>
            <a:endParaRPr sz="3200"/>
          </a:p>
        </p:txBody>
      </p:sp>
      <p:sp>
        <p:nvSpPr>
          <p:cNvPr id="369" name="Google Shape;369;p24"/>
          <p:cNvSpPr txBox="1">
            <a:spLocks noGrp="1"/>
          </p:cNvSpPr>
          <p:nvPr>
            <p:ph type="body" idx="1"/>
          </p:nvPr>
        </p:nvSpPr>
        <p:spPr>
          <a:xfrm>
            <a:off x="1329648" y="1545789"/>
            <a:ext cx="2586369" cy="492699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00"/>
              <a:buNone/>
            </a:pPr>
            <a:r>
              <a:rPr lang="en-US" sz="2000"/>
              <a:t>What if there is snow? Just measure the snow depth for each of the 9 observation locations, and then collect your surface temperature readings. </a:t>
            </a:r>
            <a:endParaRPr/>
          </a:p>
          <a:p>
            <a:pPr marL="0" lvl="0" indent="0" algn="l" rtl="0">
              <a:lnSpc>
                <a:spcPct val="80000"/>
              </a:lnSpc>
              <a:spcBef>
                <a:spcPts val="1200"/>
              </a:spcBef>
              <a:spcAft>
                <a:spcPts val="0"/>
              </a:spcAft>
              <a:buClr>
                <a:schemeClr val="dk1"/>
              </a:buClr>
              <a:buSzPts val="2000"/>
              <a:buNone/>
            </a:pPr>
            <a:endParaRPr sz="2000"/>
          </a:p>
          <a:p>
            <a:pPr marL="0" lvl="0" indent="0" algn="l" rtl="0">
              <a:lnSpc>
                <a:spcPct val="80000"/>
              </a:lnSpc>
              <a:spcBef>
                <a:spcPts val="1200"/>
              </a:spcBef>
              <a:spcAft>
                <a:spcPts val="0"/>
              </a:spcAft>
              <a:buClr>
                <a:schemeClr val="dk1"/>
              </a:buClr>
              <a:buSzPts val="2000"/>
              <a:buNone/>
            </a:pPr>
            <a:r>
              <a:rPr lang="en-US" sz="2000"/>
              <a:t>Your footprints will affect the snow but that is ok.</a:t>
            </a:r>
            <a:endParaRPr/>
          </a:p>
          <a:p>
            <a:pPr marL="0" lvl="0" indent="0" algn="l" rtl="0">
              <a:lnSpc>
                <a:spcPct val="80000"/>
              </a:lnSpc>
              <a:spcBef>
                <a:spcPts val="1200"/>
              </a:spcBef>
              <a:spcAft>
                <a:spcPts val="0"/>
              </a:spcAft>
              <a:buClr>
                <a:schemeClr val="dk1"/>
              </a:buClr>
              <a:buSzPts val="2000"/>
              <a:buNone/>
            </a:pPr>
            <a:endParaRPr sz="2000"/>
          </a:p>
          <a:p>
            <a:pPr marL="0" lvl="0" indent="0" algn="l" rtl="0">
              <a:lnSpc>
                <a:spcPct val="90000"/>
              </a:lnSpc>
              <a:spcBef>
                <a:spcPts val="2200"/>
              </a:spcBef>
              <a:spcAft>
                <a:spcPts val="0"/>
              </a:spcAft>
              <a:buClr>
                <a:schemeClr val="dk1"/>
              </a:buClr>
              <a:buSzPts val="1800"/>
              <a:buNone/>
            </a:pPr>
            <a:r>
              <a:rPr lang="en-US" sz="1800"/>
              <a: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70" name="Google Shape;370;p24" descr="Image of snow on palm trees">
            <a:hlinkClick r:id="rId5"/>
          </p:cNvPr>
          <p:cNvPicPr preferRelativeResize="0"/>
          <p:nvPr/>
        </p:nvPicPr>
        <p:blipFill rotWithShape="1">
          <a:blip r:embed="rId6">
            <a:alphaModFix/>
          </a:blip>
          <a:srcRect/>
          <a:stretch/>
        </p:blipFill>
        <p:spPr>
          <a:xfrm>
            <a:off x="4267671" y="1816482"/>
            <a:ext cx="4156323" cy="2596491"/>
          </a:xfrm>
          <a:prstGeom prst="rect">
            <a:avLst/>
          </a:prstGeom>
          <a:noFill/>
          <a:ln>
            <a:noFill/>
          </a:ln>
        </p:spPr>
      </p:pic>
      <p:pic>
        <p:nvPicPr>
          <p:cNvPr id="371" name="Google Shape;371;p24" descr="Images of footprints in snow"/>
          <p:cNvPicPr preferRelativeResize="0"/>
          <p:nvPr/>
        </p:nvPicPr>
        <p:blipFill rotWithShape="1">
          <a:blip r:embed="rId7">
            <a:alphaModFix/>
          </a:blip>
          <a:srcRect/>
          <a:stretch/>
        </p:blipFill>
        <p:spPr>
          <a:xfrm>
            <a:off x="2642304" y="4570703"/>
            <a:ext cx="1273713" cy="19020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78" name="Google Shape;378;p25"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379" name="Google Shape;379;p25"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380" name="Google Shape;380;p25"/>
          <p:cNvSpPr txBox="1">
            <a:spLocks noGrp="1"/>
          </p:cNvSpPr>
          <p:nvPr>
            <p:ph type="title"/>
          </p:nvPr>
        </p:nvSpPr>
        <p:spPr>
          <a:xfrm>
            <a:off x="1302073" y="977683"/>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200" b="1"/>
              <a:t>4. Record cloud and contrail data using the GLOBE Cloud Protocol</a:t>
            </a:r>
            <a:endParaRPr sz="3200"/>
          </a:p>
        </p:txBody>
      </p:sp>
      <p:sp>
        <p:nvSpPr>
          <p:cNvPr id="381" name="Google Shape;381;p25"/>
          <p:cNvSpPr txBox="1">
            <a:spLocks noGrp="1"/>
          </p:cNvSpPr>
          <p:nvPr>
            <p:ph type="body" idx="1"/>
          </p:nvPr>
        </p:nvSpPr>
        <p:spPr>
          <a:xfrm>
            <a:off x="1500354" y="5961461"/>
            <a:ext cx="7357152" cy="49269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latin typeface="Arial"/>
                <a:ea typeface="Arial"/>
                <a:cs typeface="Arial"/>
                <a:sym typeface="Arial"/>
              </a:rPr>
              <a:t>The </a:t>
            </a:r>
            <a:r>
              <a:rPr lang="en-US" sz="2000" i="1" u="sng">
                <a:solidFill>
                  <a:schemeClr val="hlink"/>
                </a:solidFill>
                <a:latin typeface="Arial"/>
                <a:ea typeface="Arial"/>
                <a:cs typeface="Arial"/>
                <a:sym typeface="Arial"/>
                <a:hlinkClick r:id="rId5"/>
              </a:rPr>
              <a:t>GLOBE Cloud Chart </a:t>
            </a:r>
            <a:r>
              <a:rPr lang="en-US" sz="2000">
                <a:latin typeface="Arial"/>
                <a:ea typeface="Arial"/>
                <a:cs typeface="Arial"/>
                <a:sym typeface="Arial"/>
              </a:rPr>
              <a:t>can help you identify the clouds.</a:t>
            </a:r>
            <a:endParaRPr/>
          </a:p>
          <a:p>
            <a:pPr marL="0" lvl="0" indent="0" algn="l" rtl="0">
              <a:lnSpc>
                <a:spcPct val="80000"/>
              </a:lnSpc>
              <a:spcBef>
                <a:spcPts val="0"/>
              </a:spcBef>
              <a:spcAft>
                <a:spcPts val="0"/>
              </a:spcAft>
              <a:buClr>
                <a:schemeClr val="dk1"/>
              </a:buClr>
              <a:buSzPts val="2000"/>
              <a:buNone/>
            </a:pPr>
            <a:endParaRPr sz="2000"/>
          </a:p>
          <a:p>
            <a:pPr marL="0" lvl="0" indent="0" algn="l" rtl="0">
              <a:lnSpc>
                <a:spcPct val="90000"/>
              </a:lnSpc>
              <a:spcBef>
                <a:spcPts val="2200"/>
              </a:spcBef>
              <a:spcAft>
                <a:spcPts val="0"/>
              </a:spcAft>
              <a:buClr>
                <a:schemeClr val="dk1"/>
              </a:buClr>
              <a:buSzPts val="1800"/>
              <a:buNone/>
            </a:pPr>
            <a:r>
              <a:rPr lang="en-US" sz="1800"/>
              <a: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82" name="Google Shape;382;p25" descr="Cloud Identification Chart shows images of clouds according to altitude of cloud base. High: Contrails (Short-lived, Persistent Non-Spreading, Persistent Spreading); Cirrus, Cirrocumulus, Cirrostratus. Mid: Altostratus, Altocumulus. Low: Stratus, Stratocumulus, Cumulonimbus, Nimbostratus, Fog, Cumulus."/>
          <p:cNvPicPr preferRelativeResize="0"/>
          <p:nvPr/>
        </p:nvPicPr>
        <p:blipFill rotWithShape="1">
          <a:blip r:embed="rId6">
            <a:alphaModFix/>
          </a:blip>
          <a:srcRect/>
          <a:stretch/>
        </p:blipFill>
        <p:spPr>
          <a:xfrm>
            <a:off x="1711672" y="1776319"/>
            <a:ext cx="3049925" cy="3969533"/>
          </a:xfrm>
          <a:prstGeom prst="rect">
            <a:avLst/>
          </a:prstGeom>
          <a:noFill/>
          <a:ln>
            <a:noFill/>
          </a:ln>
        </p:spPr>
      </p:pic>
      <p:pic>
        <p:nvPicPr>
          <p:cNvPr id="383" name="Google Shape;383;p25" descr="Cloud Observation Basics: Cloud Type, Cloud Cover, Sky Color and Cloud Opacity."/>
          <p:cNvPicPr preferRelativeResize="0"/>
          <p:nvPr/>
        </p:nvPicPr>
        <p:blipFill rotWithShape="1">
          <a:blip r:embed="rId7">
            <a:alphaModFix/>
          </a:blip>
          <a:srcRect/>
          <a:stretch/>
        </p:blipFill>
        <p:spPr>
          <a:xfrm>
            <a:off x="4949857" y="1776319"/>
            <a:ext cx="3049140" cy="395136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90" name="Google Shape;390;p26"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391" name="Google Shape;391;p26"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392" name="Google Shape;392;p26"/>
          <p:cNvSpPr txBox="1">
            <a:spLocks noGrp="1"/>
          </p:cNvSpPr>
          <p:nvPr>
            <p:ph type="title"/>
          </p:nvPr>
        </p:nvSpPr>
        <p:spPr>
          <a:xfrm>
            <a:off x="1302073" y="977683"/>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5. Record your data on the </a:t>
            </a:r>
            <a:r>
              <a:rPr lang="en-US" sz="3200" i="1" u="sng">
                <a:solidFill>
                  <a:schemeClr val="hlink"/>
                </a:solidFill>
                <a:hlinkClick r:id="rId5"/>
              </a:rPr>
              <a:t>Surface Temperature Data Sheet</a:t>
            </a:r>
            <a:endParaRPr sz="3200"/>
          </a:p>
        </p:txBody>
      </p:sp>
      <p:pic>
        <p:nvPicPr>
          <p:cNvPr id="393" name="Google Shape;393;p26" descr="Screenshot of Atmosphere Investigation"/>
          <p:cNvPicPr preferRelativeResize="0"/>
          <p:nvPr/>
        </p:nvPicPr>
        <p:blipFill rotWithShape="1">
          <a:blip r:embed="rId6">
            <a:alphaModFix/>
          </a:blip>
          <a:srcRect/>
          <a:stretch/>
        </p:blipFill>
        <p:spPr>
          <a:xfrm>
            <a:off x="1251025" y="2130868"/>
            <a:ext cx="2438400" cy="343809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394" name="Google Shape;394;p26" descr="screenshot of page 2 of atmosphere investigation sheet, includes images of clouds and % cloud cover"/>
          <p:cNvPicPr preferRelativeResize="0"/>
          <p:nvPr/>
        </p:nvPicPr>
        <p:blipFill rotWithShape="1">
          <a:blip r:embed="rId7">
            <a:alphaModFix/>
          </a:blip>
          <a:srcRect/>
          <a:stretch/>
        </p:blipFill>
        <p:spPr>
          <a:xfrm>
            <a:off x="3733800" y="2929504"/>
            <a:ext cx="2459934" cy="3429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395" name="Google Shape;395;p26" descr="screenshot of page 3 of atmosphere investigation, Here you indicate the % of sky covered by contrails and % of sky that is obscured by dust, haze, smoke or precipitation"/>
          <p:cNvPicPr preferRelativeResize="0"/>
          <p:nvPr/>
        </p:nvPicPr>
        <p:blipFill rotWithShape="1">
          <a:blip r:embed="rId8">
            <a:alphaModFix/>
          </a:blip>
          <a:srcRect/>
          <a:stretch/>
        </p:blipFill>
        <p:spPr>
          <a:xfrm>
            <a:off x="6209770" y="1828801"/>
            <a:ext cx="2400830" cy="3429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402" name="Google Shape;402;p27"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403" name="Google Shape;403;p27"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404" name="Google Shape;404;p27"/>
          <p:cNvSpPr txBox="1">
            <a:spLocks noGrp="1"/>
          </p:cNvSpPr>
          <p:nvPr>
            <p:ph type="title"/>
          </p:nvPr>
        </p:nvSpPr>
        <p:spPr>
          <a:xfrm>
            <a:off x="1302073" y="977683"/>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Be sure to enter your school, study site, observer names, date and time (local or UTC)</a:t>
            </a:r>
            <a:endParaRPr sz="3200"/>
          </a:p>
        </p:txBody>
      </p:sp>
      <p:pic>
        <p:nvPicPr>
          <p:cNvPr id="405" name="Google Shape;405;p27" descr="Screenshot: Atmosphere Investigaton Surface Temperature Data Sheet. Close up view with red circle at the top indicating to make sure you fill in the information needed. "/>
          <p:cNvPicPr preferRelativeResize="0"/>
          <p:nvPr/>
        </p:nvPicPr>
        <p:blipFill rotWithShape="1">
          <a:blip r:embed="rId5">
            <a:alphaModFix/>
          </a:blip>
          <a:srcRect/>
          <a:stretch/>
        </p:blipFill>
        <p:spPr>
          <a:xfrm>
            <a:off x="1547190" y="1930399"/>
            <a:ext cx="6504009" cy="44107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412" name="Google Shape;412;p28"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413" name="Google Shape;413;p28"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414" name="Google Shape;414;p28"/>
          <p:cNvSpPr txBox="1">
            <a:spLocks noGrp="1"/>
          </p:cNvSpPr>
          <p:nvPr>
            <p:ph type="title"/>
          </p:nvPr>
        </p:nvSpPr>
        <p:spPr>
          <a:xfrm>
            <a:off x="1238365" y="1299028"/>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200"/>
              <a:buFont typeface="Calibri"/>
              <a:buNone/>
            </a:pPr>
            <a:r>
              <a:rPr lang="en-US" sz="3200" b="1">
                <a:solidFill>
                  <a:srgbClr val="FF0000"/>
                </a:solidFill>
              </a:rPr>
              <a:t>CAUTION</a:t>
            </a:r>
            <a:r>
              <a:rPr lang="en-US" sz="3200"/>
              <a:t> – An observation without a date or time is worthless</a:t>
            </a:r>
            <a:br>
              <a:rPr lang="en-US" sz="3200"/>
            </a:br>
            <a:endParaRPr sz="3200"/>
          </a:p>
        </p:txBody>
      </p:sp>
      <p:pic>
        <p:nvPicPr>
          <p:cNvPr id="415" name="Google Shape;415;p28" descr="Screen shot; Close up view with red circle at the top indicating to make sure you fill in the information needed, including the date and time."/>
          <p:cNvPicPr preferRelativeResize="0"/>
          <p:nvPr/>
        </p:nvPicPr>
        <p:blipFill rotWithShape="1">
          <a:blip r:embed="rId5">
            <a:alphaModFix/>
          </a:blip>
          <a:srcRect/>
          <a:stretch/>
        </p:blipFill>
        <p:spPr>
          <a:xfrm>
            <a:off x="1581426" y="1961810"/>
            <a:ext cx="6439542" cy="43113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09" name="Google Shape;109;p3" descr="Header: Atmosphere-Surface Temperature"/>
          <p:cNvPicPr preferRelativeResize="0"/>
          <p:nvPr/>
        </p:nvPicPr>
        <p:blipFill rotWithShape="1">
          <a:blip r:embed="rId3">
            <a:alphaModFix/>
          </a:blip>
          <a:srcRect/>
          <a:stretch/>
        </p:blipFill>
        <p:spPr>
          <a:xfrm>
            <a:off x="0" y="29275"/>
            <a:ext cx="9194351" cy="841829"/>
          </a:xfrm>
          <a:prstGeom prst="rect">
            <a:avLst/>
          </a:prstGeom>
          <a:noFill/>
          <a:ln>
            <a:noFill/>
          </a:ln>
        </p:spPr>
      </p:pic>
      <p:pic>
        <p:nvPicPr>
          <p:cNvPr id="110" name="Google Shape;110;p3" descr="Menu Bar: What is surface temperature?"/>
          <p:cNvPicPr preferRelativeResize="0"/>
          <p:nvPr/>
        </p:nvPicPr>
        <p:blipFill rotWithShape="1">
          <a:blip r:embed="rId4">
            <a:alphaModFix/>
          </a:blip>
          <a:srcRect/>
          <a:stretch/>
        </p:blipFill>
        <p:spPr>
          <a:xfrm>
            <a:off x="0" y="841829"/>
            <a:ext cx="1172817" cy="6048573"/>
          </a:xfrm>
          <a:prstGeom prst="rect">
            <a:avLst/>
          </a:prstGeom>
          <a:noFill/>
          <a:ln>
            <a:noFill/>
          </a:ln>
        </p:spPr>
      </p:pic>
      <p:sp>
        <p:nvSpPr>
          <p:cNvPr id="111" name="Google Shape;111;p3"/>
          <p:cNvSpPr txBox="1">
            <a:spLocks noGrp="1"/>
          </p:cNvSpPr>
          <p:nvPr>
            <p:ph type="title"/>
          </p:nvPr>
        </p:nvSpPr>
        <p:spPr>
          <a:xfrm>
            <a:off x="1257300" y="88865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The Atmosphere</a:t>
            </a:r>
            <a:endParaRPr/>
          </a:p>
        </p:txBody>
      </p:sp>
      <p:sp>
        <p:nvSpPr>
          <p:cNvPr id="112" name="Google Shape;112;p3"/>
          <p:cNvSpPr txBox="1">
            <a:spLocks noGrp="1"/>
          </p:cNvSpPr>
          <p:nvPr>
            <p:ph type="body" idx="1"/>
          </p:nvPr>
        </p:nvSpPr>
        <p:spPr>
          <a:xfrm>
            <a:off x="1307651" y="1903245"/>
            <a:ext cx="4278140" cy="4351338"/>
          </a:xfrm>
          <a:prstGeom prst="rect">
            <a:avLst/>
          </a:prstGeom>
          <a:noFill/>
          <a:ln>
            <a:noFill/>
          </a:ln>
        </p:spPr>
        <p:txBody>
          <a:bodyPr spcFirstLastPara="1" wrap="square" lIns="91425" tIns="45700" rIns="91425" bIns="45700" anchor="t" anchorCtr="0">
            <a:normAutofit/>
          </a:bodyPr>
          <a:lstStyle/>
          <a:p>
            <a:pPr marL="383540" lvl="0" indent="-383540" algn="l" rtl="0">
              <a:lnSpc>
                <a:spcPct val="90000"/>
              </a:lnSpc>
              <a:spcBef>
                <a:spcPts val="0"/>
              </a:spcBef>
              <a:spcAft>
                <a:spcPts val="0"/>
              </a:spcAft>
              <a:buClr>
                <a:schemeClr val="dk1"/>
              </a:buClr>
              <a:buSzPts val="2400"/>
              <a:buFont typeface="Arial"/>
              <a:buChar char="•"/>
            </a:pPr>
            <a:r>
              <a:rPr lang="en-US" sz="2400"/>
              <a:t>Extremely thin blanket of air extending about 300 miles from Earth’s surface to edge of space</a:t>
            </a:r>
            <a:endParaRPr/>
          </a:p>
          <a:p>
            <a:pPr marL="383540" lvl="0" indent="-383540" algn="l" rtl="0">
              <a:lnSpc>
                <a:spcPct val="90000"/>
              </a:lnSpc>
              <a:spcBef>
                <a:spcPts val="1200"/>
              </a:spcBef>
              <a:spcAft>
                <a:spcPts val="0"/>
              </a:spcAft>
              <a:buClr>
                <a:schemeClr val="dk1"/>
              </a:buClr>
              <a:buSzPts val="2400"/>
              <a:buFont typeface="Arial"/>
              <a:buChar char="•"/>
            </a:pPr>
            <a:r>
              <a:rPr lang="en-US" sz="2400"/>
              <a:t>Protects us from the blasts of heat and radiation coming from the Sun</a:t>
            </a:r>
            <a:endParaRPr/>
          </a:p>
        </p:txBody>
      </p:sp>
      <p:pic>
        <p:nvPicPr>
          <p:cNvPr id="113" name="Google Shape;113;p3" descr="Image of thin blanket of atmosphere as seen from space">
            <a:hlinkClick r:id="rId5"/>
          </p:cNvPr>
          <p:cNvPicPr preferRelativeResize="0"/>
          <p:nvPr/>
        </p:nvPicPr>
        <p:blipFill rotWithShape="1">
          <a:blip r:embed="rId6">
            <a:alphaModFix/>
          </a:blip>
          <a:srcRect/>
          <a:stretch/>
        </p:blipFill>
        <p:spPr>
          <a:xfrm>
            <a:off x="5585791" y="1932510"/>
            <a:ext cx="3088947" cy="3151681"/>
          </a:xfrm>
          <a:prstGeom prst="rect">
            <a:avLst/>
          </a:prstGeom>
          <a:noFill/>
          <a:ln>
            <a:noFill/>
          </a:ln>
        </p:spPr>
      </p:pic>
      <p:sp>
        <p:nvSpPr>
          <p:cNvPr id="114" name="Google Shape;114;p3"/>
          <p:cNvSpPr txBox="1"/>
          <p:nvPr/>
        </p:nvSpPr>
        <p:spPr>
          <a:xfrm>
            <a:off x="7280061" y="5113456"/>
            <a:ext cx="11245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Image: NASA</a:t>
            </a:r>
            <a:endParaRPr sz="1400" b="0" i="0" u="none" strike="noStrike" cap="none">
              <a:solidFill>
                <a:srgbClr val="000000"/>
              </a:solidFill>
              <a:latin typeface="Arial"/>
              <a:ea typeface="Arial"/>
              <a:cs typeface="Arial"/>
              <a:sym typeface="Arial"/>
            </a:endParaRPr>
          </a:p>
        </p:txBody>
      </p:sp>
      <p:sp>
        <p:nvSpPr>
          <p:cNvPr id="115" name="Google Shape;115;p3">
            <a:hlinkClick r:id="rId7"/>
          </p:cNvPr>
          <p:cNvSpPr txBox="1"/>
          <p:nvPr/>
        </p:nvSpPr>
        <p:spPr>
          <a:xfrm>
            <a:off x="1669849" y="5734977"/>
            <a:ext cx="673475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rgbClr val="1E4E79"/>
                </a:solidFill>
                <a:latin typeface="Arial"/>
                <a:ea typeface="Arial"/>
                <a:cs typeface="Arial"/>
                <a:sym typeface="Arial"/>
              </a:rPr>
              <a:t>Link to GLOBE Teacher’s Guide Atmosphere Protocol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422" name="Google Shape;422;p29"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423" name="Google Shape;423;p29"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424" name="Google Shape;424;p29"/>
          <p:cNvSpPr txBox="1">
            <a:spLocks noGrp="1"/>
          </p:cNvSpPr>
          <p:nvPr>
            <p:ph type="title"/>
          </p:nvPr>
        </p:nvSpPr>
        <p:spPr>
          <a:xfrm>
            <a:off x="1238365" y="1518273"/>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Enter the 9 surface temperature observations and snow depth, add comments of anything interesting about the observation. </a:t>
            </a:r>
            <a:br>
              <a:rPr lang="en-US" sz="3200"/>
            </a:br>
            <a:endParaRPr sz="3200"/>
          </a:p>
        </p:txBody>
      </p:sp>
      <p:pic>
        <p:nvPicPr>
          <p:cNvPr id="425" name="Google Shape;425;p29" descr="Screen shot of data sheet: Data 22.3 degrees C entered on the first line in red tells you to take measurements to the tenths place, to the right of the decimal. Be sure to enter the observations in celsius, and include precision of one decimal point."/>
          <p:cNvPicPr preferRelativeResize="0"/>
          <p:nvPr/>
        </p:nvPicPr>
        <p:blipFill rotWithShape="1">
          <a:blip r:embed="rId5">
            <a:alphaModFix/>
          </a:blip>
          <a:srcRect/>
          <a:stretch/>
        </p:blipFill>
        <p:spPr>
          <a:xfrm>
            <a:off x="2022111" y="2601291"/>
            <a:ext cx="6097025" cy="338206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432" name="Google Shape;432;p30"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433" name="Google Shape;433;p30"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434" name="Google Shape;434;p30"/>
          <p:cNvSpPr txBox="1">
            <a:spLocks noGrp="1"/>
          </p:cNvSpPr>
          <p:nvPr>
            <p:ph type="title"/>
          </p:nvPr>
        </p:nvSpPr>
        <p:spPr>
          <a:xfrm>
            <a:off x="1238365" y="1042186"/>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Do the </a:t>
            </a:r>
            <a:r>
              <a:rPr lang="en-US" sz="3200" i="1" u="sng">
                <a:solidFill>
                  <a:schemeClr val="hlink"/>
                </a:solidFill>
                <a:hlinkClick r:id="rId5"/>
              </a:rPr>
              <a:t>cloud and contrail protocols</a:t>
            </a:r>
            <a:r>
              <a:rPr lang="en-US" sz="3200"/>
              <a:t>. </a:t>
            </a:r>
            <a:br>
              <a:rPr lang="en-US" sz="3200"/>
            </a:br>
            <a:endParaRPr sz="3200"/>
          </a:p>
        </p:txBody>
      </p:sp>
      <p:pic>
        <p:nvPicPr>
          <p:cNvPr id="435" name="Google Shape;435;p30" descr="Screenshot of Surface Temperature Data Sheet. At this part of the data sheet, indicate sky conditions: clear, clouds visible, or obscured. "/>
          <p:cNvPicPr preferRelativeResize="0"/>
          <p:nvPr/>
        </p:nvPicPr>
        <p:blipFill rotWithShape="1">
          <a:blip r:embed="rId6">
            <a:alphaModFix/>
          </a:blip>
          <a:srcRect/>
          <a:stretch/>
        </p:blipFill>
        <p:spPr>
          <a:xfrm>
            <a:off x="1238365" y="2219739"/>
            <a:ext cx="3649953" cy="12192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436" name="Google Shape;436;p30" descr="Screenshot of Surface Temperature data Sheet. On this page of the data sheet, you will enter the types of clouds, percent of sky covered by clouds, and indicate if there are contrails. "/>
          <p:cNvPicPr preferRelativeResize="0"/>
          <p:nvPr/>
        </p:nvPicPr>
        <p:blipFill rotWithShape="1">
          <a:blip r:embed="rId7">
            <a:alphaModFix/>
          </a:blip>
          <a:srcRect/>
          <a:stretch/>
        </p:blipFill>
        <p:spPr>
          <a:xfrm>
            <a:off x="5257800" y="1828800"/>
            <a:ext cx="2971800" cy="429778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43" name="Google Shape;443;p31"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444" name="Google Shape;444;p31" descr="Menu Bar- How to collect your data"/>
          <p:cNvPicPr preferRelativeResize="0"/>
          <p:nvPr/>
        </p:nvPicPr>
        <p:blipFill rotWithShape="1">
          <a:blip r:embed="rId4">
            <a:alphaModFix/>
          </a:blip>
          <a:srcRect/>
          <a:stretch/>
        </p:blipFill>
        <p:spPr>
          <a:xfrm>
            <a:off x="-1" y="841828"/>
            <a:ext cx="1169081" cy="6016171"/>
          </a:xfrm>
          <a:prstGeom prst="rect">
            <a:avLst/>
          </a:prstGeom>
          <a:noFill/>
          <a:ln>
            <a:noFill/>
          </a:ln>
        </p:spPr>
      </p:pic>
      <p:sp>
        <p:nvSpPr>
          <p:cNvPr id="445" name="Google Shape;445;p31"/>
          <p:cNvSpPr txBox="1">
            <a:spLocks noGrp="1"/>
          </p:cNvSpPr>
          <p:nvPr>
            <p:ph type="title"/>
          </p:nvPr>
        </p:nvSpPr>
        <p:spPr>
          <a:xfrm>
            <a:off x="1238365" y="1042186"/>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a:t>Record the sky condition</a:t>
            </a:r>
            <a:r>
              <a:rPr lang="en-US" sz="3600">
                <a:latin typeface="Arial"/>
                <a:ea typeface="Arial"/>
                <a:cs typeface="Arial"/>
                <a:sym typeface="Arial"/>
              </a:rPr>
              <a:t>.</a:t>
            </a:r>
            <a:br>
              <a:rPr lang="en-US" sz="3200"/>
            </a:br>
            <a:endParaRPr sz="3200"/>
          </a:p>
        </p:txBody>
      </p:sp>
      <p:sp>
        <p:nvSpPr>
          <p:cNvPr id="446" name="Google Shape;446;p31"/>
          <p:cNvSpPr txBox="1">
            <a:spLocks noGrp="1"/>
          </p:cNvSpPr>
          <p:nvPr>
            <p:ph type="body" idx="1"/>
          </p:nvPr>
        </p:nvSpPr>
        <p:spPr>
          <a:xfrm>
            <a:off x="1600200" y="1933569"/>
            <a:ext cx="2362200" cy="12191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latin typeface="Arial"/>
                <a:ea typeface="Arial"/>
                <a:cs typeface="Arial"/>
                <a:sym typeface="Arial"/>
              </a:rPr>
              <a:t>If you can’t see the sky, check the reason. </a:t>
            </a:r>
            <a:endParaRPr/>
          </a:p>
          <a:p>
            <a:pPr marL="228600" lvl="0" indent="-50800" algn="l" rtl="0">
              <a:lnSpc>
                <a:spcPct val="90000"/>
              </a:lnSpc>
              <a:spcBef>
                <a:spcPts val="1000"/>
              </a:spcBef>
              <a:spcAft>
                <a:spcPts val="0"/>
              </a:spcAft>
              <a:buClr>
                <a:schemeClr val="dk1"/>
              </a:buClr>
              <a:buSzPts val="2800"/>
              <a:buNone/>
            </a:pPr>
            <a:endParaRPr/>
          </a:p>
        </p:txBody>
      </p:sp>
      <p:pic>
        <p:nvPicPr>
          <p:cNvPr id="447" name="Google Shape;447;p31" descr="Screenshot of Atmosphere investigation Surface temperature Data Sheet. Make sure to check the correct box stating why you cannot see the sky. You can also put comments in as metadata. "/>
          <p:cNvPicPr preferRelativeResize="0"/>
          <p:nvPr/>
        </p:nvPicPr>
        <p:blipFill rotWithShape="1">
          <a:blip r:embed="rId5">
            <a:alphaModFix/>
          </a:blip>
          <a:srcRect/>
          <a:stretch/>
        </p:blipFill>
        <p:spPr>
          <a:xfrm>
            <a:off x="3810000" y="1552568"/>
            <a:ext cx="4495800" cy="642115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sp>
        <p:nvSpPr>
          <p:cNvPr id="448" name="Google Shape;448;p31" descr="If you click obscured, clouds cannot be entered.&#10;"/>
          <p:cNvSpPr txBox="1"/>
          <p:nvPr/>
        </p:nvSpPr>
        <p:spPr>
          <a:xfrm>
            <a:off x="1447800" y="3609968"/>
            <a:ext cx="2133600" cy="1200329"/>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Caution – If you click obscured, clouds cannot be entered.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54" name="Google Shape;454;p32"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455" name="Google Shape;455;p32" descr="Menu bar: How to report data to GLOBE"/>
          <p:cNvPicPr preferRelativeResize="0"/>
          <p:nvPr/>
        </p:nvPicPr>
        <p:blipFill rotWithShape="1">
          <a:blip r:embed="rId4">
            <a:alphaModFix/>
          </a:blip>
          <a:srcRect/>
          <a:stretch/>
        </p:blipFill>
        <p:spPr>
          <a:xfrm>
            <a:off x="0" y="841829"/>
            <a:ext cx="1164688" cy="6074908"/>
          </a:xfrm>
          <a:prstGeom prst="rect">
            <a:avLst/>
          </a:prstGeom>
          <a:noFill/>
          <a:ln>
            <a:noFill/>
          </a:ln>
        </p:spPr>
      </p:pic>
      <p:sp>
        <p:nvSpPr>
          <p:cNvPr id="456" name="Google Shape;456;p32"/>
          <p:cNvSpPr txBox="1">
            <a:spLocks noGrp="1"/>
          </p:cNvSpPr>
          <p:nvPr>
            <p:ph type="title"/>
          </p:nvPr>
        </p:nvSpPr>
        <p:spPr>
          <a:xfrm>
            <a:off x="1164688" y="1058427"/>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sz="3200" b="1"/>
              <a:t>Entering Surface Temperature Data in the GLOBE Observer Data Entry System</a:t>
            </a:r>
            <a:endParaRPr sz="3200" b="1"/>
          </a:p>
        </p:txBody>
      </p:sp>
      <p:sp>
        <p:nvSpPr>
          <p:cNvPr id="457" name="Google Shape;457;p32"/>
          <p:cNvSpPr txBox="1">
            <a:spLocks noGrp="1"/>
          </p:cNvSpPr>
          <p:nvPr>
            <p:ph type="body" idx="1"/>
          </p:nvPr>
        </p:nvSpPr>
        <p:spPr>
          <a:xfrm>
            <a:off x="1240594" y="1821899"/>
            <a:ext cx="5181600" cy="387096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1" i="0" u="none" strike="noStrike" cap="none">
                <a:solidFill>
                  <a:schemeClr val="dk1"/>
                </a:solidFill>
                <a:latin typeface="Arial"/>
                <a:ea typeface="Arial"/>
                <a:cs typeface="Arial"/>
                <a:sym typeface="Arial"/>
              </a:rPr>
              <a:t>Two Options for Uploading Data:</a:t>
            </a:r>
            <a:endParaRPr sz="1600"/>
          </a:p>
          <a:p>
            <a:pPr marL="0" marR="0" lvl="0" indent="0" algn="just" rtl="0">
              <a:lnSpc>
                <a:spcPct val="100000"/>
              </a:lnSpc>
              <a:spcBef>
                <a:spcPts val="36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These methods all allow users to submit environmental data – collected at defined sites, according to protocol, and using approved instrumentation – for entry into the official GLOBE science database.</a:t>
            </a:r>
            <a:endParaRPr sz="1600"/>
          </a:p>
          <a:p>
            <a:pPr marL="0" marR="0" lvl="0" indent="0" algn="just" rtl="0">
              <a:lnSpc>
                <a:spcPct val="100000"/>
              </a:lnSpc>
              <a:spcBef>
                <a:spcPts val="360"/>
              </a:spcBef>
              <a:spcAft>
                <a:spcPts val="0"/>
              </a:spcAft>
              <a:buClr>
                <a:schemeClr val="dk1"/>
              </a:buClr>
              <a:buSzPts val="3200"/>
              <a:buFont typeface="Calibri"/>
              <a:buNone/>
            </a:pPr>
            <a:endParaRPr sz="1600" b="1" i="0" u="none" strike="noStrike" cap="none">
              <a:solidFill>
                <a:schemeClr val="dk1"/>
              </a:solidFill>
              <a:latin typeface="Arial"/>
              <a:ea typeface="Arial"/>
              <a:cs typeface="Arial"/>
              <a:sym typeface="Arial"/>
            </a:endParaRPr>
          </a:p>
          <a:p>
            <a:pPr marL="457200" marR="0" lvl="0" indent="-457200" algn="just" rtl="0">
              <a:lnSpc>
                <a:spcPct val="100000"/>
              </a:lnSpc>
              <a:spcBef>
                <a:spcPts val="360"/>
              </a:spcBef>
              <a:spcAft>
                <a:spcPts val="0"/>
              </a:spcAft>
              <a:buClr>
                <a:schemeClr val="dk1"/>
              </a:buClr>
              <a:buSzPts val="1800"/>
              <a:buFont typeface="Arial"/>
              <a:buAutoNum type="arabicPeriod"/>
            </a:pPr>
            <a:r>
              <a:rPr lang="en-US" sz="1600" b="0" i="0" u="none" strike="noStrike" cap="none">
                <a:solidFill>
                  <a:schemeClr val="dk1"/>
                </a:solidFill>
                <a:latin typeface="Arial"/>
                <a:ea typeface="Arial"/>
                <a:cs typeface="Arial"/>
                <a:sym typeface="Arial"/>
              </a:rPr>
              <a:t>Download the GLOBE Observer mobile app from the </a:t>
            </a:r>
            <a:r>
              <a:rPr lang="en-US" sz="1600" b="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App Store.</a:t>
            </a:r>
            <a:endParaRPr sz="1600"/>
          </a:p>
          <a:p>
            <a:pPr marL="457200" lvl="0" indent="-457200" algn="just" rtl="0">
              <a:lnSpc>
                <a:spcPct val="90000"/>
              </a:lnSpc>
              <a:spcBef>
                <a:spcPts val="360"/>
              </a:spcBef>
              <a:spcAft>
                <a:spcPts val="0"/>
              </a:spcAft>
              <a:buSzPts val="1800"/>
              <a:buFont typeface="Arial"/>
              <a:buAutoNum type="arabicPeriod"/>
            </a:pPr>
            <a:r>
              <a:rPr lang="en-US" sz="1600" u="sng">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Data Entry</a:t>
            </a:r>
            <a:r>
              <a:rPr lang="en-US" sz="1600">
                <a:latin typeface="Arial"/>
                <a:ea typeface="Arial"/>
                <a:cs typeface="Arial"/>
                <a:sym typeface="Arial"/>
              </a:rPr>
              <a:t>: Visit </a:t>
            </a:r>
            <a:r>
              <a:rPr lang="en-US" sz="1600" u="sng">
                <a:solidFill>
                  <a:schemeClr val="hlink"/>
                </a:solidFill>
                <a:latin typeface="Arial"/>
                <a:ea typeface="Arial"/>
                <a:cs typeface="Arial"/>
                <a:sym typeface="Arial"/>
                <a:hlinkClick r:id="rId7"/>
              </a:rPr>
              <a:t>globe.gov</a:t>
            </a:r>
            <a:r>
              <a:rPr lang="en-US" sz="1600">
                <a:latin typeface="Arial"/>
                <a:ea typeface="Arial"/>
                <a:cs typeface="Arial"/>
                <a:sym typeface="Arial"/>
              </a:rPr>
              <a:t>, click on the “GLOBE Data” tab, then underneath “Data Entry” click on “Data Entry – New Desktop Forms”.</a:t>
            </a:r>
            <a:endParaRPr sz="1600">
              <a:latin typeface="Arial"/>
              <a:ea typeface="Arial"/>
              <a:cs typeface="Arial"/>
              <a:sym typeface="Arial"/>
            </a:endParaRPr>
          </a:p>
          <a:p>
            <a:pPr marL="457200" marR="0" lvl="0" indent="-457200" algn="just" rtl="0">
              <a:lnSpc>
                <a:spcPct val="100000"/>
              </a:lnSpc>
              <a:spcBef>
                <a:spcPts val="36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p:txBody>
      </p:sp>
      <p:pic>
        <p:nvPicPr>
          <p:cNvPr id="458" name="Google Shape;458;p32" descr="Icon of a magnifying glass over a globe."/>
          <p:cNvPicPr preferRelativeResize="0"/>
          <p:nvPr/>
        </p:nvPicPr>
        <p:blipFill rotWithShape="1">
          <a:blip r:embed="rId8">
            <a:alphaModFix/>
          </a:blip>
          <a:srcRect/>
          <a:stretch/>
        </p:blipFill>
        <p:spPr>
          <a:xfrm>
            <a:off x="7198499" y="2634470"/>
            <a:ext cx="1500856" cy="1500856"/>
          </a:xfrm>
          <a:prstGeom prst="rect">
            <a:avLst/>
          </a:prstGeom>
          <a:noFill/>
          <a:ln>
            <a:noFill/>
          </a:ln>
        </p:spPr>
      </p:pic>
      <p:sp>
        <p:nvSpPr>
          <p:cNvPr id="459" name="Google Shape;459;p32"/>
          <p:cNvSpPr txBox="1"/>
          <p:nvPr/>
        </p:nvSpPr>
        <p:spPr>
          <a:xfrm>
            <a:off x="1240594" y="5128979"/>
            <a:ext cx="4220545" cy="122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1400" b="0" i="1" u="none" strike="noStrike" cap="none">
                <a:solidFill>
                  <a:schemeClr val="dk1"/>
                </a:solidFill>
                <a:latin typeface="Arial"/>
                <a:ea typeface="Arial"/>
                <a:cs typeface="Arial"/>
                <a:sym typeface="Arial"/>
              </a:rPr>
              <a:t>Note 1: You will need a GLOBE teacher, trainer, or scientist account to submit GLOBE data. </a:t>
            </a:r>
            <a:endParaRPr sz="1400" b="0" i="1" u="none" strike="noStrike" cap="none">
              <a:solidFill>
                <a:srgbClr val="000000"/>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a:solidFill>
                  <a:schemeClr val="dk1"/>
                </a:solidFill>
                <a:latin typeface="Arial"/>
                <a:ea typeface="Arial"/>
                <a:cs typeface="Arial"/>
                <a:sym typeface="Arial"/>
              </a:rPr>
              <a:t>Note 2: It may take some time after you enter your data for it to appear in the GLOBE data visualization system.</a:t>
            </a:r>
            <a:endParaRPr sz="1400" b="0" i="1" u="none" strike="noStrike" cap="none">
              <a:solidFill>
                <a:srgbClr val="000000"/>
              </a:solidFill>
              <a:latin typeface="Arial"/>
              <a:ea typeface="Arial"/>
              <a:cs typeface="Arial"/>
              <a:sym typeface="Arial"/>
            </a:endParaRPr>
          </a:p>
        </p:txBody>
      </p:sp>
      <p:pic>
        <p:nvPicPr>
          <p:cNvPr id="460" name="Google Shape;460;p32"/>
          <p:cNvPicPr preferRelativeResize="0"/>
          <p:nvPr/>
        </p:nvPicPr>
        <p:blipFill rotWithShape="1">
          <a:blip r:embed="rId9">
            <a:alphaModFix/>
          </a:blip>
          <a:srcRect l="3108" t="7598" r="36738" b="8779"/>
          <a:stretch/>
        </p:blipFill>
        <p:spPr>
          <a:xfrm>
            <a:off x="5722241" y="4945389"/>
            <a:ext cx="3253240" cy="1410962"/>
          </a:xfrm>
          <a:prstGeom prst="rect">
            <a:avLst/>
          </a:prstGeom>
          <a:noFill/>
          <a:ln>
            <a:noFill/>
          </a:ln>
        </p:spPr>
      </p:pic>
      <p:cxnSp>
        <p:nvCxnSpPr>
          <p:cNvPr id="461" name="Google Shape;461;p32"/>
          <p:cNvCxnSpPr/>
          <p:nvPr/>
        </p:nvCxnSpPr>
        <p:spPr>
          <a:xfrm>
            <a:off x="5349610" y="4713610"/>
            <a:ext cx="1333686" cy="956656"/>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901"/>
              </a:srgbClr>
            </a:outerShdw>
          </a:effectLst>
        </p:spPr>
      </p:cxnSp>
      <p:sp>
        <p:nvSpPr>
          <p:cNvPr id="462" name="Google Shape;462;p32" descr="circle around button, Live Data Entry"/>
          <p:cNvSpPr/>
          <p:nvPr/>
        </p:nvSpPr>
        <p:spPr>
          <a:xfrm>
            <a:off x="6658594" y="5676460"/>
            <a:ext cx="1077912" cy="15729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63" name="Google Shape;463;p32"/>
          <p:cNvCxnSpPr/>
          <p:nvPr/>
        </p:nvCxnSpPr>
        <p:spPr>
          <a:xfrm>
            <a:off x="6475534" y="3617631"/>
            <a:ext cx="629247" cy="0"/>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cxnSp>
        <p:nvCxnSpPr>
          <p:cNvPr id="468" name="Google Shape;468;p64"/>
          <p:cNvCxnSpPr/>
          <p:nvPr/>
        </p:nvCxnSpPr>
        <p:spPr>
          <a:xfrm>
            <a:off x="220052" y="1987000"/>
            <a:ext cx="8780095" cy="0"/>
          </a:xfrm>
          <a:prstGeom prst="straightConnector1">
            <a:avLst/>
          </a:prstGeom>
          <a:noFill/>
          <a:ln w="9525" cap="flat" cmpd="sng">
            <a:solidFill>
              <a:schemeClr val="dk1"/>
            </a:solidFill>
            <a:prstDash val="solid"/>
            <a:round/>
            <a:headEnd type="none" w="sm" len="sm"/>
            <a:tailEnd type="none" w="sm" len="sm"/>
          </a:ln>
        </p:spPr>
      </p:cxnSp>
      <p:sp>
        <p:nvSpPr>
          <p:cNvPr id="469" name="Google Shape;469;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70" name="Google Shape;470;p64"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471" name="Google Shape;471;p64" descr="Menu bar: How to report data to GLOBE"/>
          <p:cNvPicPr preferRelativeResize="0"/>
          <p:nvPr/>
        </p:nvPicPr>
        <p:blipFill rotWithShape="1">
          <a:blip r:embed="rId4">
            <a:alphaModFix/>
          </a:blip>
          <a:srcRect/>
          <a:stretch/>
        </p:blipFill>
        <p:spPr>
          <a:xfrm>
            <a:off x="0" y="841829"/>
            <a:ext cx="1164688" cy="6074908"/>
          </a:xfrm>
          <a:prstGeom prst="rect">
            <a:avLst/>
          </a:prstGeom>
          <a:noFill/>
          <a:ln>
            <a:noFill/>
          </a:ln>
        </p:spPr>
      </p:pic>
      <p:sp>
        <p:nvSpPr>
          <p:cNvPr id="472" name="Google Shape;472;p64"/>
          <p:cNvSpPr/>
          <p:nvPr/>
        </p:nvSpPr>
        <p:spPr>
          <a:xfrm>
            <a:off x="1295605" y="1335745"/>
            <a:ext cx="776640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Calibri"/>
                <a:ea typeface="Calibri"/>
                <a:cs typeface="Calibri"/>
                <a:sym typeface="Calibri"/>
              </a:rPr>
              <a:t>The steps below will walk you through entering your Atmosphere Study Site Information in the GLOBE Observer App, which you can access using your GLOBE or GLOBE Observer login.</a:t>
            </a:r>
            <a:endParaRPr sz="1600" b="0" i="0" u="none" strike="noStrike" cap="none">
              <a:solidFill>
                <a:schemeClr val="dk1"/>
              </a:solidFill>
              <a:latin typeface="Calibri"/>
              <a:ea typeface="Calibri"/>
              <a:cs typeface="Calibri"/>
              <a:sym typeface="Calibri"/>
            </a:endParaRPr>
          </a:p>
        </p:txBody>
      </p:sp>
      <p:pic>
        <p:nvPicPr>
          <p:cNvPr id="473" name="Google Shape;473;p64" descr="Screenshot showing the GLOBE Observer App homepage. Select “Data Entry” to record data."/>
          <p:cNvPicPr preferRelativeResize="0"/>
          <p:nvPr/>
        </p:nvPicPr>
        <p:blipFill rotWithShape="1">
          <a:blip r:embed="rId5">
            <a:alphaModFix/>
          </a:blip>
          <a:srcRect b="6572"/>
          <a:stretch/>
        </p:blipFill>
        <p:spPr>
          <a:xfrm>
            <a:off x="2113568" y="2565883"/>
            <a:ext cx="1938284" cy="3679727"/>
          </a:xfrm>
          <a:prstGeom prst="rect">
            <a:avLst/>
          </a:prstGeom>
          <a:noFill/>
          <a:ln>
            <a:noFill/>
          </a:ln>
        </p:spPr>
      </p:pic>
      <p:sp>
        <p:nvSpPr>
          <p:cNvPr id="474" name="Google Shape;474;p64"/>
          <p:cNvSpPr/>
          <p:nvPr/>
        </p:nvSpPr>
        <p:spPr>
          <a:xfrm>
            <a:off x="2113568" y="2090363"/>
            <a:ext cx="878009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Calibri"/>
                <a:ea typeface="Calibri"/>
                <a:cs typeface="Calibri"/>
                <a:sym typeface="Calibri"/>
              </a:rPr>
              <a:t>1. Click “Data Entry”</a:t>
            </a:r>
            <a:endParaRPr sz="1600" b="0" i="0" u="none" strike="noStrike" cap="none">
              <a:solidFill>
                <a:schemeClr val="dk1"/>
              </a:solidFill>
              <a:latin typeface="Calibri"/>
              <a:ea typeface="Calibri"/>
              <a:cs typeface="Calibri"/>
              <a:sym typeface="Calibri"/>
            </a:endParaRPr>
          </a:p>
        </p:txBody>
      </p:sp>
      <p:sp>
        <p:nvSpPr>
          <p:cNvPr id="475" name="Google Shape;475;p64"/>
          <p:cNvSpPr/>
          <p:nvPr/>
        </p:nvSpPr>
        <p:spPr>
          <a:xfrm>
            <a:off x="5638101" y="2080832"/>
            <a:ext cx="285819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Calibri"/>
                <a:ea typeface="Calibri"/>
                <a:cs typeface="Calibri"/>
                <a:sym typeface="Calibri"/>
              </a:rPr>
              <a:t>2. Click "Create/Edit My Sites" </a:t>
            </a:r>
            <a:endParaRPr sz="1600" b="0" i="0" u="none" strike="noStrike" cap="none">
              <a:solidFill>
                <a:schemeClr val="dk1"/>
              </a:solidFill>
              <a:latin typeface="Calibri"/>
              <a:ea typeface="Calibri"/>
              <a:cs typeface="Calibri"/>
              <a:sym typeface="Calibri"/>
            </a:endParaRPr>
          </a:p>
        </p:txBody>
      </p:sp>
      <p:pic>
        <p:nvPicPr>
          <p:cNvPr id="476" name="Google Shape;476;p64" descr="Screenshot showing the GLOBE Observer app Data Entry page. Select “New Observation” to enter data."/>
          <p:cNvPicPr preferRelativeResize="0"/>
          <p:nvPr/>
        </p:nvPicPr>
        <p:blipFill rotWithShape="1">
          <a:blip r:embed="rId6">
            <a:alphaModFix/>
          </a:blip>
          <a:srcRect/>
          <a:stretch/>
        </p:blipFill>
        <p:spPr>
          <a:xfrm>
            <a:off x="5930894" y="2438408"/>
            <a:ext cx="2057400" cy="38862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82" name="Google Shape;482;p65"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483" name="Google Shape;483;p65" descr="Menu bar: How to report data to GLOBE"/>
          <p:cNvPicPr preferRelativeResize="0"/>
          <p:nvPr/>
        </p:nvPicPr>
        <p:blipFill rotWithShape="1">
          <a:blip r:embed="rId4">
            <a:alphaModFix/>
          </a:blip>
          <a:srcRect/>
          <a:stretch/>
        </p:blipFill>
        <p:spPr>
          <a:xfrm>
            <a:off x="0" y="841829"/>
            <a:ext cx="1164688" cy="6074908"/>
          </a:xfrm>
          <a:prstGeom prst="rect">
            <a:avLst/>
          </a:prstGeom>
          <a:noFill/>
          <a:ln>
            <a:noFill/>
          </a:ln>
        </p:spPr>
      </p:pic>
      <p:pic>
        <p:nvPicPr>
          <p:cNvPr id="484" name="Google Shape;484;p65" descr="A screenshot of available protocols, with Surface Temperature selected."/>
          <p:cNvPicPr preferRelativeResize="0"/>
          <p:nvPr/>
        </p:nvPicPr>
        <p:blipFill rotWithShape="1">
          <a:blip r:embed="rId5">
            <a:alphaModFix/>
          </a:blip>
          <a:srcRect t="2353" b="6144"/>
          <a:stretch/>
        </p:blipFill>
        <p:spPr>
          <a:xfrm>
            <a:off x="3747864" y="1740932"/>
            <a:ext cx="2617077" cy="4926433"/>
          </a:xfrm>
          <a:prstGeom prst="rect">
            <a:avLst/>
          </a:prstGeom>
          <a:noFill/>
          <a:ln>
            <a:noFill/>
          </a:ln>
        </p:spPr>
      </p:pic>
      <p:sp>
        <p:nvSpPr>
          <p:cNvPr id="485" name="Google Shape;485;p65"/>
          <p:cNvSpPr txBox="1"/>
          <p:nvPr/>
        </p:nvSpPr>
        <p:spPr>
          <a:xfrm>
            <a:off x="2321859" y="1002268"/>
            <a:ext cx="603324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3. </a:t>
            </a:r>
            <a:r>
              <a:rPr lang="en-US" sz="1400" b="0" i="0" u="none" strike="noStrike" cap="none">
                <a:solidFill>
                  <a:srgbClr val="000000"/>
                </a:solidFill>
                <a:latin typeface="Arial"/>
                <a:ea typeface="Arial"/>
                <a:cs typeface="Arial"/>
                <a:sym typeface="Arial"/>
              </a:rPr>
              <a:t>Click on the arrow next to "</a:t>
            </a:r>
            <a:r>
              <a:rPr lang="en-US" sz="1400" b="0" i="1" u="none" strike="noStrike" cap="none">
                <a:solidFill>
                  <a:srgbClr val="000000"/>
                </a:solidFill>
                <a:latin typeface="Arial"/>
                <a:ea typeface="Arial"/>
                <a:cs typeface="Arial"/>
                <a:sym typeface="Arial"/>
              </a:rPr>
              <a:t>Atmosphere</a:t>
            </a:r>
            <a:r>
              <a:rPr lang="en-US" sz="1400" b="0" i="0" u="none" strike="noStrike" cap="none">
                <a:solidFill>
                  <a:srgbClr val="000000"/>
                </a:solidFill>
                <a:latin typeface="Arial"/>
                <a:ea typeface="Arial"/>
                <a:cs typeface="Arial"/>
                <a:sym typeface="Arial"/>
              </a:rPr>
              <a:t>" and select “</a:t>
            </a:r>
            <a:r>
              <a:rPr lang="en-US" sz="1400" b="0" i="1" u="none" strike="noStrike" cap="none">
                <a:solidFill>
                  <a:srgbClr val="000000"/>
                </a:solidFill>
                <a:latin typeface="Arial"/>
                <a:ea typeface="Arial"/>
                <a:cs typeface="Arial"/>
                <a:sym typeface="Arial"/>
              </a:rPr>
              <a:t>Surface Temperature</a:t>
            </a:r>
            <a:r>
              <a:rPr lang="en-US" sz="1400" b="0" i="0" u="none" strike="noStrike" cap="none">
                <a:solidFill>
                  <a:srgbClr val="000000"/>
                </a:solidFill>
                <a:latin typeface="Arial"/>
                <a:ea typeface="Arial"/>
                <a:cs typeface="Arial"/>
                <a:sym typeface="Arial"/>
              </a:rPr>
              <a:t>“. The other necessary protocols will be automatically selected.</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491" name="Google Shape;491;p66"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492" name="Google Shape;492;p66" descr="Menu bar: How to report data to GLOBE"/>
          <p:cNvPicPr preferRelativeResize="0"/>
          <p:nvPr/>
        </p:nvPicPr>
        <p:blipFill rotWithShape="1">
          <a:blip r:embed="rId4">
            <a:alphaModFix/>
          </a:blip>
          <a:srcRect/>
          <a:stretch/>
        </p:blipFill>
        <p:spPr>
          <a:xfrm>
            <a:off x="0" y="841829"/>
            <a:ext cx="1164688" cy="6074908"/>
          </a:xfrm>
          <a:prstGeom prst="rect">
            <a:avLst/>
          </a:prstGeom>
          <a:noFill/>
          <a:ln>
            <a:noFill/>
          </a:ln>
        </p:spPr>
      </p:pic>
      <p:sp>
        <p:nvSpPr>
          <p:cNvPr id="493" name="Google Shape;493;p66"/>
          <p:cNvSpPr txBox="1"/>
          <p:nvPr/>
        </p:nvSpPr>
        <p:spPr>
          <a:xfrm>
            <a:off x="1329452" y="993042"/>
            <a:ext cx="7581465" cy="1123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1400" b="0" i="0" u="none" strike="noStrike" cap="none">
                <a:solidFill>
                  <a:schemeClr val="dk1"/>
                </a:solidFill>
                <a:latin typeface="Arial"/>
                <a:ea typeface="Arial"/>
                <a:cs typeface="Arial"/>
                <a:sym typeface="Arial"/>
              </a:rPr>
              <a:t>4. At the bottom of the screen, click “</a:t>
            </a:r>
            <a:r>
              <a:rPr lang="en-US" sz="1400" b="0" i="1" u="none" strike="noStrike" cap="none">
                <a:solidFill>
                  <a:schemeClr val="dk1"/>
                </a:solidFill>
                <a:latin typeface="Arial"/>
                <a:ea typeface="Arial"/>
                <a:cs typeface="Arial"/>
                <a:sym typeface="Arial"/>
              </a:rPr>
              <a:t>Continue</a:t>
            </a:r>
            <a:r>
              <a:rPr lang="en-US" sz="1400" b="0" i="0" u="none" strike="noStrike" cap="none">
                <a:solidFill>
                  <a:schemeClr val="dk1"/>
                </a:solidFill>
                <a:latin typeface="Arial"/>
                <a:ea typeface="Arial"/>
                <a:cs typeface="Arial"/>
                <a:sym typeface="Arial"/>
              </a:rPr>
              <a:t>”. When prompted, enter site location details (latitude, longitude, and elevation). Choose an existing site or identify a new site by clicking “</a:t>
            </a:r>
            <a:r>
              <a:rPr lang="en-US" sz="1400" b="0" i="1" u="none" strike="noStrike" cap="none">
                <a:solidFill>
                  <a:schemeClr val="dk1"/>
                </a:solidFill>
                <a:latin typeface="Arial"/>
                <a:ea typeface="Arial"/>
                <a:cs typeface="Arial"/>
                <a:sym typeface="Arial"/>
              </a:rPr>
              <a:t>+ New Site Location</a:t>
            </a:r>
            <a:r>
              <a:rPr lang="en-US" sz="14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228600" marR="0" lvl="0" indent="-50800" algn="l" rtl="0">
              <a:lnSpc>
                <a:spcPct val="100000"/>
              </a:lnSpc>
              <a:spcBef>
                <a:spcPts val="0"/>
              </a:spcBef>
              <a:spcAft>
                <a:spcPts val="0"/>
              </a:spcAft>
              <a:buClr>
                <a:schemeClr val="dk1"/>
              </a:buClr>
              <a:buSzPts val="2800"/>
              <a:buFont typeface="Arial"/>
              <a:buNone/>
            </a:pPr>
            <a:endParaRPr sz="1400" b="0" i="0" u="none" strike="noStrike" cap="none">
              <a:solidFill>
                <a:schemeClr val="dk1"/>
              </a:solidFill>
              <a:latin typeface="Calibri"/>
              <a:ea typeface="Calibri"/>
              <a:cs typeface="Calibri"/>
              <a:sym typeface="Calibri"/>
            </a:endParaRPr>
          </a:p>
        </p:txBody>
      </p:sp>
      <p:pic>
        <p:nvPicPr>
          <p:cNvPr id="494" name="Google Shape;494;p66" descr="Screenshot that shows the bottom of the site location selection screen. You can select from all available sites, and at the bottom is a button that says &quot;+New Site Location&quot;"/>
          <p:cNvPicPr preferRelativeResize="0"/>
          <p:nvPr/>
        </p:nvPicPr>
        <p:blipFill rotWithShape="1">
          <a:blip r:embed="rId5">
            <a:alphaModFix/>
          </a:blip>
          <a:srcRect b="3217"/>
          <a:stretch/>
        </p:blipFill>
        <p:spPr>
          <a:xfrm>
            <a:off x="3858451" y="2057832"/>
            <a:ext cx="2383674" cy="43575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500" name="Google Shape;500;p67"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501" name="Google Shape;501;p67" descr="Menu bar: How to report data to GLOBE"/>
          <p:cNvPicPr preferRelativeResize="0"/>
          <p:nvPr/>
        </p:nvPicPr>
        <p:blipFill rotWithShape="1">
          <a:blip r:embed="rId4">
            <a:alphaModFix/>
          </a:blip>
          <a:srcRect/>
          <a:stretch/>
        </p:blipFill>
        <p:spPr>
          <a:xfrm>
            <a:off x="0" y="841829"/>
            <a:ext cx="1164688" cy="6074908"/>
          </a:xfrm>
          <a:prstGeom prst="rect">
            <a:avLst/>
          </a:prstGeom>
          <a:noFill/>
          <a:ln>
            <a:noFill/>
          </a:ln>
        </p:spPr>
      </p:pic>
      <p:pic>
        <p:nvPicPr>
          <p:cNvPr id="502" name="Google Shape;502;p67" descr="1 screenshot out of a set of 3. It has a box that says Surface Cover, and a space to enter the Homogenous Site Size."/>
          <p:cNvPicPr preferRelativeResize="0"/>
          <p:nvPr/>
        </p:nvPicPr>
        <p:blipFill rotWithShape="1">
          <a:blip r:embed="rId5">
            <a:alphaModFix/>
          </a:blip>
          <a:srcRect t="3621" b="13733"/>
          <a:stretch/>
        </p:blipFill>
        <p:spPr>
          <a:xfrm>
            <a:off x="1450932" y="2649365"/>
            <a:ext cx="2172164" cy="3889548"/>
          </a:xfrm>
          <a:prstGeom prst="rect">
            <a:avLst/>
          </a:prstGeom>
          <a:noFill/>
          <a:ln>
            <a:noFill/>
          </a:ln>
        </p:spPr>
      </p:pic>
      <p:pic>
        <p:nvPicPr>
          <p:cNvPr id="503" name="Google Shape;503;p67" descr="The 3rd out of 3 screenshots. It shows the homogenous site size has been filled in, a necessary step before moving on."/>
          <p:cNvPicPr preferRelativeResize="0"/>
          <p:nvPr/>
        </p:nvPicPr>
        <p:blipFill rotWithShape="1">
          <a:blip r:embed="rId6">
            <a:alphaModFix/>
          </a:blip>
          <a:srcRect l="574" t="4306" r="-573" b="7314"/>
          <a:stretch/>
        </p:blipFill>
        <p:spPr>
          <a:xfrm>
            <a:off x="6621790" y="2618636"/>
            <a:ext cx="2031211" cy="3889548"/>
          </a:xfrm>
          <a:prstGeom prst="rect">
            <a:avLst/>
          </a:prstGeom>
          <a:noFill/>
          <a:ln>
            <a:noFill/>
          </a:ln>
        </p:spPr>
      </p:pic>
      <p:pic>
        <p:nvPicPr>
          <p:cNvPr id="504" name="Google Shape;504;p67" descr="The 2nd out of 3 screenshots. It lists the surface cover options available to be selected: open water, peat, permafrost, permeable pavers, rocks, roof, sand, short grass, tall grass, snow/ice, other."/>
          <p:cNvPicPr preferRelativeResize="0"/>
          <p:nvPr/>
        </p:nvPicPr>
        <p:blipFill rotWithShape="1">
          <a:blip r:embed="rId7">
            <a:alphaModFix/>
          </a:blip>
          <a:srcRect t="4182" b="6173"/>
          <a:stretch/>
        </p:blipFill>
        <p:spPr>
          <a:xfrm>
            <a:off x="4102786" y="2649365"/>
            <a:ext cx="2002578" cy="3889548"/>
          </a:xfrm>
          <a:prstGeom prst="rect">
            <a:avLst/>
          </a:prstGeom>
          <a:noFill/>
          <a:ln>
            <a:noFill/>
          </a:ln>
        </p:spPr>
      </p:pic>
      <p:sp>
        <p:nvSpPr>
          <p:cNvPr id="505" name="Google Shape;505;p67"/>
          <p:cNvSpPr txBox="1"/>
          <p:nvPr/>
        </p:nvSpPr>
        <p:spPr>
          <a:xfrm>
            <a:off x="1450932" y="1279884"/>
            <a:ext cx="749584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1400" b="0" i="0" u="none" strike="noStrike" cap="none">
                <a:solidFill>
                  <a:schemeClr val="dk1"/>
                </a:solidFill>
                <a:latin typeface="Arial"/>
                <a:ea typeface="Arial"/>
                <a:cs typeface="Arial"/>
                <a:sym typeface="Arial"/>
              </a:rPr>
              <a:t>5. When identifying a new site location, click on Surface Cover and choose which option best matches that which you are observing. Then, write in the site size of the location where the observation is taking place. To move on, click “</a:t>
            </a:r>
            <a:r>
              <a:rPr lang="en-US" sz="1400" b="0" i="1" u="none" strike="noStrike" cap="none">
                <a:solidFill>
                  <a:schemeClr val="dk1"/>
                </a:solidFill>
                <a:latin typeface="Arial"/>
                <a:ea typeface="Arial"/>
                <a:cs typeface="Arial"/>
                <a:sym typeface="Arial"/>
              </a:rPr>
              <a:t>Next</a:t>
            </a:r>
            <a:r>
              <a:rPr lang="en-US" sz="14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228600" marR="0" lvl="0" indent="-50800" algn="l" rtl="0">
              <a:lnSpc>
                <a:spcPct val="100000"/>
              </a:lnSpc>
              <a:spcBef>
                <a:spcPts val="0"/>
              </a:spcBef>
              <a:spcAft>
                <a:spcPts val="0"/>
              </a:spcAft>
              <a:buClr>
                <a:schemeClr val="dk1"/>
              </a:buClr>
              <a:buSzPts val="2800"/>
              <a:buFont typeface="Arial"/>
              <a:buNone/>
            </a:pPr>
            <a:endParaRPr sz="1400" b="0" i="0" u="none" strike="noStrike" cap="none">
              <a:solidFill>
                <a:schemeClr val="dk1"/>
              </a:solidFill>
              <a:latin typeface="Calibri"/>
              <a:ea typeface="Calibri"/>
              <a:cs typeface="Calibri"/>
              <a:sym typeface="Calibri"/>
            </a:endParaRPr>
          </a:p>
        </p:txBody>
      </p:sp>
      <p:cxnSp>
        <p:nvCxnSpPr>
          <p:cNvPr id="506" name="Google Shape;506;p67" descr="arrow pointing to Live Data Entry on GLOBE website screenshot"/>
          <p:cNvCxnSpPr/>
          <p:nvPr/>
        </p:nvCxnSpPr>
        <p:spPr>
          <a:xfrm>
            <a:off x="3623096" y="4371063"/>
            <a:ext cx="439742" cy="0"/>
          </a:xfrm>
          <a:prstGeom prst="straightConnector1">
            <a:avLst/>
          </a:prstGeom>
          <a:noFill/>
          <a:ln w="38100" cap="flat" cmpd="sng">
            <a:solidFill>
              <a:srgbClr val="0070C0"/>
            </a:solidFill>
            <a:prstDash val="solid"/>
            <a:round/>
            <a:headEnd type="none" w="sm" len="sm"/>
            <a:tailEnd type="stealth" w="med" len="med"/>
          </a:ln>
        </p:spPr>
      </p:cxnSp>
      <p:cxnSp>
        <p:nvCxnSpPr>
          <p:cNvPr id="507" name="Google Shape;507;p67" descr="arrow pointing to Live Data Entry on GLOBE website screenshot"/>
          <p:cNvCxnSpPr/>
          <p:nvPr/>
        </p:nvCxnSpPr>
        <p:spPr>
          <a:xfrm>
            <a:off x="6182048" y="4371063"/>
            <a:ext cx="439742" cy="0"/>
          </a:xfrm>
          <a:prstGeom prst="straightConnector1">
            <a:avLst/>
          </a:prstGeom>
          <a:noFill/>
          <a:ln w="38100" cap="flat" cmpd="sng">
            <a:solidFill>
              <a:srgbClr val="0070C0"/>
            </a:solidFill>
            <a:prstDash val="solid"/>
            <a:round/>
            <a:headEnd type="none" w="sm" len="sm"/>
            <a:tailEnd type="stealth"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513" name="Google Shape;513;p68"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514" name="Google Shape;514;p68" descr="Menu bar: How to report data to GLOBE"/>
          <p:cNvPicPr preferRelativeResize="0"/>
          <p:nvPr/>
        </p:nvPicPr>
        <p:blipFill rotWithShape="1">
          <a:blip r:embed="rId4">
            <a:alphaModFix/>
          </a:blip>
          <a:srcRect/>
          <a:stretch/>
        </p:blipFill>
        <p:spPr>
          <a:xfrm>
            <a:off x="0" y="841829"/>
            <a:ext cx="1164688" cy="6074908"/>
          </a:xfrm>
          <a:prstGeom prst="rect">
            <a:avLst/>
          </a:prstGeom>
          <a:noFill/>
          <a:ln>
            <a:noFill/>
          </a:ln>
        </p:spPr>
      </p:pic>
      <p:sp>
        <p:nvSpPr>
          <p:cNvPr id="515" name="Google Shape;515;p68"/>
          <p:cNvSpPr txBox="1"/>
          <p:nvPr/>
        </p:nvSpPr>
        <p:spPr>
          <a:xfrm>
            <a:off x="1748118" y="1085939"/>
            <a:ext cx="701341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1400" b="0" i="0" u="none" strike="noStrike" cap="none">
                <a:solidFill>
                  <a:schemeClr val="dk1"/>
                </a:solidFill>
                <a:latin typeface="Arial"/>
                <a:ea typeface="Arial"/>
                <a:cs typeface="Arial"/>
                <a:sym typeface="Arial"/>
              </a:rPr>
              <a:t>5. Check to see if the “</a:t>
            </a:r>
            <a:r>
              <a:rPr lang="en-US" sz="1400" b="0" i="1" u="none" strike="noStrike" cap="none">
                <a:solidFill>
                  <a:schemeClr val="dk1"/>
                </a:solidFill>
                <a:latin typeface="Arial"/>
                <a:ea typeface="Arial"/>
                <a:cs typeface="Arial"/>
                <a:sym typeface="Arial"/>
              </a:rPr>
              <a:t>Date and Time</a:t>
            </a:r>
            <a:r>
              <a:rPr lang="en-US" sz="1400" b="0" i="0" u="none" strike="noStrike" cap="none">
                <a:solidFill>
                  <a:schemeClr val="dk1"/>
                </a:solidFill>
                <a:latin typeface="Arial"/>
                <a:ea typeface="Arial"/>
                <a:cs typeface="Arial"/>
                <a:sym typeface="Arial"/>
              </a:rPr>
              <a:t>” are correct, if it is not, click </a:t>
            </a:r>
            <a:endParaRPr/>
          </a:p>
          <a:p>
            <a:pPr marL="0" marR="0" lvl="0" indent="0" algn="l" rtl="0">
              <a:lnSpc>
                <a:spcPct val="100000"/>
              </a:lnSpc>
              <a:spcBef>
                <a:spcPts val="0"/>
              </a:spcBef>
              <a:spcAft>
                <a:spcPts val="0"/>
              </a:spcAft>
              <a:buClr>
                <a:schemeClr val="dk1"/>
              </a:buClr>
              <a:buSzPts val="2000"/>
              <a:buFont typeface="Arial"/>
              <a:buNone/>
            </a:pPr>
            <a:r>
              <a:rPr lang="en-US" sz="1400" b="0" i="0" u="none" strike="noStrike" cap="none">
                <a:solidFill>
                  <a:schemeClr val="dk1"/>
                </a:solidFill>
                <a:latin typeface="Arial"/>
                <a:ea typeface="Arial"/>
                <a:cs typeface="Arial"/>
                <a:sym typeface="Arial"/>
              </a:rPr>
              <a:t>“</a:t>
            </a:r>
            <a:r>
              <a:rPr lang="en-US" sz="1400" b="0" i="1" u="none" strike="noStrike" cap="none">
                <a:solidFill>
                  <a:schemeClr val="dk1"/>
                </a:solidFill>
                <a:latin typeface="Arial"/>
                <a:ea typeface="Arial"/>
                <a:cs typeface="Arial"/>
                <a:sym typeface="Arial"/>
              </a:rPr>
              <a:t>Get Current Time</a:t>
            </a:r>
            <a:r>
              <a:rPr lang="en-US" sz="1400" b="0" i="0" u="none" strike="noStrike" cap="none">
                <a:solidFill>
                  <a:schemeClr val="dk1"/>
                </a:solidFill>
                <a:latin typeface="Arial"/>
                <a:ea typeface="Arial"/>
                <a:cs typeface="Arial"/>
                <a:sym typeface="Arial"/>
              </a:rPr>
              <a:t>”</a:t>
            </a:r>
            <a:r>
              <a:rPr lang="en-US" sz="1400" b="0" i="1" u="none" strike="noStrike" cap="none">
                <a:solidFill>
                  <a:schemeClr val="dk1"/>
                </a:solidFill>
                <a:latin typeface="Arial"/>
                <a:ea typeface="Arial"/>
                <a:cs typeface="Arial"/>
                <a:sym typeface="Arial"/>
              </a:rPr>
              <a:t> </a:t>
            </a:r>
            <a:r>
              <a:rPr lang="en-US" sz="1400" b="0" i="0" u="none" strike="noStrike" cap="none">
                <a:solidFill>
                  <a:schemeClr val="dk1"/>
                </a:solidFill>
                <a:latin typeface="Arial"/>
                <a:ea typeface="Arial"/>
                <a:cs typeface="Arial"/>
                <a:sym typeface="Arial"/>
              </a:rPr>
              <a:t>to update it. Then click “</a:t>
            </a:r>
            <a:r>
              <a:rPr lang="en-US" sz="1400" b="0" i="1" u="none" strike="noStrike" cap="none">
                <a:solidFill>
                  <a:schemeClr val="dk1"/>
                </a:solidFill>
                <a:latin typeface="Arial"/>
                <a:ea typeface="Arial"/>
                <a:cs typeface="Arial"/>
                <a:sym typeface="Arial"/>
              </a:rPr>
              <a:t>Surface Temperature</a:t>
            </a:r>
            <a:r>
              <a:rPr lang="en-US" sz="1400" b="0" i="0" u="none" strike="noStrike" cap="none">
                <a:solidFill>
                  <a:schemeClr val="dk1"/>
                </a:solidFill>
                <a:latin typeface="Arial"/>
                <a:ea typeface="Arial"/>
                <a:cs typeface="Arial"/>
                <a:sym typeface="Arial"/>
              </a:rPr>
              <a:t>” to move on</a:t>
            </a:r>
            <a:endParaRPr sz="1400" b="0" i="0" u="none" strike="noStrike" cap="none">
              <a:solidFill>
                <a:srgbClr val="000000"/>
              </a:solidFill>
              <a:latin typeface="Arial"/>
              <a:ea typeface="Arial"/>
              <a:cs typeface="Arial"/>
              <a:sym typeface="Arial"/>
            </a:endParaRPr>
          </a:p>
          <a:p>
            <a:pPr marL="228600" marR="0" lvl="0" indent="-50800" algn="l" rtl="0">
              <a:lnSpc>
                <a:spcPct val="100000"/>
              </a:lnSpc>
              <a:spcBef>
                <a:spcPts val="0"/>
              </a:spcBef>
              <a:spcAft>
                <a:spcPts val="0"/>
              </a:spcAft>
              <a:buClr>
                <a:schemeClr val="dk1"/>
              </a:buClr>
              <a:buSzPts val="2800"/>
              <a:buFont typeface="Arial"/>
              <a:buNone/>
            </a:pPr>
            <a:endParaRPr sz="1400" b="0" i="0" u="none" strike="noStrike" cap="none">
              <a:solidFill>
                <a:schemeClr val="dk1"/>
              </a:solidFill>
              <a:latin typeface="Calibri"/>
              <a:ea typeface="Calibri"/>
              <a:cs typeface="Calibri"/>
              <a:sym typeface="Calibri"/>
            </a:endParaRPr>
          </a:p>
        </p:txBody>
      </p:sp>
      <p:pic>
        <p:nvPicPr>
          <p:cNvPr id="516" name="Google Shape;516;p68" descr="A screenshot showing local date and time of the observation. "/>
          <p:cNvPicPr preferRelativeResize="0"/>
          <p:nvPr/>
        </p:nvPicPr>
        <p:blipFill rotWithShape="1">
          <a:blip r:embed="rId5">
            <a:alphaModFix/>
          </a:blip>
          <a:srcRect/>
          <a:stretch/>
        </p:blipFill>
        <p:spPr>
          <a:xfrm>
            <a:off x="3511047" y="1730034"/>
            <a:ext cx="2700739" cy="4991442"/>
          </a:xfrm>
          <a:prstGeom prst="rect">
            <a:avLst/>
          </a:prstGeom>
          <a:noFill/>
          <a:ln>
            <a:noFill/>
          </a:ln>
        </p:spPr>
      </p:pic>
      <p:sp>
        <p:nvSpPr>
          <p:cNvPr id="517" name="Google Shape;517;p68" descr="circle around button, Live Data Entry"/>
          <p:cNvSpPr/>
          <p:nvPr/>
        </p:nvSpPr>
        <p:spPr>
          <a:xfrm>
            <a:off x="3868070" y="5882003"/>
            <a:ext cx="1990692" cy="57668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18" name="Google Shape;518;p68" descr="arrow pointing to Live Data Entry on GLOBE website screenshot"/>
          <p:cNvCxnSpPr>
            <a:endCxn id="517" idx="1"/>
          </p:cNvCxnSpPr>
          <p:nvPr/>
        </p:nvCxnSpPr>
        <p:spPr>
          <a:xfrm>
            <a:off x="3511000" y="5403656"/>
            <a:ext cx="648600" cy="562800"/>
          </a:xfrm>
          <a:prstGeom prst="straightConnector1">
            <a:avLst/>
          </a:prstGeom>
          <a:noFill/>
          <a:ln w="38100" cap="flat" cmpd="sng">
            <a:solidFill>
              <a:srgbClr val="FF0000"/>
            </a:solidFill>
            <a:prstDash val="solid"/>
            <a:round/>
            <a:headEnd type="none" w="sm" len="sm"/>
            <a:tailEnd type="stealth" w="med" len="med"/>
          </a:ln>
        </p:spPr>
      </p:cxnSp>
      <p:sp>
        <p:nvSpPr>
          <p:cNvPr id="519" name="Google Shape;519;p68" descr="circle around button, Live Data Entry"/>
          <p:cNvSpPr/>
          <p:nvPr/>
        </p:nvSpPr>
        <p:spPr>
          <a:xfrm>
            <a:off x="3585096" y="3871300"/>
            <a:ext cx="1024640" cy="329549"/>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0" name="Google Shape;520;p68" descr="arrow pointing to Live Data Entry on GLOBE website screenshot"/>
          <p:cNvCxnSpPr>
            <a:endCxn id="519" idx="1"/>
          </p:cNvCxnSpPr>
          <p:nvPr/>
        </p:nvCxnSpPr>
        <p:spPr>
          <a:xfrm>
            <a:off x="2910751" y="3417361"/>
            <a:ext cx="824400" cy="502200"/>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526" name="Google Shape;526;p69"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527" name="Google Shape;527;p69" descr="Menu bar: How to report data to GLOBE"/>
          <p:cNvPicPr preferRelativeResize="0"/>
          <p:nvPr/>
        </p:nvPicPr>
        <p:blipFill rotWithShape="1">
          <a:blip r:embed="rId4">
            <a:alphaModFix/>
          </a:blip>
          <a:srcRect/>
          <a:stretch/>
        </p:blipFill>
        <p:spPr>
          <a:xfrm>
            <a:off x="0" y="841829"/>
            <a:ext cx="1164688" cy="6074908"/>
          </a:xfrm>
          <a:prstGeom prst="rect">
            <a:avLst/>
          </a:prstGeom>
          <a:noFill/>
          <a:ln>
            <a:noFill/>
          </a:ln>
        </p:spPr>
      </p:pic>
      <p:pic>
        <p:nvPicPr>
          <p:cNvPr id="528" name="Google Shape;528;p69" descr="1 screenshot out of 3, showing a box asking for overall surface condition. Under it, it is asking for surface temperature."/>
          <p:cNvPicPr preferRelativeResize="0"/>
          <p:nvPr/>
        </p:nvPicPr>
        <p:blipFill rotWithShape="1">
          <a:blip r:embed="rId5">
            <a:alphaModFix/>
          </a:blip>
          <a:srcRect t="3909" b="22963"/>
          <a:stretch/>
        </p:blipFill>
        <p:spPr>
          <a:xfrm>
            <a:off x="1377132" y="2525633"/>
            <a:ext cx="2127706" cy="3371178"/>
          </a:xfrm>
          <a:prstGeom prst="rect">
            <a:avLst/>
          </a:prstGeom>
          <a:noFill/>
          <a:ln>
            <a:noFill/>
          </a:ln>
        </p:spPr>
      </p:pic>
      <p:pic>
        <p:nvPicPr>
          <p:cNvPr id="529" name="Google Shape;529;p69" descr="2nd screenshot out of 3, showing the options for surface condition: wet, dry, and snow."/>
          <p:cNvPicPr preferRelativeResize="0"/>
          <p:nvPr/>
        </p:nvPicPr>
        <p:blipFill rotWithShape="1">
          <a:blip r:embed="rId6">
            <a:alphaModFix/>
          </a:blip>
          <a:srcRect t="3909" b="25243"/>
          <a:stretch/>
        </p:blipFill>
        <p:spPr>
          <a:xfrm>
            <a:off x="4018860" y="2525633"/>
            <a:ext cx="2080371" cy="3193403"/>
          </a:xfrm>
          <a:prstGeom prst="rect">
            <a:avLst/>
          </a:prstGeom>
          <a:noFill/>
          <a:ln>
            <a:noFill/>
          </a:ln>
        </p:spPr>
      </p:pic>
      <p:sp>
        <p:nvSpPr>
          <p:cNvPr id="530" name="Google Shape;530;p69"/>
          <p:cNvSpPr txBox="1"/>
          <p:nvPr/>
        </p:nvSpPr>
        <p:spPr>
          <a:xfrm>
            <a:off x="1840954" y="1138964"/>
            <a:ext cx="667439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5. Now you will put in some information about your observation. “</a:t>
            </a:r>
            <a:r>
              <a:rPr lang="en-US" sz="1400" b="0" i="0" u="none" strike="noStrike" cap="none">
                <a:solidFill>
                  <a:schemeClr val="accent6"/>
                </a:solidFill>
                <a:latin typeface="Arial"/>
                <a:ea typeface="Arial"/>
                <a:cs typeface="Arial"/>
                <a:sym typeface="Arial"/>
              </a:rPr>
              <a:t>Click on Overall Surface Condition</a:t>
            </a:r>
            <a:r>
              <a:rPr lang="en-US" sz="1400" b="0" i="0" u="none" strike="noStrike" cap="none">
                <a:solidFill>
                  <a:schemeClr val="dk1"/>
                </a:solidFill>
                <a:latin typeface="Arial"/>
                <a:ea typeface="Arial"/>
                <a:cs typeface="Arial"/>
                <a:sym typeface="Arial"/>
              </a:rPr>
              <a:t>” to select from “</a:t>
            </a:r>
            <a:r>
              <a:rPr lang="en-US" sz="1400" b="0" i="1" u="none" strike="noStrike" cap="none">
                <a:solidFill>
                  <a:schemeClr val="dk1"/>
                </a:solidFill>
                <a:latin typeface="Arial"/>
                <a:ea typeface="Arial"/>
                <a:cs typeface="Arial"/>
                <a:sym typeface="Arial"/>
              </a:rPr>
              <a:t>Wet</a:t>
            </a:r>
            <a:r>
              <a:rPr lang="en-US" sz="1400" b="0" i="0" u="none" strike="noStrike" cap="none">
                <a:solidFill>
                  <a:schemeClr val="dk1"/>
                </a:solidFill>
                <a:latin typeface="Arial"/>
                <a:ea typeface="Arial"/>
                <a:cs typeface="Arial"/>
                <a:sym typeface="Arial"/>
              </a:rPr>
              <a:t>”, “</a:t>
            </a:r>
            <a:r>
              <a:rPr lang="en-US" sz="1400" b="0" i="1" u="none" strike="noStrike" cap="none">
                <a:solidFill>
                  <a:schemeClr val="dk1"/>
                </a:solidFill>
                <a:latin typeface="Arial"/>
                <a:ea typeface="Arial"/>
                <a:cs typeface="Arial"/>
                <a:sym typeface="Arial"/>
              </a:rPr>
              <a:t>Dry”, </a:t>
            </a:r>
            <a:r>
              <a:rPr lang="en-US" sz="1400" b="0" i="0" u="none" strike="noStrike" cap="none">
                <a:solidFill>
                  <a:schemeClr val="dk1"/>
                </a:solidFill>
                <a:latin typeface="Arial"/>
                <a:ea typeface="Arial"/>
                <a:cs typeface="Arial"/>
                <a:sym typeface="Arial"/>
              </a:rPr>
              <a:t>“</a:t>
            </a:r>
            <a:r>
              <a:rPr lang="en-US" sz="1400" b="0" i="1" u="none" strike="noStrike" cap="none">
                <a:solidFill>
                  <a:schemeClr val="dk1"/>
                </a:solidFill>
                <a:latin typeface="Arial"/>
                <a:ea typeface="Arial"/>
                <a:cs typeface="Arial"/>
                <a:sym typeface="Arial"/>
              </a:rPr>
              <a:t>Snow</a:t>
            </a:r>
            <a:r>
              <a:rPr lang="en-US" sz="1400" b="0" i="0" u="none" strike="noStrike" cap="none">
                <a:solidFill>
                  <a:schemeClr val="dk1"/>
                </a:solidFill>
                <a:latin typeface="Arial"/>
                <a:ea typeface="Arial"/>
                <a:cs typeface="Arial"/>
                <a:sym typeface="Arial"/>
              </a:rPr>
              <a:t>”. If selecting “</a:t>
            </a:r>
            <a:r>
              <a:rPr lang="en-US" sz="1400" b="0" i="1" u="none" strike="noStrike" cap="none">
                <a:solidFill>
                  <a:schemeClr val="dk1"/>
                </a:solidFill>
                <a:latin typeface="Arial"/>
                <a:ea typeface="Arial"/>
                <a:cs typeface="Arial"/>
                <a:sym typeface="Arial"/>
              </a:rPr>
              <a:t>Snow</a:t>
            </a:r>
            <a:r>
              <a:rPr lang="en-US" sz="1400" b="0" i="0" u="none" strike="noStrike" cap="none">
                <a:solidFill>
                  <a:schemeClr val="dk1"/>
                </a:solidFill>
                <a:latin typeface="Arial"/>
                <a:ea typeface="Arial"/>
                <a:cs typeface="Arial"/>
                <a:sym typeface="Arial"/>
              </a:rPr>
              <a:t>”, report snow depth too (in millimeters). </a:t>
            </a:r>
            <a:r>
              <a:rPr lang="en-US" sz="1400" b="1" i="0" u="none" strike="noStrike" cap="none">
                <a:solidFill>
                  <a:schemeClr val="dk1"/>
                </a:solidFill>
                <a:latin typeface="Arial"/>
                <a:ea typeface="Arial"/>
                <a:cs typeface="Arial"/>
                <a:sym typeface="Arial"/>
              </a:rPr>
              <a:t>Be sure to report surface temperature using Celsius/</a:t>
            </a:r>
            <a:r>
              <a:rPr lang="en-US" sz="1400" b="1" i="0" u="none" strike="noStrike" cap="none">
                <a:solidFill>
                  <a:srgbClr val="000000"/>
                </a:solidFill>
                <a:latin typeface="Arial"/>
                <a:ea typeface="Arial"/>
                <a:cs typeface="Arial"/>
                <a:sym typeface="Arial"/>
              </a:rPr>
              <a:t> °C in your measurements. </a:t>
            </a:r>
            <a:r>
              <a:rPr lang="en-US" sz="1400" b="0" i="0" u="none" strike="noStrike" cap="none">
                <a:solidFill>
                  <a:srgbClr val="000000"/>
                </a:solidFill>
                <a:latin typeface="Arial"/>
                <a:ea typeface="Arial"/>
                <a:cs typeface="Arial"/>
                <a:sym typeface="Arial"/>
              </a:rPr>
              <a:t>Click </a:t>
            </a:r>
            <a:r>
              <a:rPr lang="en-US" sz="1400" b="0" i="1" u="none" strike="noStrike" cap="none">
                <a:solidFill>
                  <a:srgbClr val="000000"/>
                </a:solidFill>
                <a:latin typeface="Arial"/>
                <a:ea typeface="Arial"/>
                <a:cs typeface="Arial"/>
                <a:sym typeface="Arial"/>
              </a:rPr>
              <a:t>“Review”</a:t>
            </a:r>
            <a:r>
              <a:rPr lang="en-US" sz="1400" b="0" i="0" u="none" strike="noStrike" cap="none">
                <a:solidFill>
                  <a:srgbClr val="000000"/>
                </a:solidFill>
                <a:latin typeface="Arial"/>
                <a:ea typeface="Arial"/>
                <a:cs typeface="Arial"/>
                <a:sym typeface="Arial"/>
              </a:rPr>
              <a:t> when done</a:t>
            </a:r>
            <a:endParaRPr sz="1400" b="1" i="0" u="none" strike="noStrike" cap="none">
              <a:solidFill>
                <a:srgbClr val="000000"/>
              </a:solidFill>
              <a:latin typeface="Arial"/>
              <a:ea typeface="Arial"/>
              <a:cs typeface="Arial"/>
              <a:sym typeface="Arial"/>
            </a:endParaRPr>
          </a:p>
          <a:p>
            <a:pPr marL="228600" marR="0" lvl="0" indent="-50800" algn="l" rtl="0">
              <a:lnSpc>
                <a:spcPct val="100000"/>
              </a:lnSpc>
              <a:spcBef>
                <a:spcPts val="0"/>
              </a:spcBef>
              <a:spcAft>
                <a:spcPts val="0"/>
              </a:spcAft>
              <a:buClr>
                <a:schemeClr val="dk1"/>
              </a:buClr>
              <a:buSzPts val="2800"/>
              <a:buFont typeface="Arial"/>
              <a:buNone/>
            </a:pPr>
            <a:endParaRPr sz="1400" b="0" i="0" u="none" strike="noStrike" cap="none">
              <a:solidFill>
                <a:schemeClr val="dk1"/>
              </a:solidFill>
              <a:latin typeface="Calibri"/>
              <a:ea typeface="Calibri"/>
              <a:cs typeface="Calibri"/>
              <a:sym typeface="Calibri"/>
            </a:endParaRPr>
          </a:p>
        </p:txBody>
      </p:sp>
      <p:pic>
        <p:nvPicPr>
          <p:cNvPr id="531" name="Google Shape;531;p69" descr="The 3rd screenshot showing that if &quot;Snow&quot; is selected, you have to include surface temperature and snow depth measurements."/>
          <p:cNvPicPr preferRelativeResize="0"/>
          <p:nvPr/>
        </p:nvPicPr>
        <p:blipFill rotWithShape="1">
          <a:blip r:embed="rId7">
            <a:alphaModFix/>
          </a:blip>
          <a:srcRect t="3555" b="10850"/>
          <a:stretch/>
        </p:blipFill>
        <p:spPr>
          <a:xfrm>
            <a:off x="6697565" y="2403265"/>
            <a:ext cx="1817785" cy="3371178"/>
          </a:xfrm>
          <a:prstGeom prst="rect">
            <a:avLst/>
          </a:prstGeom>
          <a:noFill/>
          <a:ln>
            <a:noFill/>
          </a:ln>
        </p:spPr>
      </p:pic>
      <p:sp>
        <p:nvSpPr>
          <p:cNvPr id="532" name="Google Shape;532;p69" descr="circle around button, Live Data Entry"/>
          <p:cNvSpPr/>
          <p:nvPr/>
        </p:nvSpPr>
        <p:spPr>
          <a:xfrm>
            <a:off x="6613253" y="3428999"/>
            <a:ext cx="1990692" cy="841829"/>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33" name="Google Shape;533;p69" descr="arrow pointing to Live Data Entry on GLOBE website screenshot"/>
          <p:cNvCxnSpPr/>
          <p:nvPr/>
        </p:nvCxnSpPr>
        <p:spPr>
          <a:xfrm>
            <a:off x="6183543" y="2976667"/>
            <a:ext cx="648553" cy="601744"/>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21" name="Google Shape;121;p4"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122" name="Google Shape;122;p4" descr="Menu Bar: What is surface temperature?"/>
          <p:cNvPicPr preferRelativeResize="0"/>
          <p:nvPr/>
        </p:nvPicPr>
        <p:blipFill rotWithShape="1">
          <a:blip r:embed="rId4">
            <a:alphaModFix/>
          </a:blip>
          <a:srcRect/>
          <a:stretch/>
        </p:blipFill>
        <p:spPr>
          <a:xfrm>
            <a:off x="0" y="841829"/>
            <a:ext cx="1172817" cy="6048573"/>
          </a:xfrm>
          <a:prstGeom prst="rect">
            <a:avLst/>
          </a:prstGeom>
          <a:noFill/>
          <a:ln>
            <a:noFill/>
          </a:ln>
        </p:spPr>
      </p:pic>
      <p:sp>
        <p:nvSpPr>
          <p:cNvPr id="123" name="Google Shape;123;p4"/>
          <p:cNvSpPr txBox="1">
            <a:spLocks noGrp="1"/>
          </p:cNvSpPr>
          <p:nvPr>
            <p:ph type="title"/>
          </p:nvPr>
        </p:nvSpPr>
        <p:spPr>
          <a:xfrm>
            <a:off x="1307651" y="78393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Surface Temperature</a:t>
            </a:r>
            <a:endParaRPr/>
          </a:p>
        </p:txBody>
      </p:sp>
      <p:sp>
        <p:nvSpPr>
          <p:cNvPr id="124" name="Google Shape;124;p4"/>
          <p:cNvSpPr txBox="1">
            <a:spLocks noGrp="1"/>
          </p:cNvSpPr>
          <p:nvPr>
            <p:ph type="body" idx="1"/>
          </p:nvPr>
        </p:nvSpPr>
        <p:spPr>
          <a:xfrm>
            <a:off x="1307651" y="1625768"/>
            <a:ext cx="4278140" cy="4987157"/>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Clr>
                <a:schemeClr val="dk1"/>
              </a:buClr>
              <a:buSzPts val="2400"/>
              <a:buFont typeface="Arial"/>
              <a:buChar char="•"/>
            </a:pPr>
            <a:r>
              <a:rPr lang="en-US" sz="2400"/>
              <a:t>Is the radiating temperature emitted as electromagnetic energy of the Earth’s surface including vegetation, paved surfaces, and the ground, etc.</a:t>
            </a:r>
            <a:endParaRPr/>
          </a:p>
          <a:p>
            <a:pPr marL="274320" lvl="0" indent="-274320" algn="l" rtl="0">
              <a:lnSpc>
                <a:spcPct val="90000"/>
              </a:lnSpc>
              <a:spcBef>
                <a:spcPts val="600"/>
              </a:spcBef>
              <a:spcAft>
                <a:spcPts val="0"/>
              </a:spcAft>
              <a:buClr>
                <a:schemeClr val="dk1"/>
              </a:buClr>
              <a:buSzPts val="2400"/>
              <a:buFont typeface="Arial"/>
              <a:buChar char="•"/>
            </a:pPr>
            <a:r>
              <a:rPr lang="en-US" sz="2400"/>
              <a:t>Varies depending on the ground cover and the time of day</a:t>
            </a:r>
            <a:endParaRPr/>
          </a:p>
          <a:p>
            <a:pPr marL="274320" lvl="0" indent="-274320" algn="l" rtl="0">
              <a:lnSpc>
                <a:spcPct val="90000"/>
              </a:lnSpc>
              <a:spcBef>
                <a:spcPts val="600"/>
              </a:spcBef>
              <a:spcAft>
                <a:spcPts val="0"/>
              </a:spcAft>
              <a:buClr>
                <a:schemeClr val="dk1"/>
              </a:buClr>
              <a:buSzPts val="2400"/>
              <a:buFont typeface="Arial"/>
              <a:buChar char="•"/>
            </a:pPr>
            <a:r>
              <a:rPr lang="en-US" sz="2400"/>
              <a:t>Affects all aspects of the Earth’s Energy Budget</a:t>
            </a:r>
            <a:endParaRPr/>
          </a:p>
        </p:txBody>
      </p:sp>
      <p:sp>
        <p:nvSpPr>
          <p:cNvPr id="125" name="Google Shape;125;p4" descr="Aerosols&#10;Air Temperature&#10;Albedo&#10;Barometric Pressure&#10;Clouds&#10;Precipitation&#10;Relative Humidity&#10;Surface Ozone&#10;Surface Temperature (hyperlinked)&#10;Water Vapor&#10;Wind&#10;" title="List of Atmosphere Protocols"/>
          <p:cNvSpPr txBox="1"/>
          <p:nvPr/>
        </p:nvSpPr>
        <p:spPr>
          <a:xfrm>
            <a:off x="5769428" y="1734762"/>
            <a:ext cx="2841172" cy="42627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Aerosols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Air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Albedo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Barometric Pressure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Clouds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Precipitation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Relative Humidity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Surface Ozone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1" u="sng" strike="noStrike" cap="none">
                <a:solidFill>
                  <a:srgbClr val="1E4E7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Surface Temperature</a:t>
            </a:r>
            <a:endParaRPr sz="1800" b="1" i="1" u="none" strike="noStrike" cap="none">
              <a:solidFill>
                <a:srgbClr val="1E4E79"/>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Water Vapor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Wind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 descr="circle is drawn around &quot;surface temperature&quot;"/>
          <p:cNvSpPr/>
          <p:nvPr/>
        </p:nvSpPr>
        <p:spPr>
          <a:xfrm>
            <a:off x="6047014" y="4525617"/>
            <a:ext cx="2286000" cy="45720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539" name="Google Shape;539;p70"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540" name="Google Shape;540;p70" descr="Menu Bar: Understand the data"/>
          <p:cNvPicPr preferRelativeResize="0"/>
          <p:nvPr/>
        </p:nvPicPr>
        <p:blipFill rotWithShape="1">
          <a:blip r:embed="rId4">
            <a:alphaModFix/>
          </a:blip>
          <a:srcRect/>
          <a:stretch/>
        </p:blipFill>
        <p:spPr>
          <a:xfrm>
            <a:off x="0" y="841829"/>
            <a:ext cx="1177923" cy="6074908"/>
          </a:xfrm>
          <a:prstGeom prst="rect">
            <a:avLst/>
          </a:prstGeom>
          <a:noFill/>
          <a:ln>
            <a:noFill/>
          </a:ln>
        </p:spPr>
      </p:pic>
      <p:sp>
        <p:nvSpPr>
          <p:cNvPr id="541" name="Google Shape;541;p70"/>
          <p:cNvSpPr txBox="1">
            <a:spLocks noGrp="1"/>
          </p:cNvSpPr>
          <p:nvPr>
            <p:ph type="title"/>
          </p:nvPr>
        </p:nvSpPr>
        <p:spPr>
          <a:xfrm>
            <a:off x="968691" y="972298"/>
            <a:ext cx="7734357"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Visualize and Retrieve Data</a:t>
            </a:r>
            <a:endParaRPr/>
          </a:p>
        </p:txBody>
      </p:sp>
      <p:sp>
        <p:nvSpPr>
          <p:cNvPr id="542" name="Google Shape;542;p70"/>
          <p:cNvSpPr txBox="1">
            <a:spLocks noGrp="1"/>
          </p:cNvSpPr>
          <p:nvPr>
            <p:ph type="body" idx="1"/>
          </p:nvPr>
        </p:nvSpPr>
        <p:spPr>
          <a:xfrm>
            <a:off x="1358778" y="1520334"/>
            <a:ext cx="7692902" cy="457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GLOBE provides the ability to view and interact with data measured across the world. Select our </a:t>
            </a:r>
            <a:r>
              <a:rPr lang="en-US" sz="1600" b="0" i="1" u="sng" strike="noStrike" cap="none">
                <a:solidFill>
                  <a:schemeClr val="hlink"/>
                </a:solidFill>
                <a:latin typeface="Arial"/>
                <a:ea typeface="Arial"/>
                <a:cs typeface="Arial"/>
                <a:sym typeface="Arial"/>
                <a:hlinkClick r:id="rId5"/>
              </a:rPr>
              <a:t>visualization tool</a:t>
            </a:r>
            <a:r>
              <a:rPr lang="en-US" sz="1600" b="0" i="0" u="none" strike="noStrike" cap="none">
                <a:solidFill>
                  <a:schemeClr val="dk1"/>
                </a:solidFill>
                <a:latin typeface="Arial"/>
                <a:ea typeface="Arial"/>
                <a:cs typeface="Arial"/>
                <a:sym typeface="Arial"/>
              </a:rPr>
              <a:t> to map, graph, filter and export data that have been measured across GLOBE protocols since 1995. </a:t>
            </a:r>
            <a:endParaRPr/>
          </a:p>
          <a:p>
            <a:pPr marL="0" marR="0" lvl="0" indent="0" algn="just" rtl="0">
              <a:lnSpc>
                <a:spcPct val="100000"/>
              </a:lnSpc>
              <a:spcBef>
                <a:spcPts val="0"/>
              </a:spcBef>
              <a:spcAft>
                <a:spcPts val="0"/>
              </a:spcAft>
              <a:buClr>
                <a:schemeClr val="dk1"/>
              </a:buClr>
              <a:buSzPts val="3200"/>
              <a:buFont typeface="Arial"/>
              <a:buNone/>
            </a:pPr>
            <a:endParaRPr sz="1600">
              <a:latin typeface="Arial"/>
              <a:ea typeface="Arial"/>
              <a:cs typeface="Arial"/>
              <a:sym typeface="Arial"/>
            </a:endParaRPr>
          </a:p>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These step-by-step tutorials on using the visualization system will assist you in finding and analyzing data:</a:t>
            </a:r>
            <a:r>
              <a:rPr lang="en-US" sz="1600" b="0" i="1" u="none" strike="noStrike" cap="none">
                <a:solidFill>
                  <a:schemeClr val="dk1"/>
                </a:solidFill>
                <a:latin typeface="Arial"/>
                <a:ea typeface="Arial"/>
                <a:cs typeface="Arial"/>
                <a:sym typeface="Arial"/>
              </a:rPr>
              <a:t>	</a:t>
            </a:r>
            <a:r>
              <a:rPr lang="en-US" sz="1600" b="0" i="1" u="sng" strike="noStrike" cap="none">
                <a:solidFill>
                  <a:schemeClr val="hlink"/>
                </a:solidFill>
                <a:latin typeface="Arial"/>
                <a:ea typeface="Arial"/>
                <a:cs typeface="Arial"/>
                <a:sym typeface="Arial"/>
                <a:hlinkClick r:id="rId6"/>
              </a:rPr>
              <a:t>PDF version</a:t>
            </a:r>
            <a:r>
              <a:rPr lang="en-US" sz="1600" b="0" i="0" u="none" strike="noStrike" cap="none">
                <a:solidFill>
                  <a:schemeClr val="dk1"/>
                </a:solidFill>
                <a:latin typeface="Arial"/>
                <a:ea typeface="Arial"/>
                <a:cs typeface="Arial"/>
                <a:sym typeface="Arial"/>
              </a:rPr>
              <a:t>	</a:t>
            </a:r>
            <a:r>
              <a:rPr lang="en-US" sz="1600" b="0" i="1" u="sng" strike="noStrike" cap="none">
                <a:solidFill>
                  <a:schemeClr val="hlink"/>
                </a:solidFill>
                <a:latin typeface="Arial"/>
                <a:ea typeface="Arial"/>
                <a:cs typeface="Arial"/>
                <a:sym typeface="Arial"/>
                <a:hlinkClick r:id="rId7"/>
              </a:rPr>
              <a:t>PowerPoint</a:t>
            </a:r>
            <a:r>
              <a:rPr lang="en-US" sz="1600" b="0" i="1" u="sng" strike="noStrike" cap="none">
                <a:solidFill>
                  <a:schemeClr val="hlink"/>
                </a:solidFill>
                <a:latin typeface="Arial"/>
                <a:ea typeface="Arial"/>
                <a:cs typeface="Arial"/>
                <a:sym typeface="Arial"/>
              </a:rPr>
              <a:t> version</a:t>
            </a:r>
            <a:endParaRPr sz="2800"/>
          </a:p>
        </p:txBody>
      </p:sp>
      <p:pic>
        <p:nvPicPr>
          <p:cNvPr id="543" name="Google Shape;543;p70" descr="A screenshot showing the GLOBE visualization system. There are dots on a map of the world showing where observations have been submitted from."/>
          <p:cNvPicPr preferRelativeResize="0"/>
          <p:nvPr/>
        </p:nvPicPr>
        <p:blipFill rotWithShape="1">
          <a:blip r:embed="rId8">
            <a:alphaModFix/>
          </a:blip>
          <a:srcRect/>
          <a:stretch/>
        </p:blipFill>
        <p:spPr>
          <a:xfrm>
            <a:off x="1477495" y="3178349"/>
            <a:ext cx="7225553" cy="3234954"/>
          </a:xfrm>
          <a:prstGeom prst="rect">
            <a:avLst/>
          </a:prstGeom>
          <a:noFill/>
          <a:ln>
            <a:noFill/>
          </a:ln>
        </p:spPr>
      </p:pic>
      <p:sp>
        <p:nvSpPr>
          <p:cNvPr id="544" name="Google Shape;544;p70"/>
          <p:cNvSpPr txBox="1"/>
          <p:nvPr/>
        </p:nvSpPr>
        <p:spPr>
          <a:xfrm>
            <a:off x="1397860" y="6413303"/>
            <a:ext cx="49863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http://vis.globe.gov/GLOBE/</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550" name="Google Shape;550;p71"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551" name="Google Shape;551;p71" descr="Menu Bar: Understand the data"/>
          <p:cNvPicPr preferRelativeResize="0"/>
          <p:nvPr/>
        </p:nvPicPr>
        <p:blipFill rotWithShape="1">
          <a:blip r:embed="rId4">
            <a:alphaModFix/>
          </a:blip>
          <a:srcRect/>
          <a:stretch/>
        </p:blipFill>
        <p:spPr>
          <a:xfrm>
            <a:off x="0" y="841829"/>
            <a:ext cx="1177923" cy="6074908"/>
          </a:xfrm>
          <a:prstGeom prst="rect">
            <a:avLst/>
          </a:prstGeom>
          <a:noFill/>
          <a:ln>
            <a:noFill/>
          </a:ln>
        </p:spPr>
      </p:pic>
      <p:sp>
        <p:nvSpPr>
          <p:cNvPr id="552" name="Google Shape;552;p71"/>
          <p:cNvSpPr txBox="1">
            <a:spLocks noGrp="1"/>
          </p:cNvSpPr>
          <p:nvPr>
            <p:ph type="title"/>
          </p:nvPr>
        </p:nvSpPr>
        <p:spPr>
          <a:xfrm>
            <a:off x="968691" y="972298"/>
            <a:ext cx="7734357"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Visualize and Retrieve Data</a:t>
            </a:r>
            <a:endParaRPr/>
          </a:p>
        </p:txBody>
      </p:sp>
      <p:sp>
        <p:nvSpPr>
          <p:cNvPr id="553" name="Google Shape;553;p71"/>
          <p:cNvSpPr txBox="1">
            <a:spLocks noGrp="1"/>
          </p:cNvSpPr>
          <p:nvPr>
            <p:ph type="body" idx="1"/>
          </p:nvPr>
        </p:nvSpPr>
        <p:spPr>
          <a:xfrm>
            <a:off x="1223643" y="1593283"/>
            <a:ext cx="7692902" cy="4572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800"/>
              <a:buNone/>
            </a:pPr>
            <a:r>
              <a:rPr lang="en-US" sz="2000"/>
              <a:t>Select the date for which you need data, add the protocol layers, and you can see where data is available. </a:t>
            </a:r>
            <a:endParaRPr sz="1800"/>
          </a:p>
        </p:txBody>
      </p:sp>
      <p:pic>
        <p:nvPicPr>
          <p:cNvPr id="554" name="Google Shape;554;p71" descr="A screenshot showing the GLOBE visualization system. There are dots on a map of the world showing where observations have been submitted from. The menu for protocol selection is expanded."/>
          <p:cNvPicPr preferRelativeResize="0"/>
          <p:nvPr/>
        </p:nvPicPr>
        <p:blipFill rotWithShape="1">
          <a:blip r:embed="rId5">
            <a:alphaModFix/>
          </a:blip>
          <a:srcRect/>
          <a:stretch/>
        </p:blipFill>
        <p:spPr>
          <a:xfrm>
            <a:off x="2057399" y="2351183"/>
            <a:ext cx="5721639" cy="4232497"/>
          </a:xfrm>
          <a:prstGeom prst="rect">
            <a:avLst/>
          </a:prstGeom>
          <a:noFill/>
          <a:ln>
            <a:noFill/>
          </a:ln>
        </p:spPr>
      </p:pic>
      <p:cxnSp>
        <p:nvCxnSpPr>
          <p:cNvPr id="555" name="Google Shape;555;p71" descr="arrow pointing to Live Data Entry on GLOBE website screenshot"/>
          <p:cNvCxnSpPr/>
          <p:nvPr/>
        </p:nvCxnSpPr>
        <p:spPr>
          <a:xfrm>
            <a:off x="5665859" y="2213387"/>
            <a:ext cx="940681" cy="415513"/>
          </a:xfrm>
          <a:prstGeom prst="straightConnector1">
            <a:avLst/>
          </a:prstGeom>
          <a:noFill/>
          <a:ln w="38100" cap="flat" cmpd="sng">
            <a:solidFill>
              <a:srgbClr val="FF0000"/>
            </a:solidFill>
            <a:prstDash val="solid"/>
            <a:round/>
            <a:headEnd type="none" w="sm" len="sm"/>
            <a:tailEnd type="stealth" w="med" len="med"/>
          </a:ln>
        </p:spPr>
      </p:cxnSp>
      <p:cxnSp>
        <p:nvCxnSpPr>
          <p:cNvPr id="556" name="Google Shape;556;p71" descr="arrow pointing to Live Data Entry on GLOBE website screenshot"/>
          <p:cNvCxnSpPr/>
          <p:nvPr/>
        </p:nvCxnSpPr>
        <p:spPr>
          <a:xfrm>
            <a:off x="1545276" y="2362200"/>
            <a:ext cx="512123" cy="350520"/>
          </a:xfrm>
          <a:prstGeom prst="straightConnector1">
            <a:avLst/>
          </a:prstGeom>
          <a:noFill/>
          <a:ln w="38100" cap="flat" cmpd="sng">
            <a:solidFill>
              <a:srgbClr val="FF0000"/>
            </a:solidFill>
            <a:prstDash val="solid"/>
            <a:round/>
            <a:headEnd type="none" w="sm" len="sm"/>
            <a:tailEnd type="stealth" w="med" len="med"/>
          </a:ln>
        </p:spPr>
      </p:cxnSp>
      <p:cxnSp>
        <p:nvCxnSpPr>
          <p:cNvPr id="557" name="Google Shape;557;p71" descr="arrow pointing to Live Data Entry on GLOBE website screenshot"/>
          <p:cNvCxnSpPr/>
          <p:nvPr/>
        </p:nvCxnSpPr>
        <p:spPr>
          <a:xfrm>
            <a:off x="1577188" y="5577253"/>
            <a:ext cx="528948" cy="616897"/>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563" name="Google Shape;563;p45"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564" name="Google Shape;564;p45" descr="Menu Bar: Understand the data"/>
          <p:cNvPicPr preferRelativeResize="0"/>
          <p:nvPr/>
        </p:nvPicPr>
        <p:blipFill rotWithShape="1">
          <a:blip r:embed="rId4">
            <a:alphaModFix/>
          </a:blip>
          <a:srcRect/>
          <a:stretch/>
        </p:blipFill>
        <p:spPr>
          <a:xfrm>
            <a:off x="0" y="841829"/>
            <a:ext cx="1177923" cy="6074908"/>
          </a:xfrm>
          <a:prstGeom prst="rect">
            <a:avLst/>
          </a:prstGeom>
          <a:noFill/>
          <a:ln>
            <a:noFill/>
          </a:ln>
        </p:spPr>
      </p:pic>
      <p:sp>
        <p:nvSpPr>
          <p:cNvPr id="565" name="Google Shape;565;p45"/>
          <p:cNvSpPr txBox="1">
            <a:spLocks noGrp="1"/>
          </p:cNvSpPr>
          <p:nvPr>
            <p:ph type="title"/>
          </p:nvPr>
        </p:nvSpPr>
        <p:spPr>
          <a:xfrm>
            <a:off x="1242787" y="91122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Questions for you to investigate:</a:t>
            </a:r>
            <a:endParaRPr/>
          </a:p>
        </p:txBody>
      </p:sp>
      <p:sp>
        <p:nvSpPr>
          <p:cNvPr id="566" name="Google Shape;566;p45"/>
          <p:cNvSpPr txBox="1"/>
          <p:nvPr/>
        </p:nvSpPr>
        <p:spPr>
          <a:xfrm>
            <a:off x="1252329" y="1643411"/>
            <a:ext cx="7633253" cy="4953000"/>
          </a:xfrm>
          <a:prstGeom prst="rect">
            <a:avLst/>
          </a:prstGeom>
          <a:noFill/>
          <a:ln>
            <a:noFill/>
          </a:ln>
        </p:spPr>
        <p:txBody>
          <a:bodyPr spcFirstLastPara="1" wrap="square" lIns="91425" tIns="45700" rIns="91425" bIns="45700" anchor="t" anchorCtr="0">
            <a:normAutofit/>
          </a:bodyPr>
          <a:lstStyle/>
          <a:p>
            <a:pPr marL="194310" marR="0" lvl="0" indent="-19431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How does surface temperature compare with current air temperature? How does surface temperature compare with soil temperature at 5 cm and 10 cm? </a:t>
            </a:r>
            <a:endParaRPr sz="1400" b="0" i="0" u="none" strike="noStrike" cap="none">
              <a:solidFill>
                <a:srgbClr val="000000"/>
              </a:solidFill>
              <a:latin typeface="Arial"/>
              <a:ea typeface="Arial"/>
              <a:cs typeface="Arial"/>
              <a:sym typeface="Arial"/>
            </a:endParaRPr>
          </a:p>
          <a:p>
            <a:pPr marL="194310" marR="0" lvl="0" indent="-194310" algn="l" rtl="0">
              <a:lnSpc>
                <a:spcPct val="9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How does surface temperature vary with land cover (e.g., bare soil, short grass, tall grass, concrete, asphalt, sand, forest litter)? </a:t>
            </a:r>
            <a:endParaRPr sz="1400" b="0" i="0" u="none" strike="noStrike" cap="none">
              <a:solidFill>
                <a:srgbClr val="000000"/>
              </a:solidFill>
              <a:latin typeface="Arial"/>
              <a:ea typeface="Arial"/>
              <a:cs typeface="Arial"/>
              <a:sym typeface="Arial"/>
            </a:endParaRPr>
          </a:p>
          <a:p>
            <a:pPr marL="194310" marR="0" lvl="0" indent="-194310" algn="l" rtl="0">
              <a:lnSpc>
                <a:spcPct val="9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How does surface temperature vary with surface soil color? </a:t>
            </a:r>
            <a:endParaRPr sz="1400" b="0" i="0" u="none" strike="noStrike" cap="none">
              <a:solidFill>
                <a:srgbClr val="000000"/>
              </a:solidFill>
              <a:latin typeface="Arial"/>
              <a:ea typeface="Arial"/>
              <a:cs typeface="Arial"/>
              <a:sym typeface="Arial"/>
            </a:endParaRPr>
          </a:p>
          <a:p>
            <a:pPr marL="194310" marR="0" lvl="0" indent="-194310" algn="l" rtl="0">
              <a:lnSpc>
                <a:spcPct val="9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How does the surface temperature of the ground, near the outside of the atmosphere shelter, compare with the current air temperature measured inside the shelter? </a:t>
            </a:r>
            <a:endParaRPr sz="1400" b="0" i="0" u="none" strike="noStrike" cap="none">
              <a:solidFill>
                <a:srgbClr val="000000"/>
              </a:solidFill>
              <a:latin typeface="Arial"/>
              <a:ea typeface="Arial"/>
              <a:cs typeface="Arial"/>
              <a:sym typeface="Arial"/>
            </a:endParaRPr>
          </a:p>
          <a:p>
            <a:pPr marL="194310" marR="0" lvl="0" indent="-194310" algn="l" rtl="0">
              <a:lnSpc>
                <a:spcPct val="9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How does surface temperature change for different cover types (grass vs. asphalt for instance) on a cloudy day? </a:t>
            </a:r>
            <a:endParaRPr sz="1400" b="0" i="0" u="none" strike="noStrike" cap="none">
              <a:solidFill>
                <a:srgbClr val="000000"/>
              </a:solidFill>
              <a:latin typeface="Arial"/>
              <a:ea typeface="Arial"/>
              <a:cs typeface="Arial"/>
              <a:sym typeface="Arial"/>
            </a:endParaRPr>
          </a:p>
          <a:p>
            <a:pPr marL="194310" marR="0" lvl="0" indent="-194310" algn="l" rtl="0">
              <a:lnSpc>
                <a:spcPct val="9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How does the time of year affect the surface temperature? </a:t>
            </a:r>
            <a:endParaRPr sz="1400" b="0" i="0" u="none" strike="noStrike" cap="none">
              <a:solidFill>
                <a:srgbClr val="000000"/>
              </a:solidFill>
              <a:latin typeface="Arial"/>
              <a:ea typeface="Arial"/>
              <a:cs typeface="Arial"/>
              <a:sym typeface="Arial"/>
            </a:endParaRPr>
          </a:p>
          <a:p>
            <a:pPr marL="194310" marR="0" lvl="0" indent="-194310" algn="l" rtl="0">
              <a:lnSpc>
                <a:spcPct val="9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How does the surface temperature change for different cover types when it is wet versus when it is dry? </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6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572" name="Google Shape;572;p46"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573" name="Google Shape;573;p46" descr="Menu Bar: Quiz yourself!"/>
          <p:cNvPicPr preferRelativeResize="0"/>
          <p:nvPr/>
        </p:nvPicPr>
        <p:blipFill rotWithShape="1">
          <a:blip r:embed="rId4">
            <a:alphaModFix/>
          </a:blip>
          <a:srcRect/>
          <a:stretch/>
        </p:blipFill>
        <p:spPr>
          <a:xfrm>
            <a:off x="-1" y="841828"/>
            <a:ext cx="1145937" cy="6016171"/>
          </a:xfrm>
          <a:prstGeom prst="rect">
            <a:avLst/>
          </a:prstGeom>
          <a:noFill/>
          <a:ln>
            <a:noFill/>
          </a:ln>
        </p:spPr>
      </p:pic>
      <p:sp>
        <p:nvSpPr>
          <p:cNvPr id="574" name="Google Shape;574;p46"/>
          <p:cNvSpPr txBox="1">
            <a:spLocks noGrp="1"/>
          </p:cNvSpPr>
          <p:nvPr>
            <p:ph type="title"/>
          </p:nvPr>
        </p:nvSpPr>
        <p:spPr>
          <a:xfrm>
            <a:off x="1226793"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What have you learned?</a:t>
            </a:r>
            <a:endParaRPr/>
          </a:p>
        </p:txBody>
      </p:sp>
      <p:sp>
        <p:nvSpPr>
          <p:cNvPr id="575" name="Google Shape;575;p46"/>
          <p:cNvSpPr txBox="1">
            <a:spLocks noGrp="1"/>
          </p:cNvSpPr>
          <p:nvPr>
            <p:ph type="body" idx="1"/>
          </p:nvPr>
        </p:nvSpPr>
        <p:spPr>
          <a:xfrm>
            <a:off x="1307651" y="1823733"/>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000"/>
              <a:buChar char="•"/>
            </a:pPr>
            <a:r>
              <a:rPr lang="en-US" sz="2000"/>
              <a:t>What does surface temperature mean?</a:t>
            </a:r>
            <a:endParaRPr/>
          </a:p>
          <a:p>
            <a:pPr marL="228600" lvl="0" indent="-228600" algn="l" rtl="0">
              <a:lnSpc>
                <a:spcPct val="80000"/>
              </a:lnSpc>
              <a:spcBef>
                <a:spcPts val="600"/>
              </a:spcBef>
              <a:spcAft>
                <a:spcPts val="0"/>
              </a:spcAft>
              <a:buClr>
                <a:schemeClr val="dk1"/>
              </a:buClr>
              <a:buSzPts val="2000"/>
              <a:buChar char="•"/>
            </a:pPr>
            <a:r>
              <a:rPr lang="en-US" sz="2000"/>
              <a:t>Why it is it important to collect surface temperature  data?</a:t>
            </a:r>
            <a:endParaRPr/>
          </a:p>
          <a:p>
            <a:pPr marL="228600" lvl="0" indent="-228600" algn="l" rtl="0">
              <a:lnSpc>
                <a:spcPct val="80000"/>
              </a:lnSpc>
              <a:spcBef>
                <a:spcPts val="600"/>
              </a:spcBef>
              <a:spcAft>
                <a:spcPts val="0"/>
              </a:spcAft>
              <a:buClr>
                <a:schemeClr val="dk1"/>
              </a:buClr>
              <a:buSzPts val="2000"/>
              <a:buChar char="•"/>
            </a:pPr>
            <a:r>
              <a:rPr lang="en-US" sz="2000"/>
              <a:t>What instruments are needed to collect surface temperature data?</a:t>
            </a:r>
            <a:endParaRPr/>
          </a:p>
          <a:p>
            <a:pPr marL="228600" lvl="0" indent="-228600" algn="l" rtl="0">
              <a:lnSpc>
                <a:spcPct val="80000"/>
              </a:lnSpc>
              <a:spcBef>
                <a:spcPts val="600"/>
              </a:spcBef>
              <a:spcAft>
                <a:spcPts val="0"/>
              </a:spcAft>
              <a:buClr>
                <a:schemeClr val="dk1"/>
              </a:buClr>
              <a:buSzPts val="2000"/>
              <a:buChar char="•"/>
            </a:pPr>
            <a:r>
              <a:rPr lang="en-US" sz="2000"/>
              <a:t>Where can I purchase the instruments?</a:t>
            </a:r>
            <a:endParaRPr/>
          </a:p>
          <a:p>
            <a:pPr marL="228600" lvl="0" indent="-228600" algn="l" rtl="0">
              <a:lnSpc>
                <a:spcPct val="80000"/>
              </a:lnSpc>
              <a:spcBef>
                <a:spcPts val="600"/>
              </a:spcBef>
              <a:spcAft>
                <a:spcPts val="0"/>
              </a:spcAft>
              <a:buClr>
                <a:schemeClr val="dk1"/>
              </a:buClr>
              <a:buSzPts val="2000"/>
              <a:buChar char="•"/>
            </a:pPr>
            <a:r>
              <a:rPr lang="en-US" sz="2000"/>
              <a:t>Where should I take my surface temperature measurements?</a:t>
            </a:r>
            <a:endParaRPr/>
          </a:p>
          <a:p>
            <a:pPr marL="228600" lvl="0" indent="-228600" algn="l" rtl="0">
              <a:lnSpc>
                <a:spcPct val="80000"/>
              </a:lnSpc>
              <a:spcBef>
                <a:spcPts val="600"/>
              </a:spcBef>
              <a:spcAft>
                <a:spcPts val="0"/>
              </a:spcAft>
              <a:buClr>
                <a:schemeClr val="dk1"/>
              </a:buClr>
              <a:buSzPts val="2000"/>
              <a:buChar char="•"/>
            </a:pPr>
            <a:r>
              <a:rPr lang="en-US" sz="2000"/>
              <a:t>What data is collected?</a:t>
            </a:r>
            <a:endParaRPr/>
          </a:p>
          <a:p>
            <a:pPr marL="228600" lvl="0" indent="-228600" algn="l" rtl="0">
              <a:lnSpc>
                <a:spcPct val="80000"/>
              </a:lnSpc>
              <a:spcBef>
                <a:spcPts val="600"/>
              </a:spcBef>
              <a:spcAft>
                <a:spcPts val="0"/>
              </a:spcAft>
              <a:buClr>
                <a:schemeClr val="dk1"/>
              </a:buClr>
              <a:buSzPts val="2000"/>
              <a:buChar char="•"/>
            </a:pPr>
            <a:r>
              <a:rPr lang="en-US" sz="2000"/>
              <a:t>How do I submit data to GLOBE?</a:t>
            </a:r>
            <a:endParaRPr/>
          </a:p>
          <a:p>
            <a:pPr marL="228600" lvl="0" indent="-228600" algn="l" rtl="0">
              <a:lnSpc>
                <a:spcPct val="80000"/>
              </a:lnSpc>
              <a:spcBef>
                <a:spcPts val="600"/>
              </a:spcBef>
              <a:spcAft>
                <a:spcPts val="0"/>
              </a:spcAft>
              <a:buClr>
                <a:schemeClr val="dk1"/>
              </a:buClr>
              <a:buSzPts val="2000"/>
              <a:buChar char="•"/>
            </a:pPr>
            <a:r>
              <a:rPr lang="en-US" sz="2000"/>
              <a:t>What can I do with the data submitted to GLOBE?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581" name="Google Shape;581;p47"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582" name="Google Shape;582;p47" descr="Menu Bar: Further Resources"/>
          <p:cNvPicPr preferRelativeResize="0"/>
          <p:nvPr/>
        </p:nvPicPr>
        <p:blipFill rotWithShape="1">
          <a:blip r:embed="rId4">
            <a:alphaModFix/>
          </a:blip>
          <a:srcRect/>
          <a:stretch/>
        </p:blipFill>
        <p:spPr>
          <a:xfrm>
            <a:off x="0" y="841829"/>
            <a:ext cx="1150920" cy="6016171"/>
          </a:xfrm>
          <a:prstGeom prst="rect">
            <a:avLst/>
          </a:prstGeom>
          <a:noFill/>
          <a:ln>
            <a:noFill/>
          </a:ln>
        </p:spPr>
      </p:pic>
      <p:sp>
        <p:nvSpPr>
          <p:cNvPr id="583" name="Google Shape;583;p47"/>
          <p:cNvSpPr txBox="1">
            <a:spLocks noGrp="1"/>
          </p:cNvSpPr>
          <p:nvPr>
            <p:ph type="title"/>
          </p:nvPr>
        </p:nvSpPr>
        <p:spPr>
          <a:xfrm>
            <a:off x="1150920" y="88865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Frequently Asked Questions (FAQs)</a:t>
            </a:r>
            <a:endParaRPr/>
          </a:p>
        </p:txBody>
      </p:sp>
      <p:sp>
        <p:nvSpPr>
          <p:cNvPr id="584" name="Google Shape;584;p47"/>
          <p:cNvSpPr txBox="1">
            <a:spLocks noGrp="1"/>
          </p:cNvSpPr>
          <p:nvPr>
            <p:ph type="body" idx="1"/>
          </p:nvPr>
        </p:nvSpPr>
        <p:spPr>
          <a:xfrm>
            <a:off x="1307651" y="1823732"/>
            <a:ext cx="735927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b="1"/>
              <a:t>Should I turn on the red laser on the IRT to do my measurement?</a:t>
            </a:r>
            <a:endParaRPr/>
          </a:p>
          <a:p>
            <a:pPr marL="0" lvl="0" indent="0" algn="l" rtl="0">
              <a:lnSpc>
                <a:spcPct val="90000"/>
              </a:lnSpc>
              <a:spcBef>
                <a:spcPts val="600"/>
              </a:spcBef>
              <a:spcAft>
                <a:spcPts val="0"/>
              </a:spcAft>
              <a:buClr>
                <a:schemeClr val="dk1"/>
              </a:buClr>
              <a:buSzPts val="1800"/>
              <a:buNone/>
            </a:pPr>
            <a:r>
              <a:rPr lang="en-US" sz="1800"/>
              <a:t>Some IRT units are equipped with a laser and backlight. You can choose whether or not to activate these. If you choose to put them on, a red laser will shine from the sensing eye area along the approximate line of sight of the instrument when the recording button is pressed. This will cause a red dot to appear where the surface temperature is being measured. A backlight for the digital display screen will remain lit for seven seconds after the recording button is pressed and released. </a:t>
            </a:r>
            <a:endParaRPr/>
          </a:p>
          <a:p>
            <a:pPr marL="0" lvl="0" indent="0" algn="l" rtl="0">
              <a:lnSpc>
                <a:spcPct val="90000"/>
              </a:lnSpc>
              <a:spcBef>
                <a:spcPts val="600"/>
              </a:spcBef>
              <a:spcAft>
                <a:spcPts val="0"/>
              </a:spcAft>
              <a:buClr>
                <a:schemeClr val="dk1"/>
              </a:buClr>
              <a:buSzPts val="1800"/>
              <a:buNone/>
            </a:pPr>
            <a:endParaRPr sz="1800"/>
          </a:p>
          <a:p>
            <a:pPr marL="0" lvl="0" indent="0" algn="l" rtl="0">
              <a:lnSpc>
                <a:spcPct val="90000"/>
              </a:lnSpc>
              <a:spcBef>
                <a:spcPts val="600"/>
              </a:spcBef>
              <a:spcAft>
                <a:spcPts val="0"/>
              </a:spcAft>
              <a:buClr>
                <a:schemeClr val="dk1"/>
              </a:buClr>
              <a:buSzPts val="1800"/>
              <a:buNone/>
            </a:pPr>
            <a:r>
              <a:rPr lang="en-US" sz="1800"/>
              <a:t>Using the laser can help you more accurately locate the point where you are measuring the surface temperature. However, it will also reduce battery life and could possibly be a distraction to students. It is imperative that the </a:t>
            </a:r>
            <a:r>
              <a:rPr lang="en-US" sz="1800" b="1"/>
              <a:t>laser beam NOT be aimed directly at eyes</a:t>
            </a:r>
            <a:r>
              <a:rPr lang="en-US" sz="1800"/>
              <a:t> or off surfaces where it could reflect into anyone’s eyes. The laser and backlight option is controlled by a switch located above the battery in the battery compartment.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590" name="Google Shape;590;p48"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591" name="Google Shape;591;p48" descr="Menu Bar: Further Resources"/>
          <p:cNvPicPr preferRelativeResize="0"/>
          <p:nvPr/>
        </p:nvPicPr>
        <p:blipFill rotWithShape="1">
          <a:blip r:embed="rId4">
            <a:alphaModFix/>
          </a:blip>
          <a:srcRect/>
          <a:stretch/>
        </p:blipFill>
        <p:spPr>
          <a:xfrm>
            <a:off x="0" y="841829"/>
            <a:ext cx="1150920" cy="6016171"/>
          </a:xfrm>
          <a:prstGeom prst="rect">
            <a:avLst/>
          </a:prstGeom>
          <a:noFill/>
          <a:ln>
            <a:noFill/>
          </a:ln>
        </p:spPr>
      </p:pic>
      <p:sp>
        <p:nvSpPr>
          <p:cNvPr id="592" name="Google Shape;592;p48"/>
          <p:cNvSpPr txBox="1">
            <a:spLocks noGrp="1"/>
          </p:cNvSpPr>
          <p:nvPr>
            <p:ph type="title"/>
          </p:nvPr>
        </p:nvSpPr>
        <p:spPr>
          <a:xfrm>
            <a:off x="1150920" y="88865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Further Resources</a:t>
            </a:r>
            <a:endParaRPr/>
          </a:p>
        </p:txBody>
      </p:sp>
      <p:sp>
        <p:nvSpPr>
          <p:cNvPr id="593" name="Google Shape;593;p48"/>
          <p:cNvSpPr txBox="1">
            <a:spLocks noGrp="1"/>
          </p:cNvSpPr>
          <p:nvPr>
            <p:ph type="body" idx="1"/>
          </p:nvPr>
        </p:nvSpPr>
        <p:spPr>
          <a:xfrm>
            <a:off x="1307651" y="1823732"/>
            <a:ext cx="7359271" cy="4351338"/>
          </a:xfrm>
          <a:prstGeom prst="rect">
            <a:avLst/>
          </a:prstGeom>
          <a:noFill/>
          <a:ln>
            <a:noFill/>
          </a:ln>
        </p:spPr>
        <p:txBody>
          <a:bodyPr spcFirstLastPara="1" wrap="square" lIns="91425" tIns="45700" rIns="91425" bIns="45700" anchor="t" anchorCtr="0">
            <a:normAutofit/>
          </a:bodyPr>
          <a:lstStyle/>
          <a:p>
            <a:pPr marL="0" lvl="1" indent="0" algn="l" rtl="0">
              <a:lnSpc>
                <a:spcPct val="80000"/>
              </a:lnSpc>
              <a:spcBef>
                <a:spcPts val="0"/>
              </a:spcBef>
              <a:spcAft>
                <a:spcPts val="0"/>
              </a:spcAft>
              <a:buClr>
                <a:schemeClr val="dk1"/>
              </a:buClr>
              <a:buSzPts val="2000"/>
              <a:buNone/>
            </a:pPr>
            <a:r>
              <a:rPr lang="en-US" sz="2000" u="sng" dirty="0">
                <a:solidFill>
                  <a:schemeClr val="hlink"/>
                </a:solidFill>
                <a:hlinkClick r:id="rId5"/>
              </a:rPr>
              <a:t>For information on purchasing GLOBE supplies </a:t>
            </a:r>
            <a:endParaRPr sz="2000" dirty="0"/>
          </a:p>
          <a:p>
            <a:pPr marL="0" lvl="1" indent="0" algn="l" rtl="0">
              <a:lnSpc>
                <a:spcPct val="80000"/>
              </a:lnSpc>
              <a:spcBef>
                <a:spcPts val="1100"/>
              </a:spcBef>
              <a:spcAft>
                <a:spcPts val="0"/>
              </a:spcAft>
              <a:buClr>
                <a:schemeClr val="dk1"/>
              </a:buClr>
              <a:buSzPts val="2000"/>
              <a:buNone/>
            </a:pPr>
            <a:endParaRPr sz="2000" dirty="0"/>
          </a:p>
          <a:p>
            <a:pPr marL="0" lvl="1" indent="0" algn="l" rtl="0">
              <a:lnSpc>
                <a:spcPct val="80000"/>
              </a:lnSpc>
              <a:spcBef>
                <a:spcPts val="1100"/>
              </a:spcBef>
              <a:spcAft>
                <a:spcPts val="0"/>
              </a:spcAft>
              <a:buClr>
                <a:schemeClr val="dk1"/>
              </a:buClr>
              <a:buSzPts val="2000"/>
              <a:buNone/>
            </a:pPr>
            <a:r>
              <a:rPr lang="en-US" sz="2000" u="sng" dirty="0">
                <a:solidFill>
                  <a:schemeClr val="hlink"/>
                </a:solidFill>
                <a:hlinkClick r:id="rId6"/>
              </a:rPr>
              <a:t>For information on infrared thermometers and how they work</a:t>
            </a:r>
            <a:endParaRPr sz="2000" dirty="0"/>
          </a:p>
          <a:p>
            <a:pPr marL="0" lvl="1" indent="0" algn="l" rtl="0">
              <a:lnSpc>
                <a:spcPct val="80000"/>
              </a:lnSpc>
              <a:spcBef>
                <a:spcPts val="1100"/>
              </a:spcBef>
              <a:spcAft>
                <a:spcPts val="0"/>
              </a:spcAft>
              <a:buClr>
                <a:schemeClr val="dk1"/>
              </a:buClr>
              <a:buSzPts val="2000"/>
              <a:buNone/>
            </a:pPr>
            <a:endParaRPr sz="2000" dirty="0"/>
          </a:p>
          <a:p>
            <a:pPr marL="0" lvl="1" indent="0" algn="l" rtl="0">
              <a:lnSpc>
                <a:spcPct val="80000"/>
              </a:lnSpc>
              <a:spcBef>
                <a:spcPts val="1100"/>
              </a:spcBef>
              <a:spcAft>
                <a:spcPts val="0"/>
              </a:spcAft>
              <a:buClr>
                <a:schemeClr val="dk1"/>
              </a:buClr>
              <a:buSzPts val="2000"/>
              <a:buNone/>
            </a:pPr>
            <a:r>
              <a:rPr lang="en-US" sz="2000" u="sng" dirty="0">
                <a:solidFill>
                  <a:schemeClr val="hlink"/>
                </a:solidFill>
                <a:hlinkClick r:id="rId7"/>
              </a:rPr>
              <a:t>For information about the NASA MODIS Satellite Mission </a:t>
            </a:r>
            <a:endParaRPr sz="2000" dirty="0"/>
          </a:p>
          <a:p>
            <a:pPr marL="0" lvl="1" indent="0" algn="l" rtl="0">
              <a:lnSpc>
                <a:spcPct val="80000"/>
              </a:lnSpc>
              <a:spcBef>
                <a:spcPts val="1100"/>
              </a:spcBef>
              <a:spcAft>
                <a:spcPts val="0"/>
              </a:spcAft>
              <a:buClr>
                <a:schemeClr val="dk1"/>
              </a:buClr>
              <a:buSzPts val="2000"/>
              <a:buNone/>
            </a:pPr>
            <a:endParaRPr sz="2000" dirty="0"/>
          </a:p>
          <a:p>
            <a:pPr marL="0" lvl="1" indent="0" algn="l" rtl="0">
              <a:lnSpc>
                <a:spcPct val="80000"/>
              </a:lnSpc>
              <a:spcBef>
                <a:spcPts val="1100"/>
              </a:spcBef>
              <a:spcAft>
                <a:spcPts val="0"/>
              </a:spcAft>
              <a:buClr>
                <a:schemeClr val="dk1"/>
              </a:buClr>
              <a:buSzPts val="2000"/>
              <a:buNone/>
            </a:pPr>
            <a:r>
              <a:rPr lang="en-US" sz="2000" u="sng" dirty="0">
                <a:solidFill>
                  <a:schemeClr val="hlink"/>
                </a:solidFill>
                <a:hlinkClick r:id="rId8"/>
              </a:rPr>
              <a:t>For information about GLOBE</a:t>
            </a:r>
            <a:endParaRPr sz="2000" dirty="0"/>
          </a:p>
          <a:p>
            <a:pPr marL="0" lvl="1" indent="0" algn="l" rtl="0">
              <a:lnSpc>
                <a:spcPct val="80000"/>
              </a:lnSpc>
              <a:spcBef>
                <a:spcPts val="1100"/>
              </a:spcBef>
              <a:spcAft>
                <a:spcPts val="0"/>
              </a:spcAft>
              <a:buClr>
                <a:schemeClr val="dk1"/>
              </a:buClr>
              <a:buSzPts val="2000"/>
              <a:buNone/>
            </a:pPr>
            <a:endParaRPr sz="2000" dirty="0"/>
          </a:p>
          <a:p>
            <a:pPr marL="0" lvl="1" indent="0" algn="l" rtl="0">
              <a:lnSpc>
                <a:spcPct val="80000"/>
              </a:lnSpc>
              <a:spcBef>
                <a:spcPts val="1100"/>
              </a:spcBef>
              <a:spcAft>
                <a:spcPts val="0"/>
              </a:spcAft>
              <a:buClr>
                <a:schemeClr val="dk1"/>
              </a:buClr>
              <a:buSzPts val="2000"/>
              <a:buNone/>
            </a:pPr>
            <a:br>
              <a:rPr lang="en-US" sz="2000" u="sng" dirty="0">
                <a:solidFill>
                  <a:schemeClr val="hlink"/>
                </a:solidFill>
                <a:hlinkClick r:id="rId9"/>
              </a:rPr>
            </a:br>
            <a:endParaRPr sz="2000" dirty="0"/>
          </a:p>
          <a:p>
            <a:pPr marL="0" lvl="1" indent="0" algn="l" rtl="0">
              <a:lnSpc>
                <a:spcPct val="80000"/>
              </a:lnSpc>
              <a:spcBef>
                <a:spcPts val="1100"/>
              </a:spcBef>
              <a:spcAft>
                <a:spcPts val="0"/>
              </a:spcAft>
              <a:buClr>
                <a:schemeClr val="dk1"/>
              </a:buClr>
              <a:buSzPts val="2000"/>
              <a:buNone/>
            </a:pPr>
            <a:endParaRPr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599" name="Google Shape;599;p49"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600" name="Google Shape;600;p49" title="Menu Bar: Further Resources"/>
          <p:cNvPicPr preferRelativeResize="0"/>
          <p:nvPr/>
        </p:nvPicPr>
        <p:blipFill rotWithShape="1">
          <a:blip r:embed="rId4">
            <a:alphaModFix/>
          </a:blip>
          <a:srcRect/>
          <a:stretch/>
        </p:blipFill>
        <p:spPr>
          <a:xfrm>
            <a:off x="0" y="841829"/>
            <a:ext cx="1150920" cy="6016171"/>
          </a:xfrm>
          <a:prstGeom prst="rect">
            <a:avLst/>
          </a:prstGeom>
          <a:noFill/>
          <a:ln>
            <a:noFill/>
          </a:ln>
        </p:spPr>
      </p:pic>
      <p:sp>
        <p:nvSpPr>
          <p:cNvPr id="601" name="Google Shape;601;p49"/>
          <p:cNvSpPr txBox="1">
            <a:spLocks noGrp="1"/>
          </p:cNvSpPr>
          <p:nvPr>
            <p:ph type="title"/>
          </p:nvPr>
        </p:nvSpPr>
        <p:spPr>
          <a:xfrm>
            <a:off x="1201227" y="854825"/>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1800" b="1" dirty="0"/>
              <a:t>Please provide us with feedback about this module. This is a community project and we welcome your comments, suggestions and edits! </a:t>
            </a:r>
            <a:br>
              <a:rPr lang="en-US" sz="1800" b="1" dirty="0"/>
            </a:br>
            <a:br>
              <a:rPr lang="en-US" sz="1600" b="1" dirty="0"/>
            </a:br>
            <a:r>
              <a:rPr lang="en-US" sz="1600" b="1" dirty="0"/>
              <a:t>Questions about Module? Contact GLOBE: </a:t>
            </a:r>
            <a:r>
              <a:rPr lang="en-US" sz="1600" b="1" u="sng" dirty="0">
                <a:solidFill>
                  <a:schemeClr val="hlink"/>
                </a:solidFill>
                <a:hlinkClick r:id="rId5"/>
              </a:rPr>
              <a:t>help@nasaglobe.org</a:t>
            </a:r>
            <a:br>
              <a:rPr lang="en-US" sz="1600" b="1" dirty="0"/>
            </a:br>
            <a:br>
              <a:rPr lang="en-US" sz="1600" dirty="0"/>
            </a:br>
            <a:endParaRPr sz="1600" dirty="0"/>
          </a:p>
        </p:txBody>
      </p:sp>
      <p:sp>
        <p:nvSpPr>
          <p:cNvPr id="602" name="Google Shape;602;p49"/>
          <p:cNvSpPr txBox="1">
            <a:spLocks noGrp="1"/>
          </p:cNvSpPr>
          <p:nvPr>
            <p:ph type="body" idx="1"/>
          </p:nvPr>
        </p:nvSpPr>
        <p:spPr>
          <a:xfrm>
            <a:off x="1201227" y="1890598"/>
            <a:ext cx="7596414" cy="49674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None/>
            </a:pPr>
            <a:r>
              <a:rPr lang="en-US" sz="1800" b="1"/>
              <a:t>Power point Developers:</a:t>
            </a:r>
            <a:r>
              <a:rPr lang="en-US" sz="1800"/>
              <a:t>	</a:t>
            </a:r>
            <a:endParaRPr/>
          </a:p>
          <a:p>
            <a:pPr marL="228600" lvl="0" indent="-228600" algn="l" rtl="0">
              <a:lnSpc>
                <a:spcPct val="90000"/>
              </a:lnSpc>
              <a:spcBef>
                <a:spcPts val="1000"/>
              </a:spcBef>
              <a:spcAft>
                <a:spcPts val="0"/>
              </a:spcAft>
              <a:buClr>
                <a:schemeClr val="dk1"/>
              </a:buClr>
              <a:buSzPts val="1800"/>
              <a:buNone/>
            </a:pPr>
            <a:r>
              <a:rPr lang="en-US" sz="1800"/>
              <a:t>Kevin Czajkowski</a:t>
            </a:r>
            <a:endParaRPr/>
          </a:p>
          <a:p>
            <a:pPr marL="228600" lvl="0" indent="-228600" algn="l" rtl="0">
              <a:lnSpc>
                <a:spcPct val="90000"/>
              </a:lnSpc>
              <a:spcBef>
                <a:spcPts val="1000"/>
              </a:spcBef>
              <a:spcAft>
                <a:spcPts val="0"/>
              </a:spcAft>
              <a:buClr>
                <a:schemeClr val="dk1"/>
              </a:buClr>
              <a:buSzPts val="1800"/>
              <a:buNone/>
            </a:pPr>
            <a:r>
              <a:rPr lang="en-US" sz="1800"/>
              <a:t>Janet Struble</a:t>
            </a:r>
            <a:endParaRPr sz="1800"/>
          </a:p>
          <a:p>
            <a:pPr marL="228600" lvl="0" indent="-228600" algn="l" rtl="0">
              <a:lnSpc>
                <a:spcPct val="90000"/>
              </a:lnSpc>
              <a:spcBef>
                <a:spcPts val="1000"/>
              </a:spcBef>
              <a:spcAft>
                <a:spcPts val="0"/>
              </a:spcAft>
              <a:buClr>
                <a:schemeClr val="dk1"/>
              </a:buClr>
              <a:buSzPts val="1800"/>
              <a:buNone/>
            </a:pPr>
            <a:r>
              <a:rPr lang="en-US" sz="1800"/>
              <a:t>Mikell Lynne Hedley</a:t>
            </a:r>
            <a:endParaRPr/>
          </a:p>
          <a:p>
            <a:pPr marL="228600" lvl="0" indent="-228600" algn="l" rtl="0">
              <a:lnSpc>
                <a:spcPct val="90000"/>
              </a:lnSpc>
              <a:spcBef>
                <a:spcPts val="1000"/>
              </a:spcBef>
              <a:spcAft>
                <a:spcPts val="0"/>
              </a:spcAft>
              <a:buClr>
                <a:schemeClr val="dk1"/>
              </a:buClr>
              <a:buSzPts val="1800"/>
              <a:buNone/>
            </a:pPr>
            <a:r>
              <a:rPr lang="en-US" sz="1800"/>
              <a:t>Sara Mierzwiak </a:t>
            </a:r>
            <a:endParaRPr/>
          </a:p>
          <a:p>
            <a:pPr marL="228600" lvl="0" indent="-228600" algn="l" rtl="0">
              <a:lnSpc>
                <a:spcPct val="90000"/>
              </a:lnSpc>
              <a:spcBef>
                <a:spcPts val="1000"/>
              </a:spcBef>
              <a:spcAft>
                <a:spcPts val="0"/>
              </a:spcAft>
              <a:buClr>
                <a:schemeClr val="dk1"/>
              </a:buClr>
              <a:buSzPts val="1800"/>
              <a:buNone/>
            </a:pPr>
            <a:r>
              <a:rPr lang="en-US" sz="1800" b="1"/>
              <a:t>Photos unless otherwise identified</a:t>
            </a:r>
            <a:r>
              <a:rPr lang="en-US" sz="1800"/>
              <a:t>: </a:t>
            </a:r>
            <a:endParaRPr/>
          </a:p>
          <a:p>
            <a:pPr marL="228600" lvl="0" indent="-228600" algn="l" rtl="0">
              <a:lnSpc>
                <a:spcPct val="90000"/>
              </a:lnSpc>
              <a:spcBef>
                <a:spcPts val="1000"/>
              </a:spcBef>
              <a:spcAft>
                <a:spcPts val="0"/>
              </a:spcAft>
              <a:buClr>
                <a:schemeClr val="dk1"/>
              </a:buClr>
              <a:buSzPts val="1800"/>
              <a:buNone/>
            </a:pPr>
            <a:r>
              <a:rPr lang="en-US" sz="1800"/>
              <a:t>Kevin Czajkowski</a:t>
            </a:r>
            <a:endParaRPr sz="1800"/>
          </a:p>
          <a:p>
            <a:pPr marL="228600" lvl="0" indent="-228600" algn="l" rtl="0">
              <a:lnSpc>
                <a:spcPct val="90000"/>
              </a:lnSpc>
              <a:spcBef>
                <a:spcPts val="1000"/>
              </a:spcBef>
              <a:spcAft>
                <a:spcPts val="0"/>
              </a:spcAft>
              <a:buClr>
                <a:schemeClr val="dk1"/>
              </a:buClr>
              <a:buSzPts val="1800"/>
              <a:buNone/>
            </a:pPr>
            <a:r>
              <a:rPr lang="en-US" sz="1800"/>
              <a:t>Funding Provided by NASA</a:t>
            </a:r>
            <a:endParaRPr/>
          </a:p>
          <a:p>
            <a:pPr marL="228600" lvl="0" indent="-2286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rgbClr val="000000"/>
              </a:buClr>
              <a:buSzPts val="1400"/>
              <a:buNone/>
            </a:pPr>
            <a:r>
              <a:rPr lang="en-US" sz="1400" i="1">
                <a:solidFill>
                  <a:srgbClr val="000000"/>
                </a:solidFill>
              </a:rPr>
              <a:t>Version  11/14/25. If you edit and modify this slide set for use for educational purposes,  please note “modified by (and your name and date) “  on this page. Thank you.</a:t>
            </a:r>
            <a:endParaRPr/>
          </a:p>
          <a:p>
            <a:pPr marL="228600" lvl="0" indent="-228600" algn="l" rtl="0">
              <a:lnSpc>
                <a:spcPct val="90000"/>
              </a:lnSpc>
              <a:spcBef>
                <a:spcPts val="1000"/>
              </a:spcBef>
              <a:spcAft>
                <a:spcPts val="0"/>
              </a:spcAft>
              <a:buClr>
                <a:srgbClr val="000000"/>
              </a:buClr>
              <a:buSzPts val="1400"/>
              <a:buNone/>
            </a:pPr>
            <a:r>
              <a:rPr lang="en-US" sz="1400" b="1">
                <a:solidFill>
                  <a:srgbClr val="000000"/>
                </a:solidFill>
              </a:rPr>
              <a:t>Modified by GLOBE Implementation Office – Science, Training, Education, and Public Engagement</a:t>
            </a:r>
            <a:endParaRPr sz="1400" b="1"/>
          </a:p>
        </p:txBody>
      </p:sp>
      <p:pic>
        <p:nvPicPr>
          <p:cNvPr id="603" name="Google Shape;603;p49" descr="Crest, University of Toledo"/>
          <p:cNvPicPr preferRelativeResize="0"/>
          <p:nvPr/>
        </p:nvPicPr>
        <p:blipFill rotWithShape="1">
          <a:blip r:embed="rId6">
            <a:alphaModFix/>
          </a:blip>
          <a:srcRect/>
          <a:stretch/>
        </p:blipFill>
        <p:spPr>
          <a:xfrm>
            <a:off x="1585687" y="4965871"/>
            <a:ext cx="746760" cy="802992"/>
          </a:xfrm>
          <a:prstGeom prst="rect">
            <a:avLst/>
          </a:prstGeom>
          <a:noFill/>
          <a:ln>
            <a:noFill/>
          </a:ln>
        </p:spPr>
      </p:pic>
      <p:pic>
        <p:nvPicPr>
          <p:cNvPr id="604" name="Google Shape;604;p49" descr="NASA Logo"/>
          <p:cNvPicPr preferRelativeResize="0"/>
          <p:nvPr/>
        </p:nvPicPr>
        <p:blipFill rotWithShape="1">
          <a:blip r:embed="rId7">
            <a:alphaModFix/>
          </a:blip>
          <a:srcRect/>
          <a:stretch/>
        </p:blipFill>
        <p:spPr>
          <a:xfrm>
            <a:off x="2940286" y="5031944"/>
            <a:ext cx="574177" cy="474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32" name="Google Shape;132;p5"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133" name="Google Shape;133;p5" descr="Menu Bar: What is surface temperature?"/>
          <p:cNvPicPr preferRelativeResize="0"/>
          <p:nvPr/>
        </p:nvPicPr>
        <p:blipFill rotWithShape="1">
          <a:blip r:embed="rId4">
            <a:alphaModFix/>
          </a:blip>
          <a:srcRect/>
          <a:stretch/>
        </p:blipFill>
        <p:spPr>
          <a:xfrm>
            <a:off x="0" y="841829"/>
            <a:ext cx="1172817" cy="6048573"/>
          </a:xfrm>
          <a:prstGeom prst="rect">
            <a:avLst/>
          </a:prstGeom>
          <a:noFill/>
          <a:ln>
            <a:noFill/>
          </a:ln>
        </p:spPr>
      </p:pic>
      <p:sp>
        <p:nvSpPr>
          <p:cNvPr id="134" name="Google Shape;134;p5"/>
          <p:cNvSpPr txBox="1">
            <a:spLocks noGrp="1"/>
          </p:cNvSpPr>
          <p:nvPr>
            <p:ph type="title"/>
          </p:nvPr>
        </p:nvSpPr>
        <p:spPr>
          <a:xfrm>
            <a:off x="1172817" y="1060856"/>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a:t>Surface temperature is the temperature at the Earth’s surface, including the land, water and structures</a:t>
            </a:r>
            <a:endParaRPr sz="2800"/>
          </a:p>
        </p:txBody>
      </p:sp>
      <p:pic>
        <p:nvPicPr>
          <p:cNvPr id="135" name="Google Shape;135;p5" descr="Infrared image of cityscape, showing heat emitted from buildings. " title="I">
            <a:hlinkClick r:id="rId5"/>
          </p:cNvPr>
          <p:cNvPicPr preferRelativeResize="0"/>
          <p:nvPr/>
        </p:nvPicPr>
        <p:blipFill rotWithShape="1">
          <a:blip r:embed="rId6">
            <a:alphaModFix/>
          </a:blip>
          <a:srcRect/>
          <a:stretch/>
        </p:blipFill>
        <p:spPr>
          <a:xfrm>
            <a:off x="3886200" y="2133600"/>
            <a:ext cx="5042240" cy="3781679"/>
          </a:xfrm>
          <a:prstGeom prst="rect">
            <a:avLst/>
          </a:prstGeom>
          <a:noFill/>
          <a:ln>
            <a:noFill/>
          </a:ln>
        </p:spPr>
      </p:pic>
      <p:sp>
        <p:nvSpPr>
          <p:cNvPr id="136" name="Google Shape;136;p5"/>
          <p:cNvSpPr txBox="1">
            <a:spLocks noGrp="1"/>
          </p:cNvSpPr>
          <p:nvPr>
            <p:ph type="body" idx="1"/>
          </p:nvPr>
        </p:nvSpPr>
        <p:spPr>
          <a:xfrm>
            <a:off x="1600200" y="6080444"/>
            <a:ext cx="7086600" cy="5489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US" sz="2200">
                <a:latin typeface="Arial"/>
                <a:ea typeface="Arial"/>
                <a:cs typeface="Arial"/>
                <a:sym typeface="Arial"/>
              </a:rPr>
              <a:t>Not all surfaces have the same temperature</a:t>
            </a:r>
            <a:r>
              <a:rPr lang="en-US">
                <a:latin typeface="Arial"/>
                <a:ea typeface="Arial"/>
                <a:cs typeface="Arial"/>
                <a:sym typeface="Arial"/>
              </a:rPr>
              <a:t>!</a:t>
            </a:r>
            <a:endParaRPr/>
          </a:p>
        </p:txBody>
      </p:sp>
      <p:pic>
        <p:nvPicPr>
          <p:cNvPr id="137" name="Google Shape;137;p5" descr="asphalt on left is heating up faster than the grass on the right. ">
            <a:hlinkClick r:id="rId7"/>
          </p:cNvPr>
          <p:cNvPicPr preferRelativeResize="0"/>
          <p:nvPr/>
        </p:nvPicPr>
        <p:blipFill rotWithShape="1">
          <a:blip r:embed="rId8">
            <a:alphaModFix/>
          </a:blip>
          <a:srcRect/>
          <a:stretch/>
        </p:blipFill>
        <p:spPr>
          <a:xfrm>
            <a:off x="1143000" y="1905000"/>
            <a:ext cx="2592407" cy="1818554"/>
          </a:xfrm>
          <a:prstGeom prst="rect">
            <a:avLst/>
          </a:prstGeom>
          <a:noFill/>
          <a:ln>
            <a:noFill/>
          </a:ln>
        </p:spPr>
      </p:pic>
      <p:pic>
        <p:nvPicPr>
          <p:cNvPr id="138" name="Google Shape;138;p5" descr="Infrared image shows the heat loss in the house. " title=" ">
            <a:hlinkClick r:id="rId9"/>
          </p:cNvPr>
          <p:cNvPicPr preferRelativeResize="0"/>
          <p:nvPr/>
        </p:nvPicPr>
        <p:blipFill rotWithShape="1">
          <a:blip r:embed="rId10">
            <a:alphaModFix/>
          </a:blip>
          <a:srcRect/>
          <a:stretch/>
        </p:blipFill>
        <p:spPr>
          <a:xfrm>
            <a:off x="1676400" y="3810000"/>
            <a:ext cx="1486264" cy="21268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44" name="Google Shape;144;p6"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145" name="Google Shape;145;p6" descr="Menu Bar: Why collect surface temperature data?"/>
          <p:cNvPicPr preferRelativeResize="0"/>
          <p:nvPr/>
        </p:nvPicPr>
        <p:blipFill rotWithShape="1">
          <a:blip r:embed="rId4">
            <a:alphaModFix/>
          </a:blip>
          <a:srcRect/>
          <a:stretch/>
        </p:blipFill>
        <p:spPr>
          <a:xfrm>
            <a:off x="0" y="841828"/>
            <a:ext cx="1163998" cy="6016171"/>
          </a:xfrm>
          <a:prstGeom prst="rect">
            <a:avLst/>
          </a:prstGeom>
          <a:noFill/>
          <a:ln>
            <a:noFill/>
          </a:ln>
        </p:spPr>
      </p:pic>
      <p:sp>
        <p:nvSpPr>
          <p:cNvPr id="146" name="Google Shape;146;p6"/>
          <p:cNvSpPr txBox="1">
            <a:spLocks noGrp="1"/>
          </p:cNvSpPr>
          <p:nvPr>
            <p:ph type="title"/>
          </p:nvPr>
        </p:nvSpPr>
        <p:spPr>
          <a:xfrm>
            <a:off x="1163998"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Recording surface temperature is important-1</a:t>
            </a:r>
            <a:endParaRPr/>
          </a:p>
        </p:txBody>
      </p:sp>
      <p:sp>
        <p:nvSpPr>
          <p:cNvPr id="147" name="Google Shape;147;p6"/>
          <p:cNvSpPr txBox="1">
            <a:spLocks noGrp="1"/>
          </p:cNvSpPr>
          <p:nvPr>
            <p:ph type="body" idx="1"/>
          </p:nvPr>
        </p:nvSpPr>
        <p:spPr>
          <a:xfrm>
            <a:off x="1307651" y="167424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1. </a:t>
            </a:r>
            <a:r>
              <a:rPr lang="en-US" sz="1500" i="1">
                <a:highlight>
                  <a:srgbClr val="FFFFFF"/>
                </a:highlight>
                <a:latin typeface="Arial"/>
                <a:ea typeface="Arial"/>
                <a:cs typeface="Arial"/>
                <a:sym typeface="Arial"/>
              </a:rPr>
              <a:t>Your observations are valuable contributions to the scientific community and may be used by educators, students, researchers, and the general public to increase environmental awareness and STEM literacy, as well as advance Earth system science.</a:t>
            </a:r>
            <a:endParaRPr sz="2400"/>
          </a:p>
        </p:txBody>
      </p:sp>
      <p:pic>
        <p:nvPicPr>
          <p:cNvPr id="148" name="Google Shape;148;p6" descr="Artist image of Modis instrument on Terra" title="Artist image of Modis instrument on Terra">
            <a:hlinkClick r:id="rId5"/>
          </p:cNvPr>
          <p:cNvPicPr preferRelativeResize="0"/>
          <p:nvPr/>
        </p:nvPicPr>
        <p:blipFill rotWithShape="1">
          <a:blip r:embed="rId6">
            <a:alphaModFix/>
          </a:blip>
          <a:srcRect/>
          <a:stretch/>
        </p:blipFill>
        <p:spPr>
          <a:xfrm>
            <a:off x="1460050" y="2585450"/>
            <a:ext cx="3242175" cy="2702601"/>
          </a:xfrm>
          <a:prstGeom prst="rect">
            <a:avLst/>
          </a:prstGeom>
          <a:noFill/>
          <a:ln>
            <a:noFill/>
          </a:ln>
        </p:spPr>
      </p:pic>
      <p:sp>
        <p:nvSpPr>
          <p:cNvPr id="149" name="Google Shape;149;p6"/>
          <p:cNvSpPr txBox="1"/>
          <p:nvPr/>
        </p:nvSpPr>
        <p:spPr>
          <a:xfrm>
            <a:off x="4253167" y="5331557"/>
            <a:ext cx="99347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Image: NASA</a:t>
            </a:r>
            <a:endParaRPr sz="1400" b="0" i="0" u="none" strike="noStrike" cap="none">
              <a:solidFill>
                <a:srgbClr val="000000"/>
              </a:solidFill>
              <a:latin typeface="Arial"/>
              <a:ea typeface="Arial"/>
              <a:cs typeface="Arial"/>
              <a:sym typeface="Arial"/>
            </a:endParaRPr>
          </a:p>
        </p:txBody>
      </p:sp>
      <p:pic>
        <p:nvPicPr>
          <p:cNvPr id="150" name="Google Shape;150;p6" descr="Student pointing with infrared thermometer to take a reading."/>
          <p:cNvPicPr preferRelativeResize="0"/>
          <p:nvPr/>
        </p:nvPicPr>
        <p:blipFill rotWithShape="1">
          <a:blip r:embed="rId7">
            <a:alphaModFix/>
          </a:blip>
          <a:srcRect/>
          <a:stretch/>
        </p:blipFill>
        <p:spPr>
          <a:xfrm>
            <a:off x="6001250" y="4743159"/>
            <a:ext cx="1438630" cy="1798562"/>
          </a:xfrm>
          <a:prstGeom prst="rect">
            <a:avLst/>
          </a:prstGeom>
          <a:noFill/>
          <a:ln>
            <a:noFill/>
          </a:ln>
        </p:spPr>
      </p:pic>
      <p:sp>
        <p:nvSpPr>
          <p:cNvPr id="151" name="Google Shape;151;p6"/>
          <p:cNvSpPr txBox="1"/>
          <p:nvPr/>
        </p:nvSpPr>
        <p:spPr>
          <a:xfrm>
            <a:off x="6247413" y="6512923"/>
            <a:ext cx="1419025"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Calibri"/>
                <a:ea typeface="Calibri"/>
                <a:cs typeface="Calibri"/>
                <a:sym typeface="Calibri"/>
              </a:rPr>
              <a:t>Image: Kevn Czajkowski</a:t>
            </a:r>
            <a:endParaRPr sz="800" b="0" i="0" u="none" strike="noStrike" cap="none">
              <a:solidFill>
                <a:schemeClr val="dk1"/>
              </a:solidFill>
              <a:latin typeface="Calibri"/>
              <a:ea typeface="Calibri"/>
              <a:cs typeface="Calibri"/>
              <a:sym typeface="Calibri"/>
            </a:endParaRPr>
          </a:p>
        </p:txBody>
      </p:sp>
      <p:pic>
        <p:nvPicPr>
          <p:cNvPr id="152" name="Google Shape;152;p6" descr="map of Earth's temperature, warmer at the equator " title="map of Earth's temperature, warmer at the equator ">
            <a:hlinkClick r:id="rId8"/>
          </p:cNvPr>
          <p:cNvPicPr preferRelativeResize="0"/>
          <p:nvPr/>
        </p:nvPicPr>
        <p:blipFill rotWithShape="1">
          <a:blip r:embed="rId9">
            <a:alphaModFix/>
          </a:blip>
          <a:srcRect/>
          <a:stretch/>
        </p:blipFill>
        <p:spPr>
          <a:xfrm>
            <a:off x="5369852" y="2498951"/>
            <a:ext cx="2701425" cy="1836950"/>
          </a:xfrm>
          <a:prstGeom prst="rect">
            <a:avLst/>
          </a:prstGeom>
          <a:noFill/>
          <a:ln>
            <a:noFill/>
          </a:ln>
        </p:spPr>
      </p:pic>
      <p:sp>
        <p:nvSpPr>
          <p:cNvPr id="153" name="Google Shape;153;p6"/>
          <p:cNvSpPr txBox="1"/>
          <p:nvPr/>
        </p:nvSpPr>
        <p:spPr>
          <a:xfrm>
            <a:off x="6720565" y="4401020"/>
            <a:ext cx="222176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Image: Windows to the Universe</a:t>
            </a:r>
            <a:endParaRPr sz="1400" b="0" i="0" u="none" strike="noStrike" cap="none">
              <a:solidFill>
                <a:srgbClr val="000000"/>
              </a:solidFill>
              <a:latin typeface="Arial"/>
              <a:ea typeface="Arial"/>
              <a:cs typeface="Arial"/>
              <a:sym typeface="Arial"/>
            </a:endParaRPr>
          </a:p>
        </p:txBody>
      </p:sp>
      <p:sp>
        <p:nvSpPr>
          <p:cNvPr id="154" name="Google Shape;154;p6"/>
          <p:cNvSpPr txBox="1"/>
          <p:nvPr/>
        </p:nvSpPr>
        <p:spPr>
          <a:xfrm>
            <a:off x="1254874" y="5652053"/>
            <a:ext cx="4038600" cy="792163"/>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dk1"/>
              </a:buClr>
              <a:buSzPct val="100000"/>
              <a:buFont typeface="Arial"/>
              <a:buNone/>
            </a:pPr>
            <a:r>
              <a:rPr lang="en-US" sz="2800" b="0" i="0" u="none" strike="noStrike" cap="none" dirty="0">
                <a:solidFill>
                  <a:schemeClr val="dk1"/>
                </a:solidFill>
                <a:latin typeface="Arial"/>
                <a:ea typeface="Arial"/>
                <a:cs typeface="Arial"/>
                <a:sym typeface="Arial"/>
              </a:rPr>
              <a:t>Find out more about </a:t>
            </a:r>
            <a:br>
              <a:rPr lang="en-US" sz="2800" b="0" i="0" u="none" strike="noStrike" cap="none" dirty="0">
                <a:solidFill>
                  <a:schemeClr val="dk1"/>
                </a:solidFill>
                <a:latin typeface="Arial"/>
                <a:ea typeface="Arial"/>
                <a:cs typeface="Arial"/>
                <a:sym typeface="Arial"/>
              </a:rPr>
            </a:br>
            <a:r>
              <a:rPr lang="en-US" sz="2800" b="0" i="1" u="sng" strike="noStrike" cap="none" dirty="0">
                <a:solidFill>
                  <a:schemeClr val="accent1">
                    <a:lumMod val="75000"/>
                  </a:schemeClr>
                </a:solidFill>
                <a:latin typeface="Arial"/>
                <a:ea typeface="Arial"/>
                <a:cs typeface="Arial"/>
                <a:sym typeface="Arial"/>
                <a:hlinkClick r:id="rId10">
                  <a:extLst>
                    <a:ext uri="{A12FA001-AC4F-418D-AE19-62706E023703}">
                      <ahyp:hlinkClr xmlns:ahyp="http://schemas.microsoft.com/office/drawing/2018/hyperlinkcolor" val="tx"/>
                    </a:ext>
                  </a:extLst>
                </a:hlinkClick>
              </a:rPr>
              <a:t>NASA’s MODIS Imagery</a:t>
            </a:r>
            <a:endParaRPr sz="2800" b="0" i="0" u="none" strike="noStrike" cap="none" dirty="0">
              <a:solidFill>
                <a:schemeClr val="accent1">
                  <a:lumMod val="75000"/>
                </a:schemeClr>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60" name="Google Shape;160;p7"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161" name="Google Shape;161;p7" descr="Menu Bar: Why collect surface temperature data?"/>
          <p:cNvPicPr preferRelativeResize="0"/>
          <p:nvPr/>
        </p:nvPicPr>
        <p:blipFill rotWithShape="1">
          <a:blip r:embed="rId4">
            <a:alphaModFix/>
          </a:blip>
          <a:srcRect/>
          <a:stretch/>
        </p:blipFill>
        <p:spPr>
          <a:xfrm>
            <a:off x="0" y="841828"/>
            <a:ext cx="1163998" cy="6016171"/>
          </a:xfrm>
          <a:prstGeom prst="rect">
            <a:avLst/>
          </a:prstGeom>
          <a:noFill/>
          <a:ln>
            <a:noFill/>
          </a:ln>
        </p:spPr>
      </p:pic>
      <p:sp>
        <p:nvSpPr>
          <p:cNvPr id="162" name="Google Shape;162;p7"/>
          <p:cNvSpPr txBox="1">
            <a:spLocks noGrp="1"/>
          </p:cNvSpPr>
          <p:nvPr>
            <p:ph type="title"/>
          </p:nvPr>
        </p:nvSpPr>
        <p:spPr>
          <a:xfrm>
            <a:off x="1163998"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Recording surface temperature is important-2</a:t>
            </a:r>
            <a:endParaRPr/>
          </a:p>
        </p:txBody>
      </p:sp>
      <p:sp>
        <p:nvSpPr>
          <p:cNvPr id="163" name="Google Shape;163;p7"/>
          <p:cNvSpPr txBox="1">
            <a:spLocks noGrp="1"/>
          </p:cNvSpPr>
          <p:nvPr>
            <p:ph type="body" idx="1"/>
          </p:nvPr>
        </p:nvSpPr>
        <p:spPr>
          <a:xfrm>
            <a:off x="1307651" y="167424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2. To help understand seasonal changes in Earth’s surface.</a:t>
            </a:r>
            <a:endParaRPr sz="2000"/>
          </a:p>
        </p:txBody>
      </p:sp>
      <p:pic>
        <p:nvPicPr>
          <p:cNvPr id="164" name="Google Shape;164;p7" descr="Scientific visualizations of 50 years of surface temperature change, 1955-2005 Annual Mean in degrees C. Five world maps showing changes in surface temperature over the course of a year. ">
            <a:hlinkClick r:id="rId5"/>
          </p:cNvPr>
          <p:cNvPicPr preferRelativeResize="0"/>
          <p:nvPr/>
        </p:nvPicPr>
        <p:blipFill rotWithShape="1">
          <a:blip r:embed="rId6">
            <a:alphaModFix/>
          </a:blip>
          <a:srcRect/>
          <a:stretch/>
        </p:blipFill>
        <p:spPr>
          <a:xfrm>
            <a:off x="2763077" y="2215607"/>
            <a:ext cx="4124739" cy="4391358"/>
          </a:xfrm>
          <a:prstGeom prst="rect">
            <a:avLst/>
          </a:prstGeom>
          <a:noFill/>
          <a:ln>
            <a:noFill/>
          </a:ln>
        </p:spPr>
      </p:pic>
      <p:sp>
        <p:nvSpPr>
          <p:cNvPr id="165" name="Google Shape;165;p7"/>
          <p:cNvSpPr txBox="1"/>
          <p:nvPr/>
        </p:nvSpPr>
        <p:spPr>
          <a:xfrm>
            <a:off x="6887816" y="6197613"/>
            <a:ext cx="130606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Image: NASA GISS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71" name="Google Shape;171;p8"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172" name="Google Shape;172;p8" descr="Menu Bar: Why collect surface temperature data?"/>
          <p:cNvPicPr preferRelativeResize="0"/>
          <p:nvPr/>
        </p:nvPicPr>
        <p:blipFill rotWithShape="1">
          <a:blip r:embed="rId4">
            <a:alphaModFix/>
          </a:blip>
          <a:srcRect/>
          <a:stretch/>
        </p:blipFill>
        <p:spPr>
          <a:xfrm>
            <a:off x="0" y="841828"/>
            <a:ext cx="1163998" cy="6016171"/>
          </a:xfrm>
          <a:prstGeom prst="rect">
            <a:avLst/>
          </a:prstGeom>
          <a:noFill/>
          <a:ln>
            <a:noFill/>
          </a:ln>
        </p:spPr>
      </p:pic>
      <p:sp>
        <p:nvSpPr>
          <p:cNvPr id="173" name="Google Shape;173;p8"/>
          <p:cNvSpPr txBox="1">
            <a:spLocks noGrp="1"/>
          </p:cNvSpPr>
          <p:nvPr>
            <p:ph type="title"/>
          </p:nvPr>
        </p:nvSpPr>
        <p:spPr>
          <a:xfrm>
            <a:off x="1163998"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Recording surface temperature is important-3</a:t>
            </a:r>
            <a:endParaRPr/>
          </a:p>
        </p:txBody>
      </p:sp>
      <p:sp>
        <p:nvSpPr>
          <p:cNvPr id="174" name="Google Shape;174;p8"/>
          <p:cNvSpPr txBox="1">
            <a:spLocks noGrp="1"/>
          </p:cNvSpPr>
          <p:nvPr>
            <p:ph type="body" idx="1"/>
          </p:nvPr>
        </p:nvSpPr>
        <p:spPr>
          <a:xfrm>
            <a:off x="1307651" y="167424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latin typeface="Arial"/>
                <a:ea typeface="Arial"/>
                <a:cs typeface="Arial"/>
                <a:sym typeface="Arial"/>
              </a:rPr>
              <a:t>3. To help understand the rate of heat and moisture exchange between the atmosphere and Earth.</a:t>
            </a:r>
            <a:endParaRPr sz="2000"/>
          </a:p>
        </p:txBody>
      </p:sp>
      <p:pic>
        <p:nvPicPr>
          <p:cNvPr id="175" name="Google Shape;175;p8" descr=" Diagram of the Water Cycle and its role in heat exhange:Trace condensation, precipitation, evaporation and transpiration through the atmosphere, hydrosphere, lithosphere and biosphere. ">
            <a:hlinkClick r:id="rId5"/>
          </p:cNvPr>
          <p:cNvPicPr preferRelativeResize="0"/>
          <p:nvPr/>
        </p:nvPicPr>
        <p:blipFill rotWithShape="1">
          <a:blip r:embed="rId6">
            <a:alphaModFix/>
          </a:blip>
          <a:srcRect/>
          <a:stretch/>
        </p:blipFill>
        <p:spPr>
          <a:xfrm>
            <a:off x="2543068" y="2383857"/>
            <a:ext cx="4970914" cy="3936153"/>
          </a:xfrm>
          <a:prstGeom prst="rect">
            <a:avLst/>
          </a:prstGeom>
          <a:noFill/>
          <a:ln>
            <a:noFill/>
          </a:ln>
        </p:spPr>
      </p:pic>
      <p:sp>
        <p:nvSpPr>
          <p:cNvPr id="176" name="Google Shape;176;p8"/>
          <p:cNvSpPr txBox="1"/>
          <p:nvPr/>
        </p:nvSpPr>
        <p:spPr>
          <a:xfrm>
            <a:off x="6520505" y="6320010"/>
            <a:ext cx="99347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Image: NASA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82" name="Google Shape;182;p9" descr="Header: Atmosphere-Surface Temperature"/>
          <p:cNvPicPr preferRelativeResize="0"/>
          <p:nvPr/>
        </p:nvPicPr>
        <p:blipFill rotWithShape="1">
          <a:blip r:embed="rId3">
            <a:alphaModFix/>
          </a:blip>
          <a:srcRect/>
          <a:stretch/>
        </p:blipFill>
        <p:spPr>
          <a:xfrm>
            <a:off x="0" y="0"/>
            <a:ext cx="9194351" cy="841829"/>
          </a:xfrm>
          <a:prstGeom prst="rect">
            <a:avLst/>
          </a:prstGeom>
          <a:noFill/>
          <a:ln>
            <a:noFill/>
          </a:ln>
        </p:spPr>
      </p:pic>
      <p:pic>
        <p:nvPicPr>
          <p:cNvPr id="183" name="Google Shape;183;p9" descr="Menu Bar: Why collect surface temperature data?"/>
          <p:cNvPicPr preferRelativeResize="0"/>
          <p:nvPr/>
        </p:nvPicPr>
        <p:blipFill rotWithShape="1">
          <a:blip r:embed="rId4">
            <a:alphaModFix/>
          </a:blip>
          <a:srcRect/>
          <a:stretch/>
        </p:blipFill>
        <p:spPr>
          <a:xfrm>
            <a:off x="0" y="841828"/>
            <a:ext cx="1163998" cy="6016171"/>
          </a:xfrm>
          <a:prstGeom prst="rect">
            <a:avLst/>
          </a:prstGeom>
          <a:noFill/>
          <a:ln>
            <a:noFill/>
          </a:ln>
        </p:spPr>
      </p:pic>
      <p:pic>
        <p:nvPicPr>
          <p:cNvPr id="184" name="Google Shape;184;p9" descr="Graph of the late afternoon temperature, showing heat maximum downtown and temperatures lower toward the rural regions: Downtown has a higher temperature than commercial and urban residential. The lower temperature areas are rural farmland.   Source of image: http://globe-net.com/wp-content/uploads/Urban-Heat-Island-Effect.">
            <a:hlinkClick r:id="rId5"/>
          </p:cNvPr>
          <p:cNvPicPr preferRelativeResize="0"/>
          <p:nvPr/>
        </p:nvPicPr>
        <p:blipFill rotWithShape="1">
          <a:blip r:embed="rId6">
            <a:alphaModFix/>
          </a:blip>
          <a:srcRect/>
          <a:stretch/>
        </p:blipFill>
        <p:spPr>
          <a:xfrm>
            <a:off x="3481008" y="2270444"/>
            <a:ext cx="5351586" cy="2552768"/>
          </a:xfrm>
          <a:prstGeom prst="rect">
            <a:avLst/>
          </a:prstGeom>
          <a:noFill/>
          <a:ln>
            <a:noFill/>
          </a:ln>
        </p:spPr>
      </p:pic>
      <p:sp>
        <p:nvSpPr>
          <p:cNvPr id="185" name="Google Shape;185;p9"/>
          <p:cNvSpPr txBox="1">
            <a:spLocks noGrp="1"/>
          </p:cNvSpPr>
          <p:nvPr>
            <p:ph type="title"/>
          </p:nvPr>
        </p:nvSpPr>
        <p:spPr>
          <a:xfrm>
            <a:off x="1163998"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Recording surface temperature is important-4</a:t>
            </a:r>
            <a:endParaRPr/>
          </a:p>
        </p:txBody>
      </p:sp>
      <p:sp>
        <p:nvSpPr>
          <p:cNvPr id="186" name="Google Shape;186;p9"/>
          <p:cNvSpPr txBox="1">
            <a:spLocks noGrp="1"/>
          </p:cNvSpPr>
          <p:nvPr>
            <p:ph type="body" idx="1"/>
          </p:nvPr>
        </p:nvSpPr>
        <p:spPr>
          <a:xfrm>
            <a:off x="1307651" y="1674245"/>
            <a:ext cx="7886700" cy="414614"/>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17647"/>
              <a:buNone/>
            </a:pPr>
            <a:r>
              <a:rPr lang="en-US" sz="2000"/>
              <a:t>4. To assist in urban planning and to help understand the </a:t>
            </a:r>
            <a:r>
              <a:rPr lang="en-US" sz="2000" i="1"/>
              <a:t>Urban Heat Island Effect.</a:t>
            </a:r>
            <a:endParaRPr sz="2000"/>
          </a:p>
        </p:txBody>
      </p:sp>
      <p:pic>
        <p:nvPicPr>
          <p:cNvPr id="187" name="Google Shape;187;p9" descr="Map of the US showing urban heat lsland Effect. map showing the temperature difference between urban and vegetated land due to impervious surface area. ">
            <a:hlinkClick r:id="rId7"/>
          </p:cNvPr>
          <p:cNvPicPr preferRelativeResize="0"/>
          <p:nvPr/>
        </p:nvPicPr>
        <p:blipFill rotWithShape="1">
          <a:blip r:embed="rId8">
            <a:alphaModFix/>
          </a:blip>
          <a:srcRect/>
          <a:stretch/>
        </p:blipFill>
        <p:spPr>
          <a:xfrm>
            <a:off x="1671451" y="4431883"/>
            <a:ext cx="2895600" cy="21130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7380</Words>
  <Application>Microsoft Macintosh PowerPoint</Application>
  <PresentationFormat>On-screen Show (4:3)</PresentationFormat>
  <Paragraphs>423</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Arial</vt:lpstr>
      <vt:lpstr>Arimo</vt:lpstr>
      <vt:lpstr>Merriweather Sans</vt:lpstr>
      <vt:lpstr>Office Theme</vt:lpstr>
      <vt:lpstr>Protocol Training Slides for Surface Temperature</vt:lpstr>
      <vt:lpstr>Overview and Learning Objectives</vt:lpstr>
      <vt:lpstr>The Atmosphere</vt:lpstr>
      <vt:lpstr>Surface Temperature</vt:lpstr>
      <vt:lpstr>Surface temperature is the temperature at the Earth’s surface, including the land, water and structures</vt:lpstr>
      <vt:lpstr>Recording surface temperature is important-1</vt:lpstr>
      <vt:lpstr>Recording surface temperature is important-2</vt:lpstr>
      <vt:lpstr>Recording surface temperature is important-3</vt:lpstr>
      <vt:lpstr>Recording surface temperature is important-4</vt:lpstr>
      <vt:lpstr>YOUR measurements can help researchers understand and predict</vt:lpstr>
      <vt:lpstr>What you need to collect data: </vt:lpstr>
      <vt:lpstr>Instrument: Infrared Thermometer</vt:lpstr>
      <vt:lpstr>Infrared Thermometer Specifications</vt:lpstr>
      <vt:lpstr>Calibrate your Infrared Thermometer</vt:lpstr>
      <vt:lpstr>Data Collection Procedure</vt:lpstr>
      <vt:lpstr>Collecting Data using an Infrared Thermometer</vt:lpstr>
      <vt:lpstr>Data Collection: Overview</vt:lpstr>
      <vt:lpstr>1. Choose homogenous study areas.</vt:lpstr>
      <vt:lpstr>2. Collect GPS data of the center of each study area. If you are using the GLOBE Observer app on your phone, the latitude and longitude are automatically recorded.</vt:lpstr>
      <vt:lpstr>3. Take 9 random surface temperature readings</vt:lpstr>
      <vt:lpstr>Caution! </vt:lpstr>
      <vt:lpstr>Caution! 1</vt:lpstr>
      <vt:lpstr>Caution! 2</vt:lpstr>
      <vt:lpstr>Caution! Thermal Shock </vt:lpstr>
      <vt:lpstr>Measuring Surface Temperature in Snow</vt:lpstr>
      <vt:lpstr>4. Record cloud and contrail data using the GLOBE Cloud Protocol</vt:lpstr>
      <vt:lpstr>5. Record your data on the Surface Temperature Data Sheet</vt:lpstr>
      <vt:lpstr>Be sure to enter your school, study site, observer names, date and time (local or UTC)</vt:lpstr>
      <vt:lpstr>CAUTION – An observation without a date or time is worthless </vt:lpstr>
      <vt:lpstr>Enter the 9 surface temperature observations and snow depth, add comments of anything interesting about the observation.  </vt:lpstr>
      <vt:lpstr>Do the cloud and contrail protocols.  </vt:lpstr>
      <vt:lpstr>Record the sky condition. </vt:lpstr>
      <vt:lpstr>Entering Surface Temperature Data in the GLOBE Observer Data Entry System</vt:lpstr>
      <vt:lpstr>PowerPoint Presentation</vt:lpstr>
      <vt:lpstr>PowerPoint Presentation</vt:lpstr>
      <vt:lpstr>PowerPoint Presentation</vt:lpstr>
      <vt:lpstr>PowerPoint Presentation</vt:lpstr>
      <vt:lpstr>PowerPoint Presentation</vt:lpstr>
      <vt:lpstr>PowerPoint Presentation</vt:lpstr>
      <vt:lpstr>Visualize and Retrieve Data</vt:lpstr>
      <vt:lpstr>Visualize and Retrieve Data</vt:lpstr>
      <vt:lpstr>Questions for you to investigate:</vt:lpstr>
      <vt:lpstr>What have you learned?</vt:lpstr>
      <vt:lpstr>Frequently Asked Questions (FAQs)</vt:lpstr>
      <vt:lpstr>Further Resources</vt:lpstr>
      <vt:lpstr>Please provide us with feedback about this module. This is a community project and we welcome your comments, suggestions and edits!   Questions about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1</cp:revision>
  <dcterms:created xsi:type="dcterms:W3CDTF">2016-03-17T05:17:31Z</dcterms:created>
  <dcterms:modified xsi:type="dcterms:W3CDTF">2025-11-16T01:09:07Z</dcterms:modified>
</cp:coreProperties>
</file>