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gk6L9br3n5n/eWunS3C+PGSmn2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p:scale>
          <a:sx n="224" d="100"/>
          <a:sy n="224" d="100"/>
        </p:scale>
        <p:origin x="144"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3" name="Google Shape;573;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5" name="Google Shape;585;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5" name="Google Shape;655;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9" name="Google Shape;669;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1" name="Google Shape;711;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2" name="Google Shape;732;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2" name="Google Shape;742;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2" name="Google Shape;752;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9"/>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9"/>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6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6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7"/>
          <p:cNvSpPr>
            <a:spLocks noGrp="1"/>
          </p:cNvSpPr>
          <p:nvPr>
            <p:ph type="pic" idx="2"/>
          </p:nvPr>
        </p:nvSpPr>
        <p:spPr>
          <a:xfrm>
            <a:off x="3887391" y="987426"/>
            <a:ext cx="4629150" cy="4873625"/>
          </a:xfrm>
          <a:prstGeom prst="rect">
            <a:avLst/>
          </a:prstGeom>
          <a:noFill/>
          <a:ln>
            <a:noFill/>
          </a:ln>
        </p:spPr>
      </p:sp>
      <p:sp>
        <p:nvSpPr>
          <p:cNvPr id="68" name="Google Shape;68;p6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jpe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hyperlink" Target="http://www.globe.gov/documents/355050/7cb3bf74-52da-4ae7-9040-fa44e26e22cf" TargetMode="External"/><Relationship Id="rId3" Type="http://schemas.openxmlformats.org/officeDocument/2006/relationships/image" Target="../media/image22.png"/><Relationship Id="rId7" Type="http://schemas.openxmlformats.org/officeDocument/2006/relationships/hyperlink" Target="http://www.globe.gov/documents/355050/35ce2b38-aa1b-4b7c-af62-20088da9357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globe.gov/documents/355050/887d7213-da0e-494e-af5e-164e16bc8fd0" TargetMode="External"/><Relationship Id="rId5" Type="http://schemas.openxmlformats.org/officeDocument/2006/relationships/hyperlink" Target="http://www.globe.gov/documents/355050/440a0bd1-b41b-4620-bf67-0065ebf6ae7d" TargetMode="External"/><Relationship Id="rId4" Type="http://schemas.openxmlformats.org/officeDocument/2006/relationships/image" Target="../media/image23.png"/><Relationship Id="rId9"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globe.gov/do-globe/resources/instruments" TargetMode="External"/><Relationship Id="rId5" Type="http://schemas.openxmlformats.org/officeDocument/2006/relationships/hyperlink" Target="https://www.globe.gov/do-globe/resources/globe-equipment" TargetMode="Externa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hyperlink" Target="http://www.globe.gov/documents/355050/cbe42658-f763-4a6d-90a8-bc2fac880fdc" TargetMode="Externa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2.png"/><Relationship Id="rId7"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www.globe.gov/documents/355050/a8f43ef4-915a-4472-a1f6-fd8a7154d5a0" TargetMode="Externa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8.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0.jpe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2.png"/><Relationship Id="rId7" Type="http://schemas.openxmlformats.org/officeDocument/2006/relationships/hyperlink" Target="https://www.globe.gov/globe-data/data-entry/globe-observer"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ww.globe.gov/globe-data/data-entry/email-data-entry" TargetMode="External"/><Relationship Id="rId5" Type="http://schemas.openxmlformats.org/officeDocument/2006/relationships/hyperlink" Target="https://dataentry.globe.gov/" TargetMode="Externa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globe.gov/get-trained/tutorial-center/data-entry/-/tutorials/104432042/edit-create-globe-sites" TargetMode="External"/><Relationship Id="rId5" Type="http://schemas.openxmlformats.org/officeDocument/2006/relationships/image" Target="../media/image51.png"/><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55.jpg"/><Relationship Id="rId7"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globe.gov/get-trained/tutorial-center/data-access/-/tutorials/104432049/introduction-to-the-vis-system" TargetMode="External"/><Relationship Id="rId5" Type="http://schemas.openxmlformats.org/officeDocument/2006/relationships/hyperlink" Target="http://vis.globe.gov/GLOBE/" TargetMode="Externa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g"/></Relationships>
</file>

<file path=ppt/slides/_rels/slide5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0.jpg"/><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jpg"/></Relationships>
</file>

<file path=ppt/slides/_rels/slide5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jpg"/></Relationships>
</file>

<file path=ppt/slides/_rels/slide5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jpg"/></Relationships>
</file>

<file path=ppt/slides/_rels/slide59.xml.rels><?xml version="1.0" encoding="UTF-8" standalone="yes"?>
<Relationships xmlns="http://schemas.openxmlformats.org/package/2006/relationships"><Relationship Id="rId8" Type="http://schemas.openxmlformats.org/officeDocument/2006/relationships/hyperlink" Target="http://nasawavelength.org/" TargetMode="External"/><Relationship Id="rId3" Type="http://schemas.openxmlformats.org/officeDocument/2006/relationships/image" Target="../media/image66.png"/><Relationship Id="rId7" Type="http://schemas.openxmlformats.org/officeDocument/2006/relationships/hyperlink" Target="http://www.globe.gov/"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mailto:training@nasaglobe.org" TargetMode="External"/><Relationship Id="rId5" Type="http://schemas.openxmlformats.org/officeDocument/2006/relationships/image" Target="../media/image65.jpg"/><Relationship Id="rId4" Type="http://schemas.openxmlformats.org/officeDocument/2006/relationships/image" Target="../media/image64.jpg"/><Relationship Id="rId9" Type="http://schemas.openxmlformats.org/officeDocument/2006/relationships/hyperlink" Target="http://climate.nasa.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globe.gov/documents/355050/5a2ab7cc-2fdc-41dc-b7a3-59e3b110e25f"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The GLOBE Program, Biosphere, Biometry Protocol, Canopy Cover and Ground Cover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155276"/>
            <a:ext cx="9308061" cy="7013276"/>
          </a:xfrm>
          <a:prstGeom prst="rect">
            <a:avLst/>
          </a:prstGeom>
          <a:noFill/>
          <a:ln>
            <a:noFill/>
          </a:ln>
        </p:spPr>
      </p:pic>
      <p:pic>
        <p:nvPicPr>
          <p:cNvPr id="2" name="Picture 2" descr="A blue background with white text&#10;&#10;AI-generated content may be incorrect.">
            <a:extLst>
              <a:ext uri="{FF2B5EF4-FFF2-40B4-BE49-F238E27FC236}">
                <a16:creationId xmlns:a16="http://schemas.microsoft.com/office/drawing/2014/main" id="{05AF2A85-2F8F-D903-56CE-00342DF07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5093"/>
            <a:ext cx="3750279" cy="830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214" name="Google Shape;214;p10" descr="Banner: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56905"/>
            <a:ext cx="9144000" cy="1055077"/>
          </a:xfrm>
          <a:prstGeom prst="rect">
            <a:avLst/>
          </a:prstGeom>
          <a:noFill/>
          <a:ln>
            <a:noFill/>
          </a:ln>
        </p:spPr>
      </p:pic>
      <p:pic>
        <p:nvPicPr>
          <p:cNvPr id="215" name="Google Shape;215;p10" descr="Menu: Why collect canopy cover and ground cove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685" y="951280"/>
            <a:ext cx="1257301" cy="5906720"/>
          </a:xfrm>
          <a:prstGeom prst="rect">
            <a:avLst/>
          </a:prstGeom>
          <a:noFill/>
          <a:ln>
            <a:noFill/>
          </a:ln>
        </p:spPr>
      </p:pic>
      <p:sp>
        <p:nvSpPr>
          <p:cNvPr id="216" name="Google Shape;216;p10"/>
          <p:cNvSpPr txBox="1">
            <a:spLocks noGrp="1"/>
          </p:cNvSpPr>
          <p:nvPr>
            <p:ph type="title"/>
          </p:nvPr>
        </p:nvSpPr>
        <p:spPr>
          <a:xfrm>
            <a:off x="1257300" y="7491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Why Collect Canopy Cover and Ground Cover Data?</a:t>
            </a:r>
            <a:endParaRPr/>
          </a:p>
        </p:txBody>
      </p:sp>
      <p:sp>
        <p:nvSpPr>
          <p:cNvPr id="217" name="Google Shape;217;p10"/>
          <p:cNvSpPr txBox="1">
            <a:spLocks noGrp="1"/>
          </p:cNvSpPr>
          <p:nvPr>
            <p:ph type="body" idx="1"/>
          </p:nvPr>
        </p:nvSpPr>
        <p:spPr>
          <a:xfrm>
            <a:off x="1496892" y="1825625"/>
            <a:ext cx="7178186"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US"/>
              <a:t>Measuring canopy cover and ground cover is a class of biometric measurements that allows us to understand the movement of materials through the Earth system, as well as interpret remotely sensed images of vegetation cover from satellites. By making quantitative measurements, it is possible to document vegetation changes that take place on the landscape over time. </a:t>
            </a:r>
            <a:endParaRPr/>
          </a:p>
          <a:p>
            <a:pPr marL="228600" lvl="0" indent="-101600" algn="l" rtl="0">
              <a:lnSpc>
                <a:spcPct val="90000"/>
              </a:lnSpc>
              <a:spcBef>
                <a:spcPts val="1000"/>
              </a:spcBef>
              <a:spcAft>
                <a:spcPts val="0"/>
              </a:spcAft>
              <a:buClr>
                <a:schemeClr val="dk1"/>
              </a:buClr>
              <a:buSzPts val="2000"/>
              <a:buNone/>
            </a:pPr>
            <a:endParaRPr/>
          </a:p>
        </p:txBody>
      </p:sp>
      <p:pic>
        <p:nvPicPr>
          <p:cNvPr id="218" name="Google Shape;218;p10" descr="Paired Landsat images showing changes in land cover as seen between 1986-2014.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671947" y="3685627"/>
            <a:ext cx="6828075" cy="2105573"/>
          </a:xfrm>
          <a:prstGeom prst="rect">
            <a:avLst/>
          </a:prstGeom>
          <a:noFill/>
          <a:ln>
            <a:noFill/>
          </a:ln>
        </p:spPr>
      </p:pic>
      <p:sp>
        <p:nvSpPr>
          <p:cNvPr id="219" name="Google Shape;219;p10"/>
          <p:cNvSpPr/>
          <p:nvPr/>
        </p:nvSpPr>
        <p:spPr>
          <a:xfrm>
            <a:off x="1496892" y="5531377"/>
            <a:ext cx="7242846"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These images show a portion of the Texas Panhandle, bordering Oklahoma. The area contains more than 3,600 oil and natural-gas wells, seen here as white spots. The reduced vegetation (green) in the 2014 image was caused by several recent years of drought. Other visible changes include additional center-pivot irrigation systems (dark circles) and several new burn scars from wildfires in March 2014. Source: </a:t>
            </a:r>
            <a:r>
              <a:rPr lang="en-US" sz="1200" b="0" i="1" u="none" strike="noStrike" cap="none">
                <a:solidFill>
                  <a:schemeClr val="dk1"/>
                </a:solidFill>
                <a:latin typeface="Calibri"/>
                <a:ea typeface="Calibri"/>
                <a:cs typeface="Calibri"/>
                <a:sym typeface="Calibri"/>
              </a:rPr>
              <a:t>NASA Images of Change.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225" name="Google Shape;225;p13"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226" name="Google Shape;226;p13"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227" name="Google Shape;227;p13"/>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collection! Question 1</a:t>
            </a:r>
            <a:endParaRPr sz="2400"/>
          </a:p>
        </p:txBody>
      </p:sp>
      <p:sp>
        <p:nvSpPr>
          <p:cNvPr id="228" name="Google Shape;228;p13"/>
          <p:cNvSpPr txBox="1">
            <a:spLocks noGrp="1"/>
          </p:cNvSpPr>
          <p:nvPr>
            <p:ph type="body" idx="1"/>
          </p:nvPr>
        </p:nvSpPr>
        <p:spPr>
          <a:xfrm>
            <a:off x="1273175" y="1825625"/>
            <a:ext cx="671727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b="1"/>
              <a:t>1. What part of the Earth system is known as the zone of life?</a:t>
            </a:r>
            <a:endParaRPr/>
          </a:p>
          <a:p>
            <a:pPr marL="0" lvl="0" indent="0" algn="l" rtl="0">
              <a:lnSpc>
                <a:spcPct val="90000"/>
              </a:lnSpc>
              <a:spcBef>
                <a:spcPts val="1000"/>
              </a:spcBef>
              <a:spcAft>
                <a:spcPts val="0"/>
              </a:spcAft>
              <a:buClr>
                <a:schemeClr val="dk1"/>
              </a:buClr>
              <a:buSzPts val="2000"/>
              <a:buNone/>
            </a:pPr>
            <a:r>
              <a:rPr lang="en-US" b="1"/>
              <a:t>	</a:t>
            </a:r>
            <a:r>
              <a:rPr lang="en-US"/>
              <a:t>A. Atmosphere</a:t>
            </a:r>
            <a:endParaRPr/>
          </a:p>
          <a:p>
            <a:pPr marL="0" lvl="0" indent="0" algn="l" rtl="0">
              <a:lnSpc>
                <a:spcPct val="90000"/>
              </a:lnSpc>
              <a:spcBef>
                <a:spcPts val="1000"/>
              </a:spcBef>
              <a:spcAft>
                <a:spcPts val="0"/>
              </a:spcAft>
              <a:buClr>
                <a:schemeClr val="dk1"/>
              </a:buClr>
              <a:buSzPts val="2000"/>
              <a:buNone/>
            </a:pPr>
            <a:r>
              <a:rPr lang="en-US" b="1"/>
              <a:t>	</a:t>
            </a:r>
            <a:r>
              <a:rPr lang="en-US"/>
              <a:t>B. Biosphere</a:t>
            </a:r>
            <a:endParaRPr/>
          </a:p>
          <a:p>
            <a:pPr marL="0" lvl="0" indent="0" algn="l" rtl="0">
              <a:lnSpc>
                <a:spcPct val="90000"/>
              </a:lnSpc>
              <a:spcBef>
                <a:spcPts val="1000"/>
              </a:spcBef>
              <a:spcAft>
                <a:spcPts val="0"/>
              </a:spcAft>
              <a:buClr>
                <a:schemeClr val="dk1"/>
              </a:buClr>
              <a:buSzPts val="2000"/>
              <a:buNone/>
            </a:pPr>
            <a:r>
              <a:rPr lang="en-US" b="1"/>
              <a:t>	</a:t>
            </a:r>
            <a:r>
              <a:rPr lang="en-US"/>
              <a:t>C. Lithosphere</a:t>
            </a:r>
            <a:endParaRPr/>
          </a:p>
          <a:p>
            <a:pPr marL="0" lvl="0" indent="0" algn="l" rtl="0">
              <a:lnSpc>
                <a:spcPct val="90000"/>
              </a:lnSpc>
              <a:spcBef>
                <a:spcPts val="1000"/>
              </a:spcBef>
              <a:spcAft>
                <a:spcPts val="0"/>
              </a:spcAft>
              <a:buClr>
                <a:schemeClr val="dk1"/>
              </a:buClr>
              <a:buSzPts val="2000"/>
              <a:buNone/>
            </a:pPr>
            <a:r>
              <a:rPr lang="en-US"/>
              <a:t>	D. Hydrosphere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Do you know the answer?</a:t>
            </a:r>
            <a:endParaRPr/>
          </a:p>
          <a:p>
            <a:pPr marL="0" lvl="0" indent="0" algn="l" rtl="0">
              <a:lnSpc>
                <a:spcPct val="90000"/>
              </a:lnSpc>
              <a:spcBef>
                <a:spcPts val="100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None/>
            </a:pPr>
            <a:endParaRPr/>
          </a:p>
        </p:txBody>
      </p:sp>
      <p:pic>
        <p:nvPicPr>
          <p:cNvPr id="229" name="Google Shape;229;p13" descr="TEST Your Knowled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235" name="Google Shape;235;p14"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236" name="Google Shape;236;p14"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237" name="Google Shape;237;p14"/>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collection! Answer to Question 1</a:t>
            </a:r>
            <a:endParaRPr sz="2400"/>
          </a:p>
        </p:txBody>
      </p:sp>
      <p:sp>
        <p:nvSpPr>
          <p:cNvPr id="238" name="Google Shape;238;p14"/>
          <p:cNvSpPr txBox="1">
            <a:spLocks noGrp="1"/>
          </p:cNvSpPr>
          <p:nvPr>
            <p:ph type="body" idx="1"/>
          </p:nvPr>
        </p:nvSpPr>
        <p:spPr>
          <a:xfrm>
            <a:off x="1273175" y="1825625"/>
            <a:ext cx="671727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b="1"/>
              <a:t>1. What part of the Earth system is known as the zone of life?</a:t>
            </a:r>
            <a:endParaRPr/>
          </a:p>
          <a:p>
            <a:pPr marL="0" lvl="0" indent="0" algn="l" rtl="0">
              <a:lnSpc>
                <a:spcPct val="90000"/>
              </a:lnSpc>
              <a:spcBef>
                <a:spcPts val="1000"/>
              </a:spcBef>
              <a:spcAft>
                <a:spcPts val="0"/>
              </a:spcAft>
              <a:buClr>
                <a:schemeClr val="dk1"/>
              </a:buClr>
              <a:buSzPts val="2000"/>
              <a:buNone/>
            </a:pPr>
            <a:r>
              <a:rPr lang="en-US" b="1"/>
              <a:t>	</a:t>
            </a:r>
            <a:r>
              <a:rPr lang="en-US"/>
              <a:t>A. Atmosphere</a:t>
            </a:r>
            <a:endParaRPr/>
          </a:p>
          <a:p>
            <a:pPr marL="0" lvl="0" indent="0" algn="l" rtl="0">
              <a:lnSpc>
                <a:spcPct val="90000"/>
              </a:lnSpc>
              <a:spcBef>
                <a:spcPts val="1000"/>
              </a:spcBef>
              <a:spcAft>
                <a:spcPts val="0"/>
              </a:spcAft>
              <a:buClr>
                <a:schemeClr val="dk1"/>
              </a:buClr>
              <a:buSzPts val="2000"/>
              <a:buNone/>
            </a:pPr>
            <a:r>
              <a:rPr lang="en-US" b="1"/>
              <a:t>	B. Biosphere-  </a:t>
            </a:r>
            <a:r>
              <a:rPr lang="en-US" b="1">
                <a:solidFill>
                  <a:srgbClr val="FF0000"/>
                </a:solidFill>
              </a:rPr>
              <a:t>☺ correct!</a:t>
            </a:r>
            <a:endParaRPr>
              <a:solidFill>
                <a:srgbClr val="FF0000"/>
              </a:solidFill>
            </a:endParaRPr>
          </a:p>
          <a:p>
            <a:pPr marL="0" lvl="0" indent="0" algn="l" rtl="0">
              <a:lnSpc>
                <a:spcPct val="90000"/>
              </a:lnSpc>
              <a:spcBef>
                <a:spcPts val="1000"/>
              </a:spcBef>
              <a:spcAft>
                <a:spcPts val="0"/>
              </a:spcAft>
              <a:buClr>
                <a:schemeClr val="dk1"/>
              </a:buClr>
              <a:buSzPts val="2000"/>
              <a:buNone/>
            </a:pPr>
            <a:r>
              <a:rPr lang="en-US" b="1"/>
              <a:t>	</a:t>
            </a:r>
            <a:r>
              <a:rPr lang="en-US"/>
              <a:t>C. Lithosphere</a:t>
            </a:r>
            <a:endParaRPr/>
          </a:p>
          <a:p>
            <a:pPr marL="0" lvl="0" indent="0" algn="l" rtl="0">
              <a:lnSpc>
                <a:spcPct val="90000"/>
              </a:lnSpc>
              <a:spcBef>
                <a:spcPts val="1000"/>
              </a:spcBef>
              <a:spcAft>
                <a:spcPts val="0"/>
              </a:spcAft>
              <a:buClr>
                <a:schemeClr val="dk1"/>
              </a:buClr>
              <a:buSzPts val="2000"/>
              <a:buNone/>
            </a:pPr>
            <a:r>
              <a:rPr lang="en-US"/>
              <a:t>	D. Hydrosphere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Were you correct? </a:t>
            </a:r>
            <a:endParaRPr/>
          </a:p>
        </p:txBody>
      </p:sp>
      <p:pic>
        <p:nvPicPr>
          <p:cNvPr id="239" name="Google Shape;239;p14" descr="TEST Your Knowled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45" name="Google Shape;245;p15"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246" name="Google Shape;246;p15"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247" name="Google Shape;247;p15"/>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collection! Question 2</a:t>
            </a:r>
            <a:endParaRPr sz="2400"/>
          </a:p>
        </p:txBody>
      </p:sp>
      <p:sp>
        <p:nvSpPr>
          <p:cNvPr id="248" name="Google Shape;248;p15"/>
          <p:cNvSpPr txBox="1">
            <a:spLocks noGrp="1"/>
          </p:cNvSpPr>
          <p:nvPr>
            <p:ph type="body" idx="1"/>
          </p:nvPr>
        </p:nvSpPr>
        <p:spPr>
          <a:xfrm>
            <a:off x="1273175" y="1825625"/>
            <a:ext cx="671727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b="1"/>
              <a:t>2. If you wanted to investigate a question such as, “How dense is the forest?” or “Is the landscape dominated by grasses?”, you would do this kind of measurement:</a:t>
            </a:r>
            <a:endParaRPr/>
          </a:p>
          <a:p>
            <a:pPr marL="0" lvl="0" indent="0" algn="l" rtl="0">
              <a:lnSpc>
                <a:spcPct val="90000"/>
              </a:lnSpc>
              <a:spcBef>
                <a:spcPts val="1000"/>
              </a:spcBef>
              <a:spcAft>
                <a:spcPts val="0"/>
              </a:spcAft>
              <a:buClr>
                <a:schemeClr val="dk1"/>
              </a:buClr>
              <a:buSzPts val="2000"/>
              <a:buNone/>
            </a:pPr>
            <a:r>
              <a:rPr lang="en-US" b="1"/>
              <a:t>	</a:t>
            </a:r>
            <a:r>
              <a:rPr lang="en-US"/>
              <a:t>A. Biometry</a:t>
            </a:r>
            <a:endParaRPr/>
          </a:p>
          <a:p>
            <a:pPr marL="0" lvl="0" indent="0" algn="l" rtl="0">
              <a:lnSpc>
                <a:spcPct val="90000"/>
              </a:lnSpc>
              <a:spcBef>
                <a:spcPts val="1000"/>
              </a:spcBef>
              <a:spcAft>
                <a:spcPts val="0"/>
              </a:spcAft>
              <a:buClr>
                <a:schemeClr val="dk1"/>
              </a:buClr>
              <a:buSzPts val="2000"/>
              <a:buNone/>
            </a:pPr>
            <a:r>
              <a:rPr lang="en-US" b="1"/>
              <a:t>	</a:t>
            </a:r>
            <a:r>
              <a:rPr lang="en-US"/>
              <a:t>B. Phenology</a:t>
            </a:r>
            <a:endParaRPr/>
          </a:p>
          <a:p>
            <a:pPr marL="0" lvl="0" indent="0" algn="l" rtl="0">
              <a:lnSpc>
                <a:spcPct val="90000"/>
              </a:lnSpc>
              <a:spcBef>
                <a:spcPts val="1000"/>
              </a:spcBef>
              <a:spcAft>
                <a:spcPts val="0"/>
              </a:spcAft>
              <a:buClr>
                <a:schemeClr val="dk1"/>
              </a:buClr>
              <a:buSzPts val="2000"/>
              <a:buNone/>
            </a:pPr>
            <a:r>
              <a:rPr lang="en-US" b="1"/>
              <a:t>	</a:t>
            </a:r>
            <a:r>
              <a:rPr lang="en-US"/>
              <a:t>C. Lithosphere</a:t>
            </a:r>
            <a:endParaRPr/>
          </a:p>
          <a:p>
            <a:pPr marL="0" lvl="2" indent="0" algn="l" rtl="0">
              <a:lnSpc>
                <a:spcPct val="90000"/>
              </a:lnSpc>
              <a:spcBef>
                <a:spcPts val="500"/>
              </a:spcBef>
              <a:spcAft>
                <a:spcPts val="0"/>
              </a:spcAft>
              <a:buClr>
                <a:schemeClr val="dk1"/>
              </a:buClr>
              <a:buSzPts val="2000"/>
              <a:buNone/>
            </a:pPr>
            <a:r>
              <a:rPr lang="en-US"/>
              <a:t>        D. Hydrosphere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Do you know the answer?</a:t>
            </a:r>
            <a:endParaRPr/>
          </a:p>
        </p:txBody>
      </p:sp>
      <p:pic>
        <p:nvPicPr>
          <p:cNvPr id="249" name="Google Shape;249;p15" descr="TEST Your Knowled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55" name="Google Shape;255;p16"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256" name="Google Shape;256;p16"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257" name="Google Shape;257;p16"/>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collection! Answer to Question 2</a:t>
            </a:r>
            <a:endParaRPr sz="2400"/>
          </a:p>
        </p:txBody>
      </p:sp>
      <p:sp>
        <p:nvSpPr>
          <p:cNvPr id="258" name="Google Shape;258;p16"/>
          <p:cNvSpPr txBox="1">
            <a:spLocks noGrp="1"/>
          </p:cNvSpPr>
          <p:nvPr>
            <p:ph type="body" idx="1"/>
          </p:nvPr>
        </p:nvSpPr>
        <p:spPr>
          <a:xfrm>
            <a:off x="1273175" y="1825625"/>
            <a:ext cx="671727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b="1"/>
              <a:t>2. If you wanted to investigate a question such as, “How dense is the forest?” or “Is the landscape dominated by grasses?”, you would do this kind of measurement:</a:t>
            </a:r>
            <a:endParaRPr/>
          </a:p>
          <a:p>
            <a:pPr marL="0" lvl="0" indent="0" algn="l" rtl="0">
              <a:lnSpc>
                <a:spcPct val="90000"/>
              </a:lnSpc>
              <a:spcBef>
                <a:spcPts val="1000"/>
              </a:spcBef>
              <a:spcAft>
                <a:spcPts val="0"/>
              </a:spcAft>
              <a:buClr>
                <a:schemeClr val="dk1"/>
              </a:buClr>
              <a:buSzPts val="2000"/>
              <a:buNone/>
            </a:pPr>
            <a:r>
              <a:rPr lang="en-US" b="1"/>
              <a:t>	A. Biometry </a:t>
            </a:r>
            <a:r>
              <a:rPr lang="en-US" b="1">
                <a:solidFill>
                  <a:srgbClr val="FF0000"/>
                </a:solidFill>
              </a:rPr>
              <a:t>☺ correct!</a:t>
            </a:r>
            <a:endParaRPr b="1"/>
          </a:p>
          <a:p>
            <a:pPr marL="0" lvl="0" indent="0" algn="l" rtl="0">
              <a:lnSpc>
                <a:spcPct val="90000"/>
              </a:lnSpc>
              <a:spcBef>
                <a:spcPts val="1000"/>
              </a:spcBef>
              <a:spcAft>
                <a:spcPts val="0"/>
              </a:spcAft>
              <a:buClr>
                <a:schemeClr val="dk1"/>
              </a:buClr>
              <a:buSzPts val="2000"/>
              <a:buNone/>
            </a:pPr>
            <a:r>
              <a:rPr lang="en-US" b="1"/>
              <a:t>	</a:t>
            </a:r>
            <a:r>
              <a:rPr lang="en-US"/>
              <a:t>B. Phenology</a:t>
            </a:r>
            <a:endParaRPr/>
          </a:p>
          <a:p>
            <a:pPr marL="0" lvl="0" indent="0" algn="l" rtl="0">
              <a:lnSpc>
                <a:spcPct val="90000"/>
              </a:lnSpc>
              <a:spcBef>
                <a:spcPts val="1000"/>
              </a:spcBef>
              <a:spcAft>
                <a:spcPts val="0"/>
              </a:spcAft>
              <a:buClr>
                <a:schemeClr val="dk1"/>
              </a:buClr>
              <a:buSzPts val="2000"/>
              <a:buNone/>
            </a:pPr>
            <a:r>
              <a:rPr lang="en-US" b="1"/>
              <a:t>	</a:t>
            </a:r>
            <a:r>
              <a:rPr lang="en-US"/>
              <a:t>C. Lithosphere</a:t>
            </a:r>
            <a:endParaRPr/>
          </a:p>
          <a:p>
            <a:pPr marL="0" lvl="2" indent="0" algn="l" rtl="0">
              <a:lnSpc>
                <a:spcPct val="90000"/>
              </a:lnSpc>
              <a:spcBef>
                <a:spcPts val="500"/>
              </a:spcBef>
              <a:spcAft>
                <a:spcPts val="0"/>
              </a:spcAft>
              <a:buClr>
                <a:schemeClr val="dk1"/>
              </a:buClr>
              <a:buSzPts val="2000"/>
              <a:buNone/>
            </a:pPr>
            <a:r>
              <a:rPr lang="en-US"/>
              <a:t>        D. Hydrosphere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Were you correct? </a:t>
            </a:r>
            <a:endParaRPr/>
          </a:p>
        </p:txBody>
      </p:sp>
      <p:pic>
        <p:nvPicPr>
          <p:cNvPr id="259" name="Google Shape;259;p16" descr="TEST Your Knowled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265" name="Google Shape;265;p17" descr="Menu: How your measurements can help"/>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pic>
        <p:nvPicPr>
          <p:cNvPr id="266" name="Google Shape;266;p17" descr="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sp>
        <p:nvSpPr>
          <p:cNvPr id="267" name="Google Shape;267;p17"/>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collection! Question 3</a:t>
            </a:r>
            <a:endParaRPr sz="2400"/>
          </a:p>
        </p:txBody>
      </p:sp>
      <p:sp>
        <p:nvSpPr>
          <p:cNvPr id="268" name="Google Shape;268;p17"/>
          <p:cNvSpPr txBox="1">
            <a:spLocks noGrp="1"/>
          </p:cNvSpPr>
          <p:nvPr>
            <p:ph type="body" idx="1"/>
          </p:nvPr>
        </p:nvSpPr>
        <p:spPr>
          <a:xfrm>
            <a:off x="1273175" y="1825625"/>
            <a:ext cx="671727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b="1"/>
              <a:t>3. Look at this image. Is this an example of: </a:t>
            </a:r>
            <a:endParaRPr/>
          </a:p>
          <a:p>
            <a:pPr marL="0" lvl="0" indent="0" algn="l" rtl="0">
              <a:lnSpc>
                <a:spcPct val="90000"/>
              </a:lnSpc>
              <a:spcBef>
                <a:spcPts val="1000"/>
              </a:spcBef>
              <a:spcAft>
                <a:spcPts val="0"/>
              </a:spcAft>
              <a:buClr>
                <a:schemeClr val="dk1"/>
              </a:buClr>
              <a:buSzPts val="2000"/>
              <a:buNone/>
            </a:pPr>
            <a:r>
              <a:rPr lang="en-US" b="1"/>
              <a:t>	</a:t>
            </a:r>
            <a:r>
              <a:rPr lang="en-US"/>
              <a:t>A. High accuracy, low precision</a:t>
            </a:r>
            <a:endParaRPr/>
          </a:p>
          <a:p>
            <a:pPr marL="0" lvl="0" indent="0" algn="l" rtl="0">
              <a:lnSpc>
                <a:spcPct val="90000"/>
              </a:lnSpc>
              <a:spcBef>
                <a:spcPts val="1000"/>
              </a:spcBef>
              <a:spcAft>
                <a:spcPts val="0"/>
              </a:spcAft>
              <a:buClr>
                <a:schemeClr val="dk1"/>
              </a:buClr>
              <a:buSzPts val="2000"/>
              <a:buNone/>
            </a:pPr>
            <a:r>
              <a:rPr lang="en-US" b="1"/>
              <a:t>	</a:t>
            </a:r>
            <a:r>
              <a:rPr lang="en-US"/>
              <a:t>B. High accuracy, high precision</a:t>
            </a:r>
            <a:endParaRPr/>
          </a:p>
          <a:p>
            <a:pPr marL="0" lvl="0" indent="0" algn="l" rtl="0">
              <a:lnSpc>
                <a:spcPct val="90000"/>
              </a:lnSpc>
              <a:spcBef>
                <a:spcPts val="1000"/>
              </a:spcBef>
              <a:spcAft>
                <a:spcPts val="0"/>
              </a:spcAft>
              <a:buClr>
                <a:schemeClr val="dk1"/>
              </a:buClr>
              <a:buSzPts val="2000"/>
              <a:buNone/>
            </a:pPr>
            <a:r>
              <a:rPr lang="en-US" b="1"/>
              <a:t>	</a:t>
            </a:r>
            <a:r>
              <a:rPr lang="en-US"/>
              <a:t>C. Low Accuracy, high precision</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What is your answer?</a:t>
            </a:r>
            <a:endParaRPr/>
          </a:p>
        </p:txBody>
      </p:sp>
      <p:pic>
        <p:nvPicPr>
          <p:cNvPr id="269" name="Google Shape;269;p17" descr="This image shows a tight cluster of six dots at the edge of a circular target with 4 rings outward from the center."/>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542616" y="3754328"/>
            <a:ext cx="1473200" cy="1422400"/>
          </a:xfrm>
          <a:prstGeom prst="rect">
            <a:avLst/>
          </a:prstGeom>
          <a:noFill/>
          <a:ln>
            <a:noFill/>
          </a:ln>
        </p:spPr>
      </p:pic>
      <p:pic>
        <p:nvPicPr>
          <p:cNvPr id="270" name="Google Shape;270;p17" descr="TEST Your Knowledg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276" name="Google Shape;276;p18"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277" name="Google Shape;277;p18"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278" name="Google Shape;278;p18"/>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collection! Answer to Question 3</a:t>
            </a:r>
            <a:endParaRPr sz="2400"/>
          </a:p>
        </p:txBody>
      </p:sp>
      <p:sp>
        <p:nvSpPr>
          <p:cNvPr id="279" name="Google Shape;279;p18"/>
          <p:cNvSpPr txBox="1">
            <a:spLocks noGrp="1"/>
          </p:cNvSpPr>
          <p:nvPr>
            <p:ph type="body" idx="1"/>
          </p:nvPr>
        </p:nvSpPr>
        <p:spPr>
          <a:xfrm>
            <a:off x="1273175" y="1825625"/>
            <a:ext cx="7139305"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000"/>
              <a:buNone/>
            </a:pPr>
            <a:r>
              <a:rPr lang="en-US" b="1"/>
              <a:t>4. Look at this image. Is this an example of: </a:t>
            </a:r>
            <a:endParaRPr/>
          </a:p>
          <a:p>
            <a:pPr marL="0" lvl="0" indent="0" algn="l" rtl="0">
              <a:lnSpc>
                <a:spcPct val="90000"/>
              </a:lnSpc>
              <a:spcBef>
                <a:spcPts val="1000"/>
              </a:spcBef>
              <a:spcAft>
                <a:spcPts val="0"/>
              </a:spcAft>
              <a:buClr>
                <a:schemeClr val="dk1"/>
              </a:buClr>
              <a:buSzPts val="2000"/>
              <a:buNone/>
            </a:pPr>
            <a:r>
              <a:rPr lang="en-US" b="1"/>
              <a:t>	</a:t>
            </a:r>
            <a:r>
              <a:rPr lang="en-US"/>
              <a:t>A. High accuracy, low precision</a:t>
            </a:r>
            <a:endParaRPr/>
          </a:p>
          <a:p>
            <a:pPr marL="0" lvl="0" indent="0" algn="l" rtl="0">
              <a:lnSpc>
                <a:spcPct val="90000"/>
              </a:lnSpc>
              <a:spcBef>
                <a:spcPts val="1000"/>
              </a:spcBef>
              <a:spcAft>
                <a:spcPts val="0"/>
              </a:spcAft>
              <a:buClr>
                <a:schemeClr val="dk1"/>
              </a:buClr>
              <a:buSzPts val="2000"/>
              <a:buNone/>
            </a:pPr>
            <a:r>
              <a:rPr lang="en-US" b="1"/>
              <a:t>	</a:t>
            </a:r>
            <a:r>
              <a:rPr lang="en-US"/>
              <a:t>B. High accuracy, high precision</a:t>
            </a:r>
            <a:endParaRPr/>
          </a:p>
          <a:p>
            <a:pPr marL="0" lvl="0" indent="0" algn="l" rtl="0">
              <a:lnSpc>
                <a:spcPct val="90000"/>
              </a:lnSpc>
              <a:spcBef>
                <a:spcPts val="1000"/>
              </a:spcBef>
              <a:spcAft>
                <a:spcPts val="0"/>
              </a:spcAft>
              <a:buClr>
                <a:schemeClr val="dk1"/>
              </a:buClr>
              <a:buSzPts val="2000"/>
              <a:buNone/>
            </a:pPr>
            <a:r>
              <a:rPr lang="en-US" b="1"/>
              <a:t>	C. Low Accuracy, high precision </a:t>
            </a:r>
            <a:r>
              <a:rPr lang="en-US" b="1">
                <a:solidFill>
                  <a:srgbClr val="FF0000"/>
                </a:solidFill>
              </a:rPr>
              <a:t>☺ correct!</a:t>
            </a:r>
            <a:endParaRPr>
              <a:solidFill>
                <a:srgbClr val="FF0000"/>
              </a:solidFill>
            </a:endParaRPr>
          </a:p>
          <a:p>
            <a:pPr marL="0" lvl="0" indent="0" algn="l" rtl="0">
              <a:lnSpc>
                <a:spcPct val="90000"/>
              </a:lnSpc>
              <a:spcBef>
                <a:spcPts val="1000"/>
              </a:spcBef>
              <a:spcAft>
                <a:spcPts val="0"/>
              </a:spcAft>
              <a:buClr>
                <a:schemeClr val="dk1"/>
              </a:buClr>
              <a:buSzPts val="2000"/>
              <a:buNone/>
            </a:pPr>
            <a:endParaRPr b="1"/>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Were you correct?  Let’s now look at how to collect your data!</a:t>
            </a:r>
            <a:endParaRPr/>
          </a:p>
        </p:txBody>
      </p:sp>
      <p:pic>
        <p:nvPicPr>
          <p:cNvPr id="280" name="Google Shape;280;p18" descr="same image as previous slide with six tightly clustered dots on the outermost of 4 rings on a target."/>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542616" y="3754328"/>
            <a:ext cx="1473200" cy="1422400"/>
          </a:xfrm>
          <a:prstGeom prst="rect">
            <a:avLst/>
          </a:prstGeom>
          <a:noFill/>
          <a:ln>
            <a:noFill/>
          </a:ln>
        </p:spPr>
      </p:pic>
      <p:pic>
        <p:nvPicPr>
          <p:cNvPr id="281" name="Google Shape;281;p18" descr="TEST Your Knowledg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287" name="Google Shape;287;p19" descr="Canopy Cover and Ground Cover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50606" cy="994039"/>
          </a:xfrm>
          <a:prstGeom prst="rect">
            <a:avLst/>
          </a:prstGeom>
          <a:noFill/>
          <a:ln>
            <a:noFill/>
          </a:ln>
        </p:spPr>
      </p:pic>
      <p:pic>
        <p:nvPicPr>
          <p:cNvPr id="288" name="Google Shape;288;p1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289" name="Google Shape;289;p19"/>
          <p:cNvSpPr txBox="1">
            <a:spLocks noGrp="1"/>
          </p:cNvSpPr>
          <p:nvPr>
            <p:ph type="title"/>
          </p:nvPr>
        </p:nvSpPr>
        <p:spPr>
          <a:xfrm>
            <a:off x="1222948" y="9771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How to Collect Data: What do you need to start?</a:t>
            </a:r>
            <a:endParaRPr/>
          </a:p>
        </p:txBody>
      </p:sp>
      <p:pic>
        <p:nvPicPr>
          <p:cNvPr id="290" name="Google Shape;290;p19" descr="A table to answer the question of what do you need to start to collect data.&#10;When - during peak growth period - can be repeated annually as desired.&#10;Where - A homogeneous GLOBE Land Cover Site.&#10;Time Needed - About 2-3 hours to take field measurements.&#10;Prerequistites - Land Cover Sample Site Protocol.&#10;Key Instrument - Densiometer.&#10;References - COpies of GLOBE Canopy Cover and Ground Cover Field GUide and Land Cover Data Sheet."/>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416914" y="2413786"/>
            <a:ext cx="7098436" cy="38314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296" name="Google Shape;296;p20"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50606" cy="994039"/>
          </a:xfrm>
          <a:prstGeom prst="rect">
            <a:avLst/>
          </a:prstGeom>
          <a:noFill/>
          <a:ln>
            <a:noFill/>
          </a:ln>
        </p:spPr>
      </p:pic>
      <p:pic>
        <p:nvPicPr>
          <p:cNvPr id="297" name="Google Shape;297;p2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298" name="Google Shape;298;p20"/>
          <p:cNvSpPr txBox="1">
            <a:spLocks noGrp="1"/>
          </p:cNvSpPr>
          <p:nvPr>
            <p:ph type="title"/>
          </p:nvPr>
        </p:nvSpPr>
        <p:spPr>
          <a:xfrm>
            <a:off x="1222948" y="67177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Time and Frequency of Data Collection</a:t>
            </a:r>
            <a:endParaRPr/>
          </a:p>
        </p:txBody>
      </p:sp>
      <p:sp>
        <p:nvSpPr>
          <p:cNvPr id="299" name="Google Shape;299;p20"/>
          <p:cNvSpPr txBox="1">
            <a:spLocks noGrp="1"/>
          </p:cNvSpPr>
          <p:nvPr>
            <p:ph type="body" idx="1"/>
          </p:nvPr>
        </p:nvSpPr>
        <p:spPr>
          <a:xfrm>
            <a:off x="1405467" y="1876425"/>
            <a:ext cx="7264399"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90000"/>
              </a:lnSpc>
              <a:spcBef>
                <a:spcPts val="0"/>
              </a:spcBef>
              <a:spcAft>
                <a:spcPts val="0"/>
              </a:spcAft>
              <a:buClr>
                <a:schemeClr val="dk1"/>
              </a:buClr>
              <a:buSzPct val="100000"/>
              <a:buNone/>
            </a:pPr>
            <a:r>
              <a:rPr lang="en-US"/>
              <a:t>The protocol requires measurements of  canopy cover. For this reason, the best time to complete this measurement is when the leaves are open, that is, during the </a:t>
            </a:r>
            <a:r>
              <a:rPr lang="en-US" b="1">
                <a:solidFill>
                  <a:srgbClr val="055000"/>
                </a:solidFill>
              </a:rPr>
              <a:t>growing season</a:t>
            </a:r>
            <a:r>
              <a:rPr lang="en-US"/>
              <a:t>. The measurements will take between  1-3 hours.</a:t>
            </a:r>
            <a:endParaRPr/>
          </a:p>
          <a:p>
            <a:pPr marL="0" lvl="0" indent="0" algn="just" rtl="0">
              <a:lnSpc>
                <a:spcPct val="90000"/>
              </a:lnSpc>
              <a:spcBef>
                <a:spcPts val="1000"/>
              </a:spcBef>
              <a:spcAft>
                <a:spcPts val="0"/>
              </a:spcAft>
              <a:buClr>
                <a:schemeClr val="dk1"/>
              </a:buClr>
              <a:buSzPct val="100000"/>
              <a:buNone/>
            </a:pPr>
            <a:endParaRPr b="1">
              <a:solidFill>
                <a:srgbClr val="055000"/>
              </a:solidFill>
            </a:endParaRPr>
          </a:p>
          <a:p>
            <a:pPr marL="0" lvl="0" indent="0" algn="just" rtl="0">
              <a:lnSpc>
                <a:spcPct val="90000"/>
              </a:lnSpc>
              <a:spcBef>
                <a:spcPts val="1000"/>
              </a:spcBef>
              <a:spcAft>
                <a:spcPts val="0"/>
              </a:spcAft>
              <a:buClr>
                <a:schemeClr val="dk1"/>
              </a:buClr>
              <a:buSzPct val="100000"/>
              <a:buNone/>
            </a:pPr>
            <a:r>
              <a:rPr lang="en-US"/>
              <a:t>The frequency of the measurements you decide to take will</a:t>
            </a:r>
            <a:r>
              <a:rPr lang="en-US" b="1"/>
              <a:t> </a:t>
            </a:r>
            <a:r>
              <a:rPr lang="en-US" b="1">
                <a:solidFill>
                  <a:srgbClr val="055000"/>
                </a:solidFill>
              </a:rPr>
              <a:t>depend on  your research questions and goals</a:t>
            </a:r>
            <a:r>
              <a:rPr lang="en-US" b="1"/>
              <a:t>. </a:t>
            </a:r>
            <a:r>
              <a:rPr lang="en-US"/>
              <a:t>For instance:</a:t>
            </a:r>
            <a:r>
              <a:rPr lang="en-US">
                <a:solidFill>
                  <a:srgbClr val="055000"/>
                </a:solidFill>
              </a:rPr>
              <a:t> </a:t>
            </a:r>
            <a:endParaRPr/>
          </a:p>
          <a:p>
            <a:pPr marL="228600" lvl="0" indent="-120650" algn="just" rtl="0">
              <a:lnSpc>
                <a:spcPct val="90000"/>
              </a:lnSpc>
              <a:spcBef>
                <a:spcPts val="1000"/>
              </a:spcBef>
              <a:spcAft>
                <a:spcPts val="0"/>
              </a:spcAft>
              <a:buClr>
                <a:schemeClr val="dk1"/>
              </a:buClr>
              <a:buSzPct val="100000"/>
              <a:buNone/>
            </a:pPr>
            <a:endParaRPr/>
          </a:p>
          <a:p>
            <a:pPr marL="285750" lvl="0" indent="-285750" algn="just" rtl="0">
              <a:lnSpc>
                <a:spcPct val="90000"/>
              </a:lnSpc>
              <a:spcBef>
                <a:spcPts val="1000"/>
              </a:spcBef>
              <a:spcAft>
                <a:spcPts val="0"/>
              </a:spcAft>
              <a:buClr>
                <a:schemeClr val="dk1"/>
              </a:buClr>
              <a:buSzPct val="100000"/>
              <a:buFont typeface="Arial"/>
              <a:buChar char="•"/>
            </a:pPr>
            <a:r>
              <a:rPr lang="en-US"/>
              <a:t>You can take biometry measurements only once in a site during peak growth. You use the data to determine the correct MUC choice. </a:t>
            </a:r>
            <a:endParaRPr/>
          </a:p>
          <a:p>
            <a:pPr marL="228600" lvl="0" indent="-120650" algn="just" rtl="0">
              <a:lnSpc>
                <a:spcPct val="90000"/>
              </a:lnSpc>
              <a:spcBef>
                <a:spcPts val="1000"/>
              </a:spcBef>
              <a:spcAft>
                <a:spcPts val="0"/>
              </a:spcAft>
              <a:buClr>
                <a:schemeClr val="dk1"/>
              </a:buClr>
              <a:buSzPct val="100000"/>
              <a:buNone/>
            </a:pPr>
            <a:endParaRPr/>
          </a:p>
          <a:p>
            <a:pPr marL="285750" lvl="0" indent="-285750" algn="just" rtl="0">
              <a:lnSpc>
                <a:spcPct val="90000"/>
              </a:lnSpc>
              <a:spcBef>
                <a:spcPts val="1000"/>
              </a:spcBef>
              <a:spcAft>
                <a:spcPts val="0"/>
              </a:spcAft>
              <a:buClr>
                <a:schemeClr val="dk1"/>
              </a:buClr>
              <a:buSzPct val="100000"/>
              <a:buFont typeface="Arial"/>
              <a:buChar char="•"/>
            </a:pPr>
            <a:r>
              <a:rPr lang="en-US"/>
              <a:t>You can take measurements twice a year, during peak growth and dormancy periods (winter or drought), to measure seasonal change.</a:t>
            </a:r>
            <a:endParaRPr/>
          </a:p>
          <a:p>
            <a:pPr marL="228600" lvl="0" indent="-120650" algn="just" rtl="0">
              <a:lnSpc>
                <a:spcPct val="90000"/>
              </a:lnSpc>
              <a:spcBef>
                <a:spcPts val="1000"/>
              </a:spcBef>
              <a:spcAft>
                <a:spcPts val="0"/>
              </a:spcAft>
              <a:buClr>
                <a:schemeClr val="dk1"/>
              </a:buClr>
              <a:buSzPct val="100000"/>
              <a:buNone/>
            </a:pPr>
            <a:endParaRPr/>
          </a:p>
          <a:p>
            <a:pPr marL="285750" lvl="0" indent="-285750" algn="just" rtl="0">
              <a:lnSpc>
                <a:spcPct val="90000"/>
              </a:lnSpc>
              <a:spcBef>
                <a:spcPts val="1000"/>
              </a:spcBef>
              <a:spcAft>
                <a:spcPts val="0"/>
              </a:spcAft>
              <a:buClr>
                <a:schemeClr val="dk1"/>
              </a:buClr>
              <a:buSzPct val="100000"/>
              <a:buFont typeface="Arial"/>
              <a:buChar char="•"/>
            </a:pPr>
            <a:r>
              <a:rPr lang="en-US"/>
              <a:t>You can return to the same study site year after year and repeat the biometry measurements to track changes in site biomass over time. </a:t>
            </a:r>
            <a:endParaRPr/>
          </a:p>
          <a:p>
            <a:pPr marL="228600" lvl="0" indent="-12065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305" name="Google Shape;305;p21"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50606" cy="994039"/>
          </a:xfrm>
          <a:prstGeom prst="rect">
            <a:avLst/>
          </a:prstGeom>
          <a:noFill/>
          <a:ln>
            <a:noFill/>
          </a:ln>
        </p:spPr>
      </p:pic>
      <p:pic>
        <p:nvPicPr>
          <p:cNvPr id="306" name="Google Shape;306;p2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307" name="Google Shape;307;p21"/>
          <p:cNvSpPr txBox="1">
            <a:spLocks noGrp="1"/>
          </p:cNvSpPr>
          <p:nvPr>
            <p:ph type="title"/>
          </p:nvPr>
        </p:nvSpPr>
        <p:spPr>
          <a:xfrm>
            <a:off x="1222948" y="67177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Before you Begin: Prerequisite Measurements</a:t>
            </a:r>
            <a:endParaRPr/>
          </a:p>
        </p:txBody>
      </p:sp>
      <p:sp>
        <p:nvSpPr>
          <p:cNvPr id="308" name="Google Shape;308;p21"/>
          <p:cNvSpPr txBox="1">
            <a:spLocks noGrp="1"/>
          </p:cNvSpPr>
          <p:nvPr>
            <p:ph type="body" idx="1"/>
          </p:nvPr>
        </p:nvSpPr>
        <p:spPr>
          <a:xfrm>
            <a:off x="1222948" y="1334556"/>
            <a:ext cx="4925400" cy="65139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055000"/>
              </a:buClr>
              <a:buSzPts val="2000"/>
              <a:buNone/>
            </a:pPr>
            <a:r>
              <a:rPr lang="en-US" sz="2000">
                <a:solidFill>
                  <a:srgbClr val="055000"/>
                </a:solidFill>
              </a:rPr>
              <a:t> </a:t>
            </a:r>
            <a:endParaRPr sz="2000" b="1">
              <a:solidFill>
                <a:srgbClr val="055000"/>
              </a:solidFill>
            </a:endParaRPr>
          </a:p>
          <a:p>
            <a:pPr marL="0" lvl="0" indent="0" algn="just" rtl="0">
              <a:lnSpc>
                <a:spcPct val="90000"/>
              </a:lnSpc>
              <a:spcBef>
                <a:spcPts val="1000"/>
              </a:spcBef>
              <a:spcAft>
                <a:spcPts val="0"/>
              </a:spcAft>
              <a:buClr>
                <a:schemeClr val="dk1"/>
              </a:buClr>
              <a:buSzPts val="2000"/>
              <a:buNone/>
            </a:pPr>
            <a:r>
              <a:rPr lang="en-US"/>
              <a:t>Before you begin taking Canopy Cover and Ground Cover measurements, you will need to have already identified your </a:t>
            </a:r>
            <a:r>
              <a:rPr lang="en-US" b="1">
                <a:solidFill>
                  <a:srgbClr val="055000"/>
                </a:solidFill>
              </a:rPr>
              <a:t>Land Cover Sample Site</a:t>
            </a:r>
            <a:r>
              <a:rPr lang="en-US"/>
              <a:t>. Measurements taken using the </a:t>
            </a:r>
            <a:r>
              <a:rPr lang="en-US" b="1">
                <a:solidFill>
                  <a:srgbClr val="055000"/>
                </a:solidFill>
              </a:rPr>
              <a:t>Canopy Cover and Ground Cover Field Guide </a:t>
            </a:r>
            <a:r>
              <a:rPr lang="en-US"/>
              <a:t>will support completion of the </a:t>
            </a:r>
            <a:r>
              <a:rPr lang="en-US" b="1">
                <a:solidFill>
                  <a:srgbClr val="055000"/>
                </a:solidFill>
              </a:rPr>
              <a:t>Land Cover Sample Site Protocol.</a:t>
            </a:r>
            <a:r>
              <a:rPr lang="en-US"/>
              <a:t> Ultimately, you will be able to identify the scientific classification of the plant community observed using the </a:t>
            </a:r>
            <a:r>
              <a:rPr lang="en-US" b="1">
                <a:solidFill>
                  <a:srgbClr val="055000"/>
                </a:solidFill>
              </a:rPr>
              <a:t>MUC Guide</a:t>
            </a:r>
            <a:r>
              <a:rPr lang="en-US"/>
              <a:t>.  </a:t>
            </a:r>
            <a:endParaRPr/>
          </a:p>
          <a:p>
            <a:pPr marL="0" lvl="0" indent="0" algn="just" rtl="0">
              <a:lnSpc>
                <a:spcPct val="90000"/>
              </a:lnSpc>
              <a:spcBef>
                <a:spcPts val="1000"/>
              </a:spcBef>
              <a:spcAft>
                <a:spcPts val="0"/>
              </a:spcAft>
              <a:buClr>
                <a:schemeClr val="dk1"/>
              </a:buClr>
              <a:buSzPts val="2000"/>
              <a:buNone/>
            </a:pPr>
            <a:r>
              <a:rPr lang="en-US"/>
              <a:t>This tutorial provides the directions for completing measurements in the </a:t>
            </a:r>
            <a:r>
              <a:rPr lang="en-US" b="1">
                <a:solidFill>
                  <a:srgbClr val="055000"/>
                </a:solidFill>
              </a:rPr>
              <a:t>Canopy Cover and Ground Cover Field Guide.  </a:t>
            </a:r>
            <a:r>
              <a:rPr lang="en-US"/>
              <a:t>If you are ready to begin documentation of Canopy Cover and Ground Cover, start with the next slide.</a:t>
            </a:r>
            <a:endParaRPr/>
          </a:p>
          <a:p>
            <a:pPr marL="228600" lvl="0" indent="-127000" algn="just"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a:p>
            <a:pPr marL="228600" lvl="0" indent="-101600" algn="l" rtl="0">
              <a:lnSpc>
                <a:spcPct val="90000"/>
              </a:lnSpc>
              <a:spcBef>
                <a:spcPts val="1000"/>
              </a:spcBef>
              <a:spcAft>
                <a:spcPts val="0"/>
              </a:spcAft>
              <a:buClr>
                <a:schemeClr val="dk1"/>
              </a:buClr>
              <a:buSzPts val="2000"/>
              <a:buNone/>
            </a:pPr>
            <a:endParaRPr/>
          </a:p>
        </p:txBody>
      </p:sp>
      <p:pic>
        <p:nvPicPr>
          <p:cNvPr id="309" name="Google Shape;309;p21" descr="Photos of data collection sheet and MUC Guide being used in the fiel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79179" y="1824567"/>
            <a:ext cx="2475354" cy="39432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Watermark image of looking up at tree canopy through a denisometer"/>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1111730" y="990314"/>
            <a:ext cx="8032270" cy="6118730"/>
          </a:xfrm>
          <a:prstGeom prst="rect">
            <a:avLst/>
          </a:prstGeom>
          <a:noFill/>
          <a:ln>
            <a:noFill/>
          </a:ln>
        </p:spPr>
      </p:pic>
      <p:sp>
        <p:nvSpPr>
          <p:cNvPr id="95" name="Google Shape;95;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96" name="Google Shape;96;p2" descr="Banner: Canopy Cover and Ground Cover"/>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90196" y="0"/>
            <a:ext cx="9324391" cy="990314"/>
          </a:xfrm>
          <a:prstGeom prst="rect">
            <a:avLst/>
          </a:prstGeom>
          <a:noFill/>
          <a:ln>
            <a:noFill/>
          </a:ln>
        </p:spPr>
      </p:pic>
      <p:pic>
        <p:nvPicPr>
          <p:cNvPr id="97" name="Google Shape;97;p2" descr="Menu: What is Canopy Cover and Ground Cov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0196" y="990314"/>
            <a:ext cx="1246136" cy="5867686"/>
          </a:xfrm>
          <a:prstGeom prst="rect">
            <a:avLst/>
          </a:prstGeom>
          <a:noFill/>
          <a:ln>
            <a:noFill/>
          </a:ln>
        </p:spPr>
      </p:pic>
      <p:sp>
        <p:nvSpPr>
          <p:cNvPr id="98" name="Google Shape;98;p2"/>
          <p:cNvSpPr txBox="1">
            <a:spLocks noGrp="1"/>
          </p:cNvSpPr>
          <p:nvPr>
            <p:ph type="title"/>
          </p:nvPr>
        </p:nvSpPr>
        <p:spPr>
          <a:xfrm>
            <a:off x="1111730" y="71421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200"/>
              <a:buFont typeface="Calibri"/>
              <a:buNone/>
            </a:pPr>
            <a:r>
              <a:rPr lang="en-US" b="1">
                <a:solidFill>
                  <a:srgbClr val="385623"/>
                </a:solidFill>
                <a:latin typeface="Calibri"/>
                <a:ea typeface="Calibri"/>
                <a:cs typeface="Calibri"/>
                <a:sym typeface="Calibri"/>
              </a:rPr>
              <a:t>Overview</a:t>
            </a:r>
            <a:endParaRPr/>
          </a:p>
        </p:txBody>
      </p:sp>
      <p:sp>
        <p:nvSpPr>
          <p:cNvPr id="99" name="Google Shape;99;p2"/>
          <p:cNvSpPr txBox="1">
            <a:spLocks noGrp="1"/>
          </p:cNvSpPr>
          <p:nvPr>
            <p:ph type="body" idx="2"/>
          </p:nvPr>
        </p:nvSpPr>
        <p:spPr>
          <a:xfrm>
            <a:off x="1111730" y="1825625"/>
            <a:ext cx="7886700" cy="4351338"/>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lnSpc>
                <a:spcPct val="90000"/>
              </a:lnSpc>
              <a:spcBef>
                <a:spcPts val="0"/>
              </a:spcBef>
              <a:spcAft>
                <a:spcPts val="0"/>
              </a:spcAft>
              <a:buClr>
                <a:srgbClr val="073100"/>
              </a:buClr>
              <a:buSzPct val="100000"/>
              <a:buNone/>
            </a:pPr>
            <a:r>
              <a:rPr lang="en-US" b="1">
                <a:solidFill>
                  <a:srgbClr val="073100"/>
                </a:solidFill>
              </a:rPr>
              <a:t>This module: </a:t>
            </a:r>
            <a:endParaRPr/>
          </a:p>
          <a:p>
            <a:pPr marL="0" marR="0" lvl="0" indent="47625" algn="l" rtl="0">
              <a:lnSpc>
                <a:spcPct val="90000"/>
              </a:lnSpc>
              <a:spcBef>
                <a:spcPts val="0"/>
              </a:spcBef>
              <a:spcAft>
                <a:spcPts val="0"/>
              </a:spcAft>
              <a:buClr>
                <a:schemeClr val="dk1"/>
              </a:buClr>
              <a:buSzPct val="100000"/>
              <a:buNone/>
            </a:pPr>
            <a:endParaRPr sz="1200">
              <a:solidFill>
                <a:srgbClr val="073100"/>
              </a:solidFill>
            </a:endParaRPr>
          </a:p>
          <a:p>
            <a:pPr marL="342900" lvl="0" indent="-342900" algn="l" rtl="0">
              <a:lnSpc>
                <a:spcPct val="90000"/>
              </a:lnSpc>
              <a:spcBef>
                <a:spcPts val="0"/>
              </a:spcBef>
              <a:spcAft>
                <a:spcPts val="0"/>
              </a:spcAft>
              <a:buClr>
                <a:srgbClr val="073100"/>
              </a:buClr>
              <a:buSzPts val="4083"/>
              <a:buFont typeface="Arial"/>
              <a:buChar char="•"/>
            </a:pPr>
            <a:r>
              <a:rPr lang="en-US" b="1">
                <a:solidFill>
                  <a:srgbClr val="073100"/>
                </a:solidFill>
              </a:rPr>
              <a:t>Reviews the selection of a GLOBE land cover study site </a:t>
            </a:r>
            <a:endParaRPr sz="1200">
              <a:solidFill>
                <a:srgbClr val="073100"/>
              </a:solidFill>
            </a:endParaRPr>
          </a:p>
          <a:p>
            <a:pPr marL="342900" lvl="0" indent="-342900" algn="l" rtl="0">
              <a:lnSpc>
                <a:spcPct val="90000"/>
              </a:lnSpc>
              <a:spcBef>
                <a:spcPts val="0"/>
              </a:spcBef>
              <a:spcAft>
                <a:spcPts val="0"/>
              </a:spcAft>
              <a:buClr>
                <a:srgbClr val="073100"/>
              </a:buClr>
              <a:buSzPts val="4083"/>
              <a:buFont typeface="Arial"/>
              <a:buChar char="•"/>
            </a:pPr>
            <a:r>
              <a:rPr lang="en-US" b="1">
                <a:solidFill>
                  <a:srgbClr val="073100"/>
                </a:solidFill>
              </a:rPr>
              <a:t>Reviews the procedure for locating your site using a GPS receiver</a:t>
            </a:r>
            <a:endParaRPr sz="1200">
              <a:solidFill>
                <a:srgbClr val="073100"/>
              </a:solidFill>
            </a:endParaRPr>
          </a:p>
          <a:p>
            <a:pPr marL="342900" lvl="0" indent="-342900" algn="l" rtl="0">
              <a:lnSpc>
                <a:spcPct val="90000"/>
              </a:lnSpc>
              <a:spcBef>
                <a:spcPts val="0"/>
              </a:spcBef>
              <a:spcAft>
                <a:spcPts val="0"/>
              </a:spcAft>
              <a:buClr>
                <a:srgbClr val="073100"/>
              </a:buClr>
              <a:buSzPct val="100000"/>
              <a:buFont typeface="Arial"/>
              <a:buChar char="•"/>
            </a:pPr>
            <a:r>
              <a:rPr lang="en-US" b="1">
                <a:solidFill>
                  <a:srgbClr val="073100"/>
                </a:solidFill>
              </a:rPr>
              <a:t>Provides a step by step introduction of the protocol method</a:t>
            </a:r>
            <a:endParaRPr/>
          </a:p>
          <a:p>
            <a:pPr marL="342900" lvl="0" indent="-231775" algn="l" rtl="0">
              <a:lnSpc>
                <a:spcPct val="90000"/>
              </a:lnSpc>
              <a:spcBef>
                <a:spcPts val="0"/>
              </a:spcBef>
              <a:spcAft>
                <a:spcPts val="0"/>
              </a:spcAft>
              <a:buClr>
                <a:schemeClr val="dk1"/>
              </a:buClr>
              <a:buSzPct val="100000"/>
              <a:buFont typeface="Arial"/>
              <a:buNone/>
            </a:pPr>
            <a:endParaRPr b="1">
              <a:solidFill>
                <a:srgbClr val="073100"/>
              </a:solidFill>
            </a:endParaRPr>
          </a:p>
          <a:p>
            <a:pPr marL="342900" lvl="0" indent="-295275" algn="l" rtl="0">
              <a:lnSpc>
                <a:spcPct val="90000"/>
              </a:lnSpc>
              <a:spcBef>
                <a:spcPts val="0"/>
              </a:spcBef>
              <a:spcAft>
                <a:spcPts val="0"/>
              </a:spcAft>
              <a:buClr>
                <a:schemeClr val="dk1"/>
              </a:buClr>
              <a:buSzPct val="100000"/>
              <a:buFont typeface="Arial"/>
              <a:buNone/>
            </a:pPr>
            <a:endParaRPr sz="1200">
              <a:solidFill>
                <a:srgbClr val="073100"/>
              </a:solidFill>
            </a:endParaRPr>
          </a:p>
          <a:p>
            <a:pPr marL="0" marR="0" lvl="0" indent="0" algn="l" rtl="0">
              <a:lnSpc>
                <a:spcPct val="90000"/>
              </a:lnSpc>
              <a:spcBef>
                <a:spcPts val="0"/>
              </a:spcBef>
              <a:spcAft>
                <a:spcPts val="0"/>
              </a:spcAft>
              <a:buClr>
                <a:srgbClr val="073100"/>
              </a:buClr>
              <a:buSzPct val="100000"/>
              <a:buNone/>
            </a:pPr>
            <a:r>
              <a:rPr lang="en-US" sz="4000" b="1">
                <a:solidFill>
                  <a:srgbClr val="073100"/>
                </a:solidFill>
              </a:rPr>
              <a:t>Learning Objectives</a:t>
            </a:r>
            <a:endParaRPr/>
          </a:p>
          <a:p>
            <a:pPr marL="0" marR="0" lvl="0" indent="0" algn="l" rtl="0">
              <a:lnSpc>
                <a:spcPct val="90000"/>
              </a:lnSpc>
              <a:spcBef>
                <a:spcPts val="0"/>
              </a:spcBef>
              <a:spcAft>
                <a:spcPts val="0"/>
              </a:spcAft>
              <a:buClr>
                <a:schemeClr val="dk1"/>
              </a:buClr>
              <a:buSzPct val="100000"/>
              <a:buNone/>
            </a:pPr>
            <a:endParaRPr sz="4000" b="1">
              <a:solidFill>
                <a:srgbClr val="073100"/>
              </a:solidFill>
            </a:endParaRPr>
          </a:p>
          <a:p>
            <a:pPr marL="0" marR="0" lvl="0" indent="0" algn="l" rtl="0">
              <a:lnSpc>
                <a:spcPct val="90000"/>
              </a:lnSpc>
              <a:spcBef>
                <a:spcPts val="0"/>
              </a:spcBef>
              <a:spcAft>
                <a:spcPts val="0"/>
              </a:spcAft>
              <a:buClr>
                <a:schemeClr val="dk1"/>
              </a:buClr>
              <a:buSzPct val="100000"/>
              <a:buNone/>
            </a:pPr>
            <a:endParaRPr sz="1200">
              <a:solidFill>
                <a:srgbClr val="073100"/>
              </a:solidFill>
            </a:endParaRPr>
          </a:p>
          <a:p>
            <a:pPr marL="0" marR="0" lvl="0" indent="0" algn="l" rtl="0">
              <a:lnSpc>
                <a:spcPct val="90000"/>
              </a:lnSpc>
              <a:spcBef>
                <a:spcPts val="0"/>
              </a:spcBef>
              <a:spcAft>
                <a:spcPts val="0"/>
              </a:spcAft>
              <a:buClr>
                <a:srgbClr val="073100"/>
              </a:buClr>
              <a:buSzPct val="100000"/>
              <a:buNone/>
            </a:pPr>
            <a:r>
              <a:rPr lang="en-US" b="1">
                <a:solidFill>
                  <a:srgbClr val="073100"/>
                </a:solidFill>
              </a:rPr>
              <a:t>After completing this module, you will be able to:</a:t>
            </a:r>
            <a:endParaRPr/>
          </a:p>
          <a:p>
            <a:pPr marL="0" marR="0" lvl="0" indent="47625" algn="l" rtl="0">
              <a:lnSpc>
                <a:spcPct val="90000"/>
              </a:lnSpc>
              <a:spcBef>
                <a:spcPts val="0"/>
              </a:spcBef>
              <a:spcAft>
                <a:spcPts val="0"/>
              </a:spcAft>
              <a:buClr>
                <a:schemeClr val="dk1"/>
              </a:buClr>
              <a:buSzPct val="100000"/>
              <a:buNone/>
            </a:pPr>
            <a:endParaRPr sz="1200">
              <a:solidFill>
                <a:srgbClr val="073100"/>
              </a:solidFill>
            </a:endParaRPr>
          </a:p>
          <a:p>
            <a:pPr marL="342900" lvl="0" indent="-342900" algn="l" rtl="0">
              <a:lnSpc>
                <a:spcPct val="90000"/>
              </a:lnSpc>
              <a:spcBef>
                <a:spcPts val="0"/>
              </a:spcBef>
              <a:spcAft>
                <a:spcPts val="0"/>
              </a:spcAft>
              <a:buClr>
                <a:srgbClr val="073100"/>
              </a:buClr>
              <a:buSzPts val="4083"/>
              <a:buFont typeface="Arial"/>
              <a:buChar char="•"/>
            </a:pPr>
            <a:r>
              <a:rPr lang="en-US" b="1">
                <a:solidFill>
                  <a:srgbClr val="073100"/>
                </a:solidFill>
              </a:rPr>
              <a:t>Define canopy cover and ground cover and explain how these measurements can support understanding of satellite images</a:t>
            </a:r>
            <a:endParaRPr sz="1200">
              <a:solidFill>
                <a:srgbClr val="073100"/>
              </a:solidFill>
            </a:endParaRPr>
          </a:p>
          <a:p>
            <a:pPr marL="342900" lvl="0" indent="-342900" algn="l" rtl="0">
              <a:lnSpc>
                <a:spcPct val="90000"/>
              </a:lnSpc>
              <a:spcBef>
                <a:spcPts val="0"/>
              </a:spcBef>
              <a:spcAft>
                <a:spcPts val="0"/>
              </a:spcAft>
              <a:buClr>
                <a:srgbClr val="073100"/>
              </a:buClr>
              <a:buSzPct val="100000"/>
              <a:buFont typeface="Arial"/>
              <a:buChar char="•"/>
            </a:pPr>
            <a:r>
              <a:rPr lang="en-US" b="1">
                <a:solidFill>
                  <a:srgbClr val="073100"/>
                </a:solidFill>
              </a:rPr>
              <a:t>Understand the importance of quality control steps in the collection of accurate data</a:t>
            </a:r>
            <a:endParaRPr/>
          </a:p>
          <a:p>
            <a:pPr marL="342900" lvl="0" indent="-342900" algn="l" rtl="0">
              <a:lnSpc>
                <a:spcPct val="90000"/>
              </a:lnSpc>
              <a:spcBef>
                <a:spcPts val="0"/>
              </a:spcBef>
              <a:spcAft>
                <a:spcPts val="0"/>
              </a:spcAft>
              <a:buClr>
                <a:srgbClr val="073100"/>
              </a:buClr>
              <a:buSzPts val="4083"/>
              <a:buFont typeface="Arial"/>
              <a:buChar char="•"/>
            </a:pPr>
            <a:r>
              <a:rPr lang="en-US" b="1">
                <a:solidFill>
                  <a:srgbClr val="073100"/>
                </a:solidFill>
              </a:rPr>
              <a:t>Explain how canopy cover and ground cover measurements are used to determine a site’s MUC Classification</a:t>
            </a:r>
            <a:endParaRPr sz="1200">
              <a:solidFill>
                <a:srgbClr val="073100"/>
              </a:solidFill>
            </a:endParaRPr>
          </a:p>
          <a:p>
            <a:pPr marL="342900" lvl="0" indent="-342900" algn="l" rtl="0">
              <a:lnSpc>
                <a:spcPct val="90000"/>
              </a:lnSpc>
              <a:spcBef>
                <a:spcPts val="0"/>
              </a:spcBef>
              <a:spcAft>
                <a:spcPts val="0"/>
              </a:spcAft>
              <a:buClr>
                <a:srgbClr val="073100"/>
              </a:buClr>
              <a:buSzPts val="4083"/>
              <a:buFont typeface="Arial"/>
              <a:buChar char="•"/>
            </a:pPr>
            <a:r>
              <a:rPr lang="en-US" b="1">
                <a:solidFill>
                  <a:srgbClr val="073100"/>
                </a:solidFill>
              </a:rPr>
              <a:t>Conduct canopy cover and ground cover measurements in the field</a:t>
            </a:r>
            <a:endParaRPr sz="1200">
              <a:solidFill>
                <a:srgbClr val="073100"/>
              </a:solidFill>
            </a:endParaRPr>
          </a:p>
          <a:p>
            <a:pPr marL="342900" lvl="0" indent="-342900" algn="l" rtl="0">
              <a:lnSpc>
                <a:spcPct val="90000"/>
              </a:lnSpc>
              <a:spcBef>
                <a:spcPts val="0"/>
              </a:spcBef>
              <a:spcAft>
                <a:spcPts val="0"/>
              </a:spcAft>
              <a:buClr>
                <a:srgbClr val="073100"/>
              </a:buClr>
              <a:buSzPts val="4083"/>
              <a:buFont typeface="Arial"/>
              <a:buChar char="•"/>
            </a:pPr>
            <a:r>
              <a:rPr lang="en-US" b="1">
                <a:solidFill>
                  <a:srgbClr val="073100"/>
                </a:solidFill>
              </a:rPr>
              <a:t>Upload data to the GLOBE database</a:t>
            </a:r>
            <a:endParaRPr sz="1200">
              <a:solidFill>
                <a:srgbClr val="073100"/>
              </a:solidFill>
            </a:endParaRPr>
          </a:p>
          <a:p>
            <a:pPr marL="342900" lvl="0" indent="-342900" algn="l" rtl="0">
              <a:lnSpc>
                <a:spcPct val="90000"/>
              </a:lnSpc>
              <a:spcBef>
                <a:spcPts val="0"/>
              </a:spcBef>
              <a:spcAft>
                <a:spcPts val="0"/>
              </a:spcAft>
              <a:buClr>
                <a:srgbClr val="073100"/>
              </a:buClr>
              <a:buSzPct val="100000"/>
              <a:buFont typeface="Arial"/>
              <a:buChar char="•"/>
            </a:pPr>
            <a:r>
              <a:rPr lang="en-US" b="1">
                <a:solidFill>
                  <a:srgbClr val="073100"/>
                </a:solidFill>
              </a:rPr>
              <a:t>Visualize data using GLOBE’s Visualization System</a:t>
            </a:r>
            <a:endParaRPr/>
          </a:p>
          <a:p>
            <a:pPr marL="342900" lvl="0" indent="-231775" algn="l" rtl="0">
              <a:lnSpc>
                <a:spcPct val="90000"/>
              </a:lnSpc>
              <a:spcBef>
                <a:spcPts val="0"/>
              </a:spcBef>
              <a:spcAft>
                <a:spcPts val="0"/>
              </a:spcAft>
              <a:buClr>
                <a:schemeClr val="dk1"/>
              </a:buClr>
              <a:buSzPct val="100000"/>
              <a:buFont typeface="Arial"/>
              <a:buNone/>
            </a:pPr>
            <a:endParaRPr b="1">
              <a:solidFill>
                <a:srgbClr val="073100"/>
              </a:solidFill>
            </a:endParaRPr>
          </a:p>
          <a:p>
            <a:pPr marL="0" lvl="0" indent="0" algn="l" rtl="0">
              <a:lnSpc>
                <a:spcPct val="90000"/>
              </a:lnSpc>
              <a:spcBef>
                <a:spcPts val="0"/>
              </a:spcBef>
              <a:spcAft>
                <a:spcPts val="0"/>
              </a:spcAft>
              <a:buClr>
                <a:srgbClr val="073100"/>
              </a:buClr>
              <a:buSzPct val="100000"/>
              <a:buNone/>
            </a:pPr>
            <a:r>
              <a:rPr lang="en-US" b="1">
                <a:solidFill>
                  <a:srgbClr val="073100"/>
                </a:solidFill>
              </a:rPr>
              <a:t>Estimated time to complete module: 1.5 hours</a:t>
            </a:r>
            <a:endParaRPr/>
          </a:p>
          <a:p>
            <a:pPr marL="0" lvl="0" indent="0" algn="l" rtl="0">
              <a:lnSpc>
                <a:spcPct val="90000"/>
              </a:lnSpc>
              <a:spcBef>
                <a:spcPts val="0"/>
              </a:spcBef>
              <a:spcAft>
                <a:spcPts val="0"/>
              </a:spcAft>
              <a:buClr>
                <a:schemeClr val="dk1"/>
              </a:buClr>
              <a:buSzPct val="100000"/>
              <a:buNone/>
            </a:pPr>
            <a:endParaRPr sz="1200">
              <a:solidFill>
                <a:srgbClr val="0731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315" name="Google Shape;315;p22"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12" y="0"/>
            <a:ext cx="9150606" cy="994039"/>
          </a:xfrm>
          <a:prstGeom prst="rect">
            <a:avLst/>
          </a:prstGeom>
          <a:noFill/>
          <a:ln>
            <a:noFill/>
          </a:ln>
        </p:spPr>
      </p:pic>
      <p:pic>
        <p:nvPicPr>
          <p:cNvPr id="316" name="Google Shape;316;p2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317" name="Google Shape;317;p22"/>
          <p:cNvSpPr txBox="1">
            <a:spLocks noGrp="1"/>
          </p:cNvSpPr>
          <p:nvPr>
            <p:ph type="title"/>
          </p:nvPr>
        </p:nvSpPr>
        <p:spPr>
          <a:xfrm>
            <a:off x="1257300" y="1162843"/>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To Describe Canopy Cover and Ground Cover, You Will Need the Following Equipment: </a:t>
            </a:r>
            <a:br>
              <a:rPr lang="en-US" b="1">
                <a:solidFill>
                  <a:srgbClr val="055000"/>
                </a:solidFill>
              </a:rPr>
            </a:br>
            <a:endParaRPr/>
          </a:p>
        </p:txBody>
      </p:sp>
      <p:pic>
        <p:nvPicPr>
          <p:cNvPr id="318" name="Google Shape;318;p22" descr="You will need a tubular densiometer, compass, pen or pencil, clipboard, meter stick, 25m measuring tape, species identification keys"/>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2022475" y="2173057"/>
            <a:ext cx="6190192" cy="402751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324" name="Google Shape;324;p23"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6937"/>
            <a:ext cx="9150606" cy="994039"/>
          </a:xfrm>
          <a:prstGeom prst="rect">
            <a:avLst/>
          </a:prstGeom>
          <a:noFill/>
          <a:ln>
            <a:noFill/>
          </a:ln>
        </p:spPr>
      </p:pic>
      <p:pic>
        <p:nvPicPr>
          <p:cNvPr id="325" name="Google Shape;325;p2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326" name="Google Shape;326;p23"/>
          <p:cNvSpPr txBox="1">
            <a:spLocks noGrp="1"/>
          </p:cNvSpPr>
          <p:nvPr>
            <p:ph type="title"/>
          </p:nvPr>
        </p:nvSpPr>
        <p:spPr>
          <a:xfrm>
            <a:off x="1257300" y="1162843"/>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To Describe Canopy Cover and Ground Cover, You Will Need the Following Documents: </a:t>
            </a:r>
            <a:br>
              <a:rPr lang="en-US" b="1">
                <a:solidFill>
                  <a:srgbClr val="055000"/>
                </a:solidFill>
              </a:rPr>
            </a:br>
            <a:endParaRPr/>
          </a:p>
        </p:txBody>
      </p:sp>
      <p:sp>
        <p:nvSpPr>
          <p:cNvPr id="327" name="Google Shape;327;p23"/>
          <p:cNvSpPr txBox="1"/>
          <p:nvPr/>
        </p:nvSpPr>
        <p:spPr>
          <a:xfrm>
            <a:off x="1611338" y="2048184"/>
            <a:ext cx="7007100" cy="1200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1"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Canopy Cover and Ground Cover Field Guide</a:t>
            </a: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Tree and/or Shrub Canopy and Ground Cover Data Sheet</a:t>
            </a: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Biosphere Investigation Instruments: Denisometer</a:t>
            </a: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Biometry Protocol</a:t>
            </a:r>
            <a:endParaRPr sz="1800" b="1" i="0" u="none" strike="noStrike" cap="none">
              <a:solidFill>
                <a:schemeClr val="dk1"/>
              </a:solidFill>
              <a:latin typeface="Calibri"/>
              <a:ea typeface="Calibri"/>
              <a:cs typeface="Calibri"/>
              <a:sym typeface="Calibri"/>
            </a:endParaRPr>
          </a:p>
        </p:txBody>
      </p:sp>
      <p:pic>
        <p:nvPicPr>
          <p:cNvPr id="328" name="Google Shape;328;p23" descr="Screenshots of GLOBE documents listed here."/>
          <p:cNvPicPr preferRelativeResize="0">
            <a:picLocks noGrp="1"/>
          </p:cNvPicPr>
          <p:nvPr>
            <p:ph type="body" idx="1"/>
          </p:nvPr>
        </p:nvPicPr>
        <p:blipFill rotWithShape="1">
          <a:blip r:embed="rId9" cstate="email">
            <a:alphaModFix/>
            <a:extLst>
              <a:ext uri="{28A0092B-C50C-407E-A947-70E740481C1C}">
                <a14:useLocalDpi xmlns:a14="http://schemas.microsoft.com/office/drawing/2010/main"/>
              </a:ext>
            </a:extLst>
          </a:blip>
          <a:srcRect/>
          <a:stretch/>
        </p:blipFill>
        <p:spPr>
          <a:xfrm>
            <a:off x="1390649" y="3427763"/>
            <a:ext cx="7551127" cy="34133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334" name="Google Shape;334;p24"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50606" cy="994039"/>
          </a:xfrm>
          <a:prstGeom prst="rect">
            <a:avLst/>
          </a:prstGeom>
          <a:noFill/>
          <a:ln>
            <a:noFill/>
          </a:ln>
        </p:spPr>
      </p:pic>
      <p:pic>
        <p:nvPicPr>
          <p:cNvPr id="335" name="Google Shape;335;p2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336" name="Google Shape;336;p24"/>
          <p:cNvSpPr txBox="1">
            <a:spLocks noGrp="1"/>
          </p:cNvSpPr>
          <p:nvPr>
            <p:ph type="title"/>
          </p:nvPr>
        </p:nvSpPr>
        <p:spPr>
          <a:xfrm>
            <a:off x="1321056" y="9771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Sources for Equipment You Need: </a:t>
            </a:r>
            <a:br>
              <a:rPr lang="en-US" b="1">
                <a:solidFill>
                  <a:srgbClr val="055000"/>
                </a:solidFill>
              </a:rPr>
            </a:br>
            <a:endParaRPr/>
          </a:p>
        </p:txBody>
      </p:sp>
      <p:sp>
        <p:nvSpPr>
          <p:cNvPr id="337" name="Google Shape;337;p24"/>
          <p:cNvSpPr txBox="1">
            <a:spLocks noGrp="1"/>
          </p:cNvSpPr>
          <p:nvPr>
            <p:ph type="body" idx="1"/>
          </p:nvPr>
        </p:nvSpPr>
        <p:spPr>
          <a:xfrm>
            <a:off x="1321056" y="1825625"/>
            <a:ext cx="4383617"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US"/>
              <a:t>Instructions for making a </a:t>
            </a:r>
            <a:r>
              <a:rPr lang="en-US" b="1">
                <a:solidFill>
                  <a:srgbClr val="055000"/>
                </a:solidFill>
              </a:rPr>
              <a:t>homemade densiometer </a:t>
            </a:r>
            <a:r>
              <a:rPr lang="en-US"/>
              <a:t>follow on the next slide.</a:t>
            </a:r>
            <a:endParaRPr/>
          </a:p>
          <a:p>
            <a:pPr marL="0" lvl="0" indent="0" algn="just" rtl="0">
              <a:lnSpc>
                <a:spcPct val="90000"/>
              </a:lnSpc>
              <a:spcBef>
                <a:spcPts val="1000"/>
              </a:spcBef>
              <a:spcAft>
                <a:spcPts val="0"/>
              </a:spcAft>
              <a:buClr>
                <a:schemeClr val="dk1"/>
              </a:buClr>
              <a:buSzPts val="2000"/>
              <a:buNone/>
            </a:pPr>
            <a:endParaRPr/>
          </a:p>
          <a:p>
            <a:pPr marL="0" lvl="0" indent="0" algn="just" rtl="0">
              <a:lnSpc>
                <a:spcPct val="90000"/>
              </a:lnSpc>
              <a:spcBef>
                <a:spcPts val="1000"/>
              </a:spcBef>
              <a:spcAft>
                <a:spcPts val="0"/>
              </a:spcAft>
              <a:buClr>
                <a:schemeClr val="dk1"/>
              </a:buClr>
              <a:buSzPts val="2000"/>
              <a:buNone/>
            </a:pPr>
            <a:r>
              <a:rPr lang="en-US" b="1"/>
              <a:t>For Other Equipment: </a:t>
            </a:r>
            <a:endParaRPr/>
          </a:p>
          <a:p>
            <a:pPr marL="0" lvl="0" indent="0" algn="just" rtl="0">
              <a:lnSpc>
                <a:spcPct val="90000"/>
              </a:lnSpc>
              <a:spcBef>
                <a:spcPts val="1000"/>
              </a:spcBef>
              <a:spcAft>
                <a:spcPts val="0"/>
              </a:spcAft>
              <a:buClr>
                <a:schemeClr val="dk1"/>
              </a:buClr>
              <a:buSzPts val="2000"/>
              <a:buNone/>
            </a:pPr>
            <a:r>
              <a:rPr lang="en-US"/>
              <a:t>The following resources summarize the measurements associated with each protocol, associated skill level, scientific specifications for the instruments, and how to access the equipment you need (purchase, build, or download). </a:t>
            </a:r>
            <a:endParaRPr/>
          </a:p>
          <a:p>
            <a:pPr marL="228600" lvl="0" indent="-101600" algn="l" rtl="0">
              <a:lnSpc>
                <a:spcPct val="90000"/>
              </a:lnSpc>
              <a:spcBef>
                <a:spcPts val="1000"/>
              </a:spcBef>
              <a:spcAft>
                <a:spcPts val="0"/>
              </a:spcAft>
              <a:buClr>
                <a:schemeClr val="dk1"/>
              </a:buClr>
              <a:buSzPts val="2000"/>
              <a:buNone/>
            </a:pPr>
            <a:endParaRPr/>
          </a:p>
        </p:txBody>
      </p:sp>
      <p:sp>
        <p:nvSpPr>
          <p:cNvPr id="338" name="Google Shape;338;p24"/>
          <p:cNvSpPr txBox="1"/>
          <p:nvPr/>
        </p:nvSpPr>
        <p:spPr>
          <a:xfrm>
            <a:off x="1439493" y="5404864"/>
            <a:ext cx="776826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hlink"/>
                </a:solidFill>
                <a:latin typeface="Calibri"/>
                <a:ea typeface="Calibri"/>
                <a:cs typeface="Calibri"/>
                <a:sym typeface="Calibri"/>
                <a:hlinkClick r:id="rId5"/>
              </a:rPr>
              <a:t>Where to find specifications for instruments used in GLOBE investigations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hlink"/>
                </a:solidFill>
                <a:latin typeface="Calibri"/>
                <a:ea typeface="Calibri"/>
                <a:cs typeface="Calibri"/>
                <a:sym typeface="Calibri"/>
                <a:hlinkClick r:id="rId6"/>
              </a:rPr>
              <a:t>Where to find scientific instruments used in GLOBE investigations </a:t>
            </a:r>
            <a:endParaRPr sz="1800" b="1" i="0" u="none" strike="noStrike" cap="none">
              <a:solidFill>
                <a:schemeClr val="dk1"/>
              </a:solidFill>
              <a:latin typeface="Calibri"/>
              <a:ea typeface="Calibri"/>
              <a:cs typeface="Calibri"/>
              <a:sym typeface="Calibri"/>
            </a:endParaRPr>
          </a:p>
        </p:txBody>
      </p:sp>
      <p:pic>
        <p:nvPicPr>
          <p:cNvPr id="339" name="Google Shape;339;p24" descr="Screenshot of GLOBE Teacher's Guide Toolkit"/>
          <p:cNvPicPr preferRelativeResize="0">
            <a:picLocks noGrp="1"/>
          </p:cNvPicPr>
          <p:nvPr>
            <p:ph type="body" idx="2"/>
          </p:nvPr>
        </p:nvPicPr>
        <p:blipFill rotWithShape="1">
          <a:blip r:embed="rId7" cstate="email">
            <a:alphaModFix/>
            <a:extLst>
              <a:ext uri="{28A0092B-C50C-407E-A947-70E740481C1C}">
                <a14:useLocalDpi xmlns:a14="http://schemas.microsoft.com/office/drawing/2010/main"/>
              </a:ext>
            </a:extLst>
          </a:blip>
          <a:srcRect/>
          <a:stretch/>
        </p:blipFill>
        <p:spPr>
          <a:xfrm rot="791986">
            <a:off x="6144508" y="2213100"/>
            <a:ext cx="2261953" cy="2896032"/>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345" name="Google Shape;345;p25"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50606" cy="994039"/>
          </a:xfrm>
          <a:prstGeom prst="rect">
            <a:avLst/>
          </a:prstGeom>
          <a:noFill/>
          <a:ln>
            <a:noFill/>
          </a:ln>
        </p:spPr>
      </p:pic>
      <p:pic>
        <p:nvPicPr>
          <p:cNvPr id="346" name="Google Shape;346;p2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347" name="Google Shape;347;p25"/>
          <p:cNvSpPr txBox="1">
            <a:spLocks noGrp="1"/>
          </p:cNvSpPr>
          <p:nvPr>
            <p:ph type="title"/>
          </p:nvPr>
        </p:nvSpPr>
        <p:spPr>
          <a:xfrm>
            <a:off x="1371559" y="87834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Build Investigation Instrument- Densiometer</a:t>
            </a:r>
            <a:br>
              <a:rPr lang="en-US" b="1">
                <a:solidFill>
                  <a:srgbClr val="055000"/>
                </a:solidFill>
              </a:rPr>
            </a:br>
            <a:endParaRPr/>
          </a:p>
        </p:txBody>
      </p:sp>
      <p:sp>
        <p:nvSpPr>
          <p:cNvPr id="348" name="Google Shape;348;p25"/>
          <p:cNvSpPr txBox="1">
            <a:spLocks noGrp="1"/>
          </p:cNvSpPr>
          <p:nvPr>
            <p:ph type="body" idx="1"/>
          </p:nvPr>
        </p:nvSpPr>
        <p:spPr>
          <a:xfrm>
            <a:off x="1371559" y="1278331"/>
            <a:ext cx="7589477" cy="4351338"/>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1800"/>
              <a:buNone/>
            </a:pPr>
            <a:r>
              <a:rPr lang="en-US" sz="1800"/>
              <a:t>A densiometer is an instrument used for taking measurements of canopy cover. The following includes directions to construct and use the densiometer.</a:t>
            </a:r>
            <a:endParaRPr/>
          </a:p>
          <a:p>
            <a:pPr marL="0" lvl="0" indent="0" algn="l" rtl="0">
              <a:lnSpc>
                <a:spcPct val="90000"/>
              </a:lnSpc>
              <a:spcBef>
                <a:spcPts val="1000"/>
              </a:spcBef>
              <a:spcAft>
                <a:spcPts val="0"/>
              </a:spcAft>
              <a:buClr>
                <a:srgbClr val="055000"/>
              </a:buClr>
              <a:buSzPts val="2000"/>
              <a:buNone/>
            </a:pPr>
            <a:r>
              <a:rPr lang="en-US" b="1">
                <a:solidFill>
                  <a:srgbClr val="055000"/>
                </a:solidFill>
              </a:rPr>
              <a:t>Required Materials</a:t>
            </a:r>
            <a:endParaRPr/>
          </a:p>
          <a:p>
            <a:pPr marL="228600" lvl="0" indent="-228600" algn="l" rtl="0">
              <a:lnSpc>
                <a:spcPct val="90000"/>
              </a:lnSpc>
              <a:spcBef>
                <a:spcPts val="1000"/>
              </a:spcBef>
              <a:spcAft>
                <a:spcPts val="0"/>
              </a:spcAft>
              <a:buClr>
                <a:schemeClr val="dk1"/>
              </a:buClr>
              <a:buSzPts val="1400"/>
              <a:buChar char="•"/>
            </a:pPr>
            <a:r>
              <a:rPr lang="en-US" sz="1400"/>
              <a:t>4 cm by 7.5 cm long tube (toilet paper tube, construction paper, PCV pipe)</a:t>
            </a:r>
            <a:endParaRPr/>
          </a:p>
          <a:p>
            <a:pPr marL="228600" lvl="0" indent="-228600" algn="l" rtl="0">
              <a:lnSpc>
                <a:spcPct val="90000"/>
              </a:lnSpc>
              <a:spcBef>
                <a:spcPts val="1000"/>
              </a:spcBef>
              <a:spcAft>
                <a:spcPts val="0"/>
              </a:spcAft>
              <a:buClr>
                <a:schemeClr val="dk1"/>
              </a:buClr>
              <a:buSzPts val="1400"/>
              <a:buChar char="•"/>
            </a:pPr>
            <a:r>
              <a:rPr lang="en-US" sz="1400"/>
              <a:t>34 cm of thread or dental floss</a:t>
            </a:r>
            <a:endParaRPr/>
          </a:p>
          <a:p>
            <a:pPr marL="228600" lvl="0" indent="-228600" algn="l" rtl="0">
              <a:lnSpc>
                <a:spcPct val="90000"/>
              </a:lnSpc>
              <a:spcBef>
                <a:spcPts val="1000"/>
              </a:spcBef>
              <a:spcAft>
                <a:spcPts val="0"/>
              </a:spcAft>
              <a:buClr>
                <a:schemeClr val="dk1"/>
              </a:buClr>
              <a:buSzPts val="1400"/>
              <a:buChar char="•"/>
            </a:pPr>
            <a:r>
              <a:rPr lang="en-US" sz="1400"/>
              <a:t>Metal nut or washer, tape</a:t>
            </a:r>
            <a:endParaRPr/>
          </a:p>
          <a:p>
            <a:pPr marL="0" lvl="0" indent="0" algn="l" rtl="0">
              <a:lnSpc>
                <a:spcPct val="90000"/>
              </a:lnSpc>
              <a:spcBef>
                <a:spcPts val="1000"/>
              </a:spcBef>
              <a:spcAft>
                <a:spcPts val="0"/>
              </a:spcAft>
              <a:buClr>
                <a:schemeClr val="dk1"/>
              </a:buClr>
              <a:buSzPts val="2000"/>
              <a:buNone/>
            </a:pPr>
            <a:endParaRPr b="1">
              <a:solidFill>
                <a:srgbClr val="055000"/>
              </a:solidFill>
            </a:endParaRPr>
          </a:p>
        </p:txBody>
      </p:sp>
      <p:sp>
        <p:nvSpPr>
          <p:cNvPr id="349" name="Google Shape;349;p25"/>
          <p:cNvSpPr txBox="1"/>
          <p:nvPr/>
        </p:nvSpPr>
        <p:spPr>
          <a:xfrm>
            <a:off x="1371559" y="3602166"/>
            <a:ext cx="4957096"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55000"/>
                </a:solidFill>
                <a:latin typeface="Calibri"/>
                <a:ea typeface="Calibri"/>
                <a:cs typeface="Calibri"/>
                <a:sym typeface="Calibri"/>
              </a:rPr>
              <a:t>Construction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55000"/>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600"/>
              <a:buFont typeface="Calibri"/>
              <a:buAutoNum type="arabicPeriod"/>
            </a:pPr>
            <a:r>
              <a:rPr lang="en-US" sz="1600" b="0" i="0" u="none" strike="noStrike" cap="none">
                <a:solidFill>
                  <a:schemeClr val="dk1"/>
                </a:solidFill>
                <a:latin typeface="Calibri"/>
                <a:ea typeface="Calibri"/>
                <a:cs typeface="Calibri"/>
                <a:sym typeface="Calibri"/>
              </a:rPr>
              <a:t>Gather the required materials.</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600"/>
              <a:buFont typeface="Calibri"/>
              <a:buAutoNum type="arabicPeriod"/>
            </a:pPr>
            <a:r>
              <a:rPr lang="en-US" sz="1600" b="0" i="0" u="none" strike="noStrike" cap="none">
                <a:solidFill>
                  <a:schemeClr val="dk1"/>
                </a:solidFill>
                <a:latin typeface="Calibri"/>
                <a:ea typeface="Calibri"/>
                <a:cs typeface="Calibri"/>
                <a:sym typeface="Calibri"/>
              </a:rPr>
              <a:t>Attach with tape two threads across the diameter of one end of the tube to form a crosshair. Leave a short end that you can pull to tighten the thread if necessary.</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600"/>
              <a:buFont typeface="Calibri"/>
              <a:buAutoNum type="arabicPeriod"/>
            </a:pPr>
            <a:r>
              <a:rPr lang="en-US" sz="1600" b="0" i="0" u="none" strike="noStrike" cap="none">
                <a:solidFill>
                  <a:schemeClr val="dk1"/>
                </a:solidFill>
                <a:latin typeface="Calibri"/>
                <a:ea typeface="Calibri"/>
                <a:cs typeface="Calibri"/>
                <a:sym typeface="Calibri"/>
              </a:rPr>
              <a:t>Attach with tape an 18 cm piece of thread with a metal nut or washer hanging loosely from it across the diameter of the other end of the tube, across from the crosshairs. </a:t>
            </a:r>
            <a:endParaRPr sz="1400" b="0" i="0" u="none" strike="noStrike" cap="none">
              <a:solidFill>
                <a:srgbClr val="000000"/>
              </a:solidFill>
              <a:latin typeface="Arial"/>
              <a:ea typeface="Arial"/>
              <a:cs typeface="Arial"/>
              <a:sym typeface="Arial"/>
            </a:endParaRPr>
          </a:p>
        </p:txBody>
      </p:sp>
      <p:pic>
        <p:nvPicPr>
          <p:cNvPr id="350" name="Google Shape;350;p25" descr="Parts of a densiometer: tape, thread for crosshairs, tube, tape, and a nut used as a weight"/>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518224" y="3230827"/>
            <a:ext cx="2442812" cy="329430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356" name="Google Shape;356;p26"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50606" cy="994039"/>
          </a:xfrm>
          <a:prstGeom prst="rect">
            <a:avLst/>
          </a:prstGeom>
          <a:noFill/>
          <a:ln>
            <a:noFill/>
          </a:ln>
        </p:spPr>
      </p:pic>
      <p:pic>
        <p:nvPicPr>
          <p:cNvPr id="357" name="Google Shape;357;p26"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358" name="Google Shape;358;p26"/>
          <p:cNvSpPr txBox="1">
            <a:spLocks noGrp="1"/>
          </p:cNvSpPr>
          <p:nvPr>
            <p:ph type="title"/>
          </p:nvPr>
        </p:nvSpPr>
        <p:spPr>
          <a:xfrm>
            <a:off x="1181990" y="70094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Identify Your Sample Area in the Field</a:t>
            </a:r>
            <a:endParaRPr/>
          </a:p>
        </p:txBody>
      </p:sp>
      <p:sp>
        <p:nvSpPr>
          <p:cNvPr id="359" name="Google Shape;359;p26"/>
          <p:cNvSpPr txBox="1">
            <a:spLocks noGrp="1"/>
          </p:cNvSpPr>
          <p:nvPr>
            <p:ph type="body" idx="1"/>
          </p:nvPr>
        </p:nvSpPr>
        <p:spPr>
          <a:xfrm>
            <a:off x="1342918" y="2026508"/>
            <a:ext cx="4747901"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a:t>Before you take canopy and ground cover measurements, you need to have defined your Land Cover Study Site. You will be returning to the location of your </a:t>
            </a:r>
            <a:r>
              <a:rPr lang="en-US" sz="1800" b="1" u="sng">
                <a:solidFill>
                  <a:srgbClr val="055000"/>
                </a:solidFill>
                <a:hlinkClick r:id="rId5">
                  <a:extLst>
                    <a:ext uri="{A12FA001-AC4F-418D-AE19-62706E023703}">
                      <ahyp:hlinkClr xmlns:ahyp="http://schemas.microsoft.com/office/drawing/2018/hyperlinkcolor" val="tx"/>
                    </a:ext>
                  </a:extLst>
                </a:hlinkClick>
              </a:rPr>
              <a:t>Land Cover Sampling Site</a:t>
            </a:r>
            <a:r>
              <a:rPr lang="en-US" sz="1800" u="sng">
                <a:solidFill>
                  <a:schemeClr val="hlink"/>
                </a:solidFill>
                <a:hlinkClick r:id="rId5"/>
              </a:rPr>
              <a:t> </a:t>
            </a:r>
            <a:r>
              <a:rPr lang="en-US" sz="1800"/>
              <a:t>that you identified in a previous field excursion. </a:t>
            </a:r>
            <a:endParaRPr/>
          </a:p>
          <a:p>
            <a:pPr marL="0" lvl="0" indent="0" algn="l" rtl="0">
              <a:lnSpc>
                <a:spcPct val="90000"/>
              </a:lnSpc>
              <a:spcBef>
                <a:spcPts val="1000"/>
              </a:spcBef>
              <a:spcAft>
                <a:spcPts val="0"/>
              </a:spcAft>
              <a:buClr>
                <a:schemeClr val="dk1"/>
              </a:buClr>
              <a:buSzPts val="2000"/>
              <a:buNone/>
            </a:pPr>
            <a:endParaRPr b="1">
              <a:solidFill>
                <a:srgbClr val="055000"/>
              </a:solidFill>
            </a:endParaRPr>
          </a:p>
        </p:txBody>
      </p:sp>
      <p:sp>
        <p:nvSpPr>
          <p:cNvPr id="360" name="Google Shape;360;p26"/>
          <p:cNvSpPr txBox="1"/>
          <p:nvPr/>
        </p:nvSpPr>
        <p:spPr>
          <a:xfrm>
            <a:off x="2122405" y="5694361"/>
            <a:ext cx="3638233"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Locate the center of your homogeneous Land Cover Sample Site. This is your starting point. </a:t>
            </a:r>
            <a:endParaRPr sz="1400" b="0" i="0" u="none" strike="noStrike" cap="none">
              <a:solidFill>
                <a:srgbClr val="000000"/>
              </a:solidFill>
              <a:latin typeface="Arial"/>
              <a:ea typeface="Arial"/>
              <a:cs typeface="Arial"/>
              <a:sym typeface="Arial"/>
            </a:endParaRPr>
          </a:p>
        </p:txBody>
      </p:sp>
      <p:pic>
        <p:nvPicPr>
          <p:cNvPr id="361" name="Google Shape;361;p26" descr="The grid is placed in an area where the vegetation cover is uniform."/>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67887" y="3310245"/>
            <a:ext cx="2755540" cy="2373269"/>
          </a:xfrm>
          <a:prstGeom prst="rect">
            <a:avLst/>
          </a:prstGeom>
          <a:noFill/>
          <a:ln>
            <a:noFill/>
          </a:ln>
        </p:spPr>
      </p:pic>
      <p:pic>
        <p:nvPicPr>
          <p:cNvPr id="362" name="Google Shape;362;p26" descr="Screen Shot of Sampling Grid oriented North, with 30 m x 30 m, "/>
          <p:cNvPicPr preferRelativeResize="0">
            <a:picLocks noGrp="1"/>
          </p:cNvPicPr>
          <p:nvPr>
            <p:ph type="body" idx="2"/>
          </p:nvPr>
        </p:nvPicPr>
        <p:blipFill rotWithShape="1">
          <a:blip r:embed="rId7" cstate="email">
            <a:alphaModFix/>
            <a:extLst>
              <a:ext uri="{28A0092B-C50C-407E-A947-70E740481C1C}">
                <a14:useLocalDpi xmlns:a14="http://schemas.microsoft.com/office/drawing/2010/main"/>
              </a:ext>
            </a:extLst>
          </a:blip>
          <a:srcRect/>
          <a:stretch/>
        </p:blipFill>
        <p:spPr>
          <a:xfrm>
            <a:off x="6123427" y="2040894"/>
            <a:ext cx="2680930" cy="2257625"/>
          </a:xfrm>
          <a:prstGeom prst="rect">
            <a:avLst/>
          </a:prstGeom>
          <a:noFill/>
          <a:ln>
            <a:noFill/>
          </a:ln>
        </p:spPr>
      </p:pic>
      <p:sp>
        <p:nvSpPr>
          <p:cNvPr id="363" name="Google Shape;363;p26" descr="image of a square, with center marked and 21.2 m diagonals."/>
          <p:cNvSpPr txBox="1"/>
          <p:nvPr/>
        </p:nvSpPr>
        <p:spPr>
          <a:xfrm>
            <a:off x="6251747" y="4298519"/>
            <a:ext cx="2424290"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Land Cover Sample Site with the four 21.2 m half-diagonals In the NE, SE, SW and NW directions for sampling.</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1"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369" name="Google Shape;369;p27"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50606" cy="994039"/>
          </a:xfrm>
          <a:prstGeom prst="rect">
            <a:avLst/>
          </a:prstGeom>
          <a:noFill/>
          <a:ln>
            <a:noFill/>
          </a:ln>
        </p:spPr>
      </p:pic>
      <p:pic>
        <p:nvPicPr>
          <p:cNvPr id="370" name="Google Shape;370;p27"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371" name="Google Shape;371;p27"/>
          <p:cNvSpPr txBox="1">
            <a:spLocks noGrp="1"/>
          </p:cNvSpPr>
          <p:nvPr>
            <p:ph type="title"/>
          </p:nvPr>
        </p:nvSpPr>
        <p:spPr>
          <a:xfrm>
            <a:off x="1181990" y="70094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Define your Half Diagonal Transects</a:t>
            </a:r>
            <a:endParaRPr/>
          </a:p>
        </p:txBody>
      </p:sp>
      <p:sp>
        <p:nvSpPr>
          <p:cNvPr id="372" name="Google Shape;372;p27"/>
          <p:cNvSpPr txBox="1">
            <a:spLocks noGrp="1"/>
          </p:cNvSpPr>
          <p:nvPr>
            <p:ph type="body" idx="1"/>
          </p:nvPr>
        </p:nvSpPr>
        <p:spPr>
          <a:xfrm>
            <a:off x="1425831" y="1821270"/>
            <a:ext cx="4747901"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a:t>You will make your measurements by walking the distance of</a:t>
            </a:r>
            <a:r>
              <a:rPr lang="en-US" sz="1600" b="1"/>
              <a:t> </a:t>
            </a:r>
            <a:r>
              <a:rPr lang="en-US" sz="1600"/>
              <a:t>a</a:t>
            </a:r>
            <a:r>
              <a:rPr lang="en-US" sz="1600" b="1"/>
              <a:t> </a:t>
            </a:r>
            <a:r>
              <a:rPr lang="en-US" sz="1600" b="1">
                <a:solidFill>
                  <a:srgbClr val="055000"/>
                </a:solidFill>
              </a:rPr>
              <a:t>half-diagonal </a:t>
            </a:r>
            <a:r>
              <a:rPr lang="en-US" sz="1600"/>
              <a:t>(21.2 m) in each of the following four directions: NE, SE, SW and NW (use a compass to determine the directions.) For instructions how to use the compass, see</a:t>
            </a:r>
            <a:endParaRPr/>
          </a:p>
          <a:p>
            <a:pPr marL="0" lvl="0" indent="0" algn="just" rtl="0">
              <a:lnSpc>
                <a:spcPct val="90000"/>
              </a:lnSpc>
              <a:spcBef>
                <a:spcPts val="1000"/>
              </a:spcBef>
              <a:spcAft>
                <a:spcPts val="0"/>
              </a:spcAft>
              <a:buClr>
                <a:schemeClr val="dk1"/>
              </a:buClr>
              <a:buSzPts val="1600"/>
              <a:buNone/>
            </a:pPr>
            <a:r>
              <a:rPr lang="en-US" sz="1600" u="sng">
                <a:solidFill>
                  <a:schemeClr val="hlink"/>
                </a:solidFill>
                <a:hlinkClick r:id="rId5"/>
              </a:rPr>
              <a:t> Biosphere Investigation Instrument: Compass</a:t>
            </a:r>
            <a:endParaRPr sz="1600"/>
          </a:p>
          <a:p>
            <a:pPr marL="0" lvl="0" indent="0" algn="just" rtl="0">
              <a:lnSpc>
                <a:spcPct val="90000"/>
              </a:lnSpc>
              <a:spcBef>
                <a:spcPts val="1000"/>
              </a:spcBef>
              <a:spcAft>
                <a:spcPts val="0"/>
              </a:spcAft>
              <a:buClr>
                <a:schemeClr val="dk1"/>
              </a:buClr>
              <a:buSzPts val="1600"/>
              <a:buNone/>
            </a:pPr>
            <a:r>
              <a:rPr lang="en-US" sz="1600"/>
              <a:t>You will stop after each pace (2 steps) to make each measurement.</a:t>
            </a:r>
            <a:endParaRPr/>
          </a:p>
          <a:p>
            <a:pPr marL="0" lvl="0" indent="0" algn="l" rtl="0">
              <a:lnSpc>
                <a:spcPct val="90000"/>
              </a:lnSpc>
              <a:spcBef>
                <a:spcPts val="1000"/>
              </a:spcBef>
              <a:spcAft>
                <a:spcPts val="0"/>
              </a:spcAft>
              <a:buClr>
                <a:schemeClr val="dk1"/>
              </a:buClr>
              <a:buSzPts val="2000"/>
              <a:buNone/>
            </a:pPr>
            <a:endParaRPr b="1">
              <a:solidFill>
                <a:srgbClr val="055000"/>
              </a:solidFill>
            </a:endParaRPr>
          </a:p>
        </p:txBody>
      </p:sp>
      <p:pic>
        <p:nvPicPr>
          <p:cNvPr id="373" name="Google Shape;373;p27" descr="diagram of sampling square showing half diagonal of 21.2 m.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861732" y="3844903"/>
            <a:ext cx="3113625" cy="2242551"/>
          </a:xfrm>
          <a:prstGeom prst="rect">
            <a:avLst/>
          </a:prstGeom>
          <a:noFill/>
          <a:ln>
            <a:noFill/>
          </a:ln>
        </p:spPr>
      </p:pic>
      <p:pic>
        <p:nvPicPr>
          <p:cNvPr id="374" name="Google Shape;374;p27" descr="photo of using a compass and laying out the meter tape to create the 21.2 m diagonal length"/>
          <p:cNvPicPr preferRelativeResize="0">
            <a:picLocks noGrp="1"/>
          </p:cNvPicPr>
          <p:nvPr>
            <p:ph type="body" idx="2"/>
          </p:nvPr>
        </p:nvPicPr>
        <p:blipFill rotWithShape="1">
          <a:blip r:embed="rId7" cstate="email">
            <a:alphaModFix/>
            <a:extLst>
              <a:ext uri="{28A0092B-C50C-407E-A947-70E740481C1C}">
                <a14:useLocalDpi xmlns:a14="http://schemas.microsoft.com/office/drawing/2010/main"/>
              </a:ext>
            </a:extLst>
          </a:blip>
          <a:srcRect/>
          <a:stretch/>
        </p:blipFill>
        <p:spPr>
          <a:xfrm>
            <a:off x="6255648" y="1694984"/>
            <a:ext cx="2532752" cy="4432316"/>
          </a:xfrm>
          <a:prstGeom prst="rect">
            <a:avLst/>
          </a:prstGeom>
          <a:noFill/>
          <a:ln>
            <a:noFill/>
          </a:ln>
        </p:spPr>
      </p:pic>
      <p:pic>
        <p:nvPicPr>
          <p:cNvPr id="375" name="Google Shape;375;p27" descr="An attention icon."/>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289393" y="6172608"/>
            <a:ext cx="399410" cy="409377"/>
          </a:xfrm>
          <a:prstGeom prst="rect">
            <a:avLst/>
          </a:prstGeom>
          <a:noFill/>
          <a:ln>
            <a:noFill/>
          </a:ln>
          <a:effectLst>
            <a:outerShdw blurRad="292100" dist="139700" dir="2700000" algn="tl" rotWithShape="0">
              <a:srgbClr val="333333">
                <a:alpha val="64313"/>
              </a:srgbClr>
            </a:outerShdw>
          </a:effectLst>
        </p:spPr>
      </p:pic>
      <p:sp>
        <p:nvSpPr>
          <p:cNvPr id="376" name="Google Shape;376;p27"/>
          <p:cNvSpPr txBox="1"/>
          <p:nvPr/>
        </p:nvSpPr>
        <p:spPr>
          <a:xfrm>
            <a:off x="1732939" y="6172608"/>
            <a:ext cx="720786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chemeClr val="dk1"/>
                </a:solidFill>
                <a:latin typeface="Calibri"/>
                <a:ea typeface="Calibri"/>
                <a:cs typeface="Calibri"/>
                <a:sym typeface="Calibri"/>
              </a:rPr>
              <a:t>Before you begin you  will need to “pace yourself”- calculate how many paces you make in 21.2 meters. Do this by stretching a meter tape 21.2 meters, and walk the tape, counting your steps. A pace is two steps.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382" name="Google Shape;382;p28"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28" y="0"/>
            <a:ext cx="9150606" cy="994039"/>
          </a:xfrm>
          <a:prstGeom prst="rect">
            <a:avLst/>
          </a:prstGeom>
          <a:noFill/>
          <a:ln>
            <a:noFill/>
          </a:ln>
        </p:spPr>
      </p:pic>
      <p:pic>
        <p:nvPicPr>
          <p:cNvPr id="383" name="Google Shape;383;p2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384" name="Google Shape;384;p28"/>
          <p:cNvSpPr txBox="1">
            <a:spLocks noGrp="1"/>
          </p:cNvSpPr>
          <p:nvPr>
            <p:ph type="title"/>
          </p:nvPr>
        </p:nvSpPr>
        <p:spPr>
          <a:xfrm>
            <a:off x="1254957" y="70180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sz="2800" b="1">
                <a:solidFill>
                  <a:srgbClr val="385623"/>
                </a:solidFill>
              </a:rPr>
              <a:t>Canopy Cover and Ground Cover Protocol Steps </a:t>
            </a:r>
            <a:endParaRPr/>
          </a:p>
        </p:txBody>
      </p:sp>
      <p:sp>
        <p:nvSpPr>
          <p:cNvPr id="385" name="Google Shape;385;p28"/>
          <p:cNvSpPr txBox="1">
            <a:spLocks noGrp="1"/>
          </p:cNvSpPr>
          <p:nvPr>
            <p:ph type="body" idx="1"/>
          </p:nvPr>
        </p:nvSpPr>
        <p:spPr>
          <a:xfrm>
            <a:off x="1321632" y="1774294"/>
            <a:ext cx="7753350" cy="11228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After you identify your sampling area, continue to follow the Canopy Cover and Ground Cover Field Guide, beginning  with step 2 in the guide.  You will be able to determine the dominant canopy cover through calculations at the end of the protocol.</a:t>
            </a:r>
            <a:endParaRPr/>
          </a:p>
          <a:p>
            <a:pPr marL="228600" lvl="0" indent="-101600" algn="l" rtl="0">
              <a:lnSpc>
                <a:spcPct val="90000"/>
              </a:lnSpc>
              <a:spcBef>
                <a:spcPts val="1000"/>
              </a:spcBef>
              <a:spcAft>
                <a:spcPts val="0"/>
              </a:spcAft>
              <a:buClr>
                <a:schemeClr val="dk1"/>
              </a:buClr>
              <a:buSzPts val="2000"/>
              <a:buNone/>
            </a:pPr>
            <a:endParaRPr/>
          </a:p>
        </p:txBody>
      </p:sp>
      <p:pic>
        <p:nvPicPr>
          <p:cNvPr id="386" name="Google Shape;386;p28" descr="Photograph of GLOBE teacher using the densiometer to obtain canopy cover data. Her assistant records the observation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255207" y="2826855"/>
            <a:ext cx="3886200" cy="2914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392" name="Google Shape;392;p29"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28" y="0"/>
            <a:ext cx="9150606" cy="994039"/>
          </a:xfrm>
          <a:prstGeom prst="rect">
            <a:avLst/>
          </a:prstGeom>
          <a:noFill/>
          <a:ln>
            <a:noFill/>
          </a:ln>
        </p:spPr>
      </p:pic>
      <p:pic>
        <p:nvPicPr>
          <p:cNvPr id="393" name="Google Shape;393;p2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85894"/>
            <a:ext cx="1194802" cy="5863962"/>
          </a:xfrm>
          <a:prstGeom prst="rect">
            <a:avLst/>
          </a:prstGeom>
          <a:noFill/>
          <a:ln>
            <a:noFill/>
          </a:ln>
        </p:spPr>
      </p:pic>
      <p:sp>
        <p:nvSpPr>
          <p:cNvPr id="394" name="Google Shape;394;p29"/>
          <p:cNvSpPr txBox="1">
            <a:spLocks noGrp="1"/>
          </p:cNvSpPr>
          <p:nvPr>
            <p:ph type="title"/>
          </p:nvPr>
        </p:nvSpPr>
        <p:spPr>
          <a:xfrm>
            <a:off x="1254957" y="70180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Begin at Step 2. Canopy Cover Measurements</a:t>
            </a:r>
            <a:endParaRPr/>
          </a:p>
        </p:txBody>
      </p:sp>
      <p:sp>
        <p:nvSpPr>
          <p:cNvPr id="395" name="Google Shape;395;p29"/>
          <p:cNvSpPr txBox="1">
            <a:spLocks noGrp="1"/>
          </p:cNvSpPr>
          <p:nvPr>
            <p:ph type="body" idx="1"/>
          </p:nvPr>
        </p:nvSpPr>
        <p:spPr>
          <a:xfrm>
            <a:off x="1545031" y="1683627"/>
            <a:ext cx="500816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endParaRPr sz="1600"/>
          </a:p>
          <a:p>
            <a:pPr marL="0" lvl="0" indent="0" algn="l" rtl="0">
              <a:lnSpc>
                <a:spcPct val="90000"/>
              </a:lnSpc>
              <a:spcBef>
                <a:spcPts val="1000"/>
              </a:spcBef>
              <a:spcAft>
                <a:spcPts val="0"/>
              </a:spcAft>
              <a:buClr>
                <a:schemeClr val="dk1"/>
              </a:buClr>
              <a:buSzPts val="1600"/>
              <a:buNone/>
            </a:pPr>
            <a:r>
              <a:rPr lang="en-US" sz="1600"/>
              <a:t>You will take a measurement each pace as you walk your half diagonal transect.</a:t>
            </a:r>
            <a:endParaRPr/>
          </a:p>
          <a:p>
            <a:pPr marL="0" lvl="0" indent="0" algn="l" rtl="0">
              <a:lnSpc>
                <a:spcPct val="90000"/>
              </a:lnSpc>
              <a:spcBef>
                <a:spcPts val="1000"/>
              </a:spcBef>
              <a:spcAft>
                <a:spcPts val="0"/>
              </a:spcAft>
              <a:buClr>
                <a:schemeClr val="dk1"/>
              </a:buClr>
              <a:buSzPts val="1600"/>
              <a:buNone/>
            </a:pPr>
            <a:r>
              <a:rPr lang="en-US" sz="1600"/>
              <a:t>Look up through your densiometer at the canopy, making sure it is vertical and that the metal nut/washer is directly below the intersection of the crosshairs at the top of the tube. Look at the highest canopy in your spot.</a:t>
            </a:r>
            <a:endParaRPr/>
          </a:p>
          <a:p>
            <a:pPr marL="0" lvl="0" indent="0" algn="l" rtl="0">
              <a:lnSpc>
                <a:spcPct val="90000"/>
              </a:lnSpc>
              <a:spcBef>
                <a:spcPts val="1000"/>
              </a:spcBef>
              <a:spcAft>
                <a:spcPts val="0"/>
              </a:spcAft>
              <a:buClr>
                <a:schemeClr val="dk1"/>
              </a:buClr>
              <a:buSzPts val="1600"/>
              <a:buNone/>
            </a:pPr>
            <a:r>
              <a:rPr lang="en-US" sz="1600"/>
              <a:t>a.  If you see vegetation, twigs or branches at the crosshairs, record a </a:t>
            </a:r>
            <a:r>
              <a:rPr lang="en-US" sz="1600" b="1">
                <a:solidFill>
                  <a:srgbClr val="055000"/>
                </a:solidFill>
              </a:rPr>
              <a:t>(+)</a:t>
            </a:r>
            <a:r>
              <a:rPr lang="en-US" sz="1600"/>
              <a:t> on the data sheet. If you see sky at the cross, 	record a </a:t>
            </a:r>
            <a:r>
              <a:rPr lang="en-US" sz="1600" b="1">
                <a:solidFill>
                  <a:srgbClr val="055000"/>
                </a:solidFill>
              </a:rPr>
              <a:t> (-)</a:t>
            </a:r>
            <a:r>
              <a:rPr lang="en-US" sz="1600"/>
              <a:t>. </a:t>
            </a:r>
            <a:endParaRPr/>
          </a:p>
          <a:p>
            <a:pPr marL="228600" lvl="0" indent="-101600" algn="l" rtl="0">
              <a:lnSpc>
                <a:spcPct val="90000"/>
              </a:lnSpc>
              <a:spcBef>
                <a:spcPts val="1000"/>
              </a:spcBef>
              <a:spcAft>
                <a:spcPts val="0"/>
              </a:spcAft>
              <a:buClr>
                <a:schemeClr val="dk1"/>
              </a:buClr>
              <a:buSzPts val="2000"/>
              <a:buNone/>
            </a:pPr>
            <a:endParaRPr/>
          </a:p>
        </p:txBody>
      </p:sp>
      <p:pic>
        <p:nvPicPr>
          <p:cNvPr id="396" name="Google Shape;396;p29" descr="Close up photograph of a densiometer, showing the crosshairs.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24870" y="4416894"/>
            <a:ext cx="2770227" cy="1779835"/>
          </a:xfrm>
          <a:prstGeom prst="rect">
            <a:avLst/>
          </a:prstGeom>
          <a:noFill/>
          <a:ln>
            <a:noFill/>
          </a:ln>
        </p:spPr>
      </p:pic>
      <p:sp>
        <p:nvSpPr>
          <p:cNvPr id="397" name="Google Shape;397;p29"/>
          <p:cNvSpPr txBox="1"/>
          <p:nvPr/>
        </p:nvSpPr>
        <p:spPr>
          <a:xfrm>
            <a:off x="6195097" y="5068711"/>
            <a:ext cx="2927955"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Here, the sighting threads crossover on vegetation=  + reading will be recorded on the data table.</a:t>
            </a:r>
            <a:endParaRPr sz="1400" b="0" i="0" u="none" strike="noStrike" cap="none">
              <a:solidFill>
                <a:srgbClr val="000000"/>
              </a:solidFill>
              <a:latin typeface="Arial"/>
              <a:ea typeface="Arial"/>
              <a:cs typeface="Arial"/>
              <a:sym typeface="Arial"/>
            </a:endParaRPr>
          </a:p>
        </p:txBody>
      </p:sp>
      <p:pic>
        <p:nvPicPr>
          <p:cNvPr id="398" name="Google Shape;398;p29" descr="GLOBE scientist looking through densiometer to obtain canopy data."/>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6626167" y="2027370"/>
            <a:ext cx="2158160" cy="2784723"/>
          </a:xfrm>
          <a:prstGeom prst="rect">
            <a:avLst/>
          </a:prstGeom>
          <a:noFill/>
          <a:ln>
            <a:noFill/>
          </a:ln>
        </p:spPr>
      </p:pic>
      <p:pic>
        <p:nvPicPr>
          <p:cNvPr id="399" name="Google Shape;399;p29" descr="An attention icon."/>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507415" y="6318449"/>
            <a:ext cx="399410" cy="409377"/>
          </a:xfrm>
          <a:prstGeom prst="rect">
            <a:avLst/>
          </a:prstGeom>
          <a:noFill/>
          <a:ln>
            <a:noFill/>
          </a:ln>
          <a:effectLst>
            <a:outerShdw blurRad="292100" dist="139700" dir="2700000" algn="tl" rotWithShape="0">
              <a:srgbClr val="333333">
                <a:alpha val="64313"/>
              </a:srgbClr>
            </a:outerShdw>
          </a:effectLst>
        </p:spPr>
      </p:pic>
      <p:sp>
        <p:nvSpPr>
          <p:cNvPr id="400" name="Google Shape;400;p29"/>
          <p:cNvSpPr txBox="1"/>
          <p:nvPr/>
        </p:nvSpPr>
        <p:spPr>
          <a:xfrm>
            <a:off x="2017882" y="6358494"/>
            <a:ext cx="69697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rgbClr val="055000"/>
                </a:solidFill>
                <a:latin typeface="Calibri"/>
                <a:ea typeface="Calibri"/>
                <a:cs typeface="Calibri"/>
                <a:sym typeface="Calibri"/>
              </a:rPr>
              <a:t>When using densiometer, be sure you are looking straight up, perpendicular to the ground</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406" name="Google Shape;406;p30"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28" y="0"/>
            <a:ext cx="9150606" cy="994039"/>
          </a:xfrm>
          <a:prstGeom prst="rect">
            <a:avLst/>
          </a:prstGeom>
          <a:noFill/>
          <a:ln>
            <a:noFill/>
          </a:ln>
        </p:spPr>
      </p:pic>
      <p:pic>
        <p:nvPicPr>
          <p:cNvPr id="407" name="Google Shape;407;p3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408" name="Google Shape;408;p30"/>
          <p:cNvSpPr txBox="1">
            <a:spLocks noGrp="1"/>
          </p:cNvSpPr>
          <p:nvPr>
            <p:ph type="title"/>
          </p:nvPr>
        </p:nvSpPr>
        <p:spPr>
          <a:xfrm>
            <a:off x="1285622" y="91193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Decide Whether the Canopy is Dominated by Trees </a:t>
            </a:r>
            <a:br>
              <a:rPr lang="en-US" sz="2800" b="1">
                <a:solidFill>
                  <a:srgbClr val="055000"/>
                </a:solidFill>
              </a:rPr>
            </a:br>
            <a:r>
              <a:rPr lang="en-US" sz="2800" b="1">
                <a:solidFill>
                  <a:srgbClr val="055000"/>
                </a:solidFill>
              </a:rPr>
              <a:t>or by Shrubs</a:t>
            </a:r>
            <a:endParaRPr/>
          </a:p>
        </p:txBody>
      </p:sp>
      <p:sp>
        <p:nvSpPr>
          <p:cNvPr id="409" name="Google Shape;409;p30"/>
          <p:cNvSpPr txBox="1">
            <a:spLocks noGrp="1"/>
          </p:cNvSpPr>
          <p:nvPr>
            <p:ph type="body" idx="1"/>
          </p:nvPr>
        </p:nvSpPr>
        <p:spPr>
          <a:xfrm>
            <a:off x="1312546" y="2237501"/>
            <a:ext cx="500816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endParaRPr sz="1600"/>
          </a:p>
          <a:p>
            <a:pPr marL="285750" lvl="0" indent="-285750" algn="just" rtl="0">
              <a:lnSpc>
                <a:spcPct val="90000"/>
              </a:lnSpc>
              <a:spcBef>
                <a:spcPts val="1000"/>
              </a:spcBef>
              <a:spcAft>
                <a:spcPts val="0"/>
              </a:spcAft>
              <a:buClr>
                <a:schemeClr val="dk1"/>
              </a:buClr>
              <a:buSzPts val="1600"/>
              <a:buFont typeface="Arial"/>
              <a:buChar char="•"/>
            </a:pPr>
            <a:r>
              <a:rPr lang="en-US" sz="1600"/>
              <a:t>Identify whether the plant you see through the densiometer is a tree </a:t>
            </a:r>
            <a:r>
              <a:rPr lang="en-US" sz="1600" b="1">
                <a:solidFill>
                  <a:srgbClr val="073100"/>
                </a:solidFill>
              </a:rPr>
              <a:t>(T)  </a:t>
            </a:r>
            <a:r>
              <a:rPr lang="en-US" sz="1600"/>
              <a:t>or a  Shrub </a:t>
            </a:r>
            <a:r>
              <a:rPr lang="en-US" sz="1600" b="1">
                <a:solidFill>
                  <a:srgbClr val="073100"/>
                </a:solidFill>
              </a:rPr>
              <a:t>(Sh)</a:t>
            </a:r>
            <a:r>
              <a:rPr lang="en-US" sz="1600"/>
              <a:t>.  </a:t>
            </a:r>
            <a:endParaRPr/>
          </a:p>
          <a:p>
            <a:pPr marL="285750" lvl="0" indent="-184150" algn="just" rtl="0">
              <a:lnSpc>
                <a:spcPct val="90000"/>
              </a:lnSpc>
              <a:spcBef>
                <a:spcPts val="1000"/>
              </a:spcBef>
              <a:spcAft>
                <a:spcPts val="0"/>
              </a:spcAft>
              <a:buClr>
                <a:schemeClr val="dk1"/>
              </a:buClr>
              <a:buSzPts val="1600"/>
              <a:buFont typeface="Arial"/>
              <a:buNone/>
            </a:pPr>
            <a:endParaRPr sz="1600"/>
          </a:p>
          <a:p>
            <a:pPr marL="285750" lvl="0" indent="-184150" algn="just" rtl="0">
              <a:lnSpc>
                <a:spcPct val="90000"/>
              </a:lnSpc>
              <a:spcBef>
                <a:spcPts val="1000"/>
              </a:spcBef>
              <a:spcAft>
                <a:spcPts val="0"/>
              </a:spcAft>
              <a:buClr>
                <a:schemeClr val="dk1"/>
              </a:buClr>
              <a:buSzPts val="1600"/>
              <a:buFont typeface="Arial"/>
              <a:buNone/>
            </a:pPr>
            <a:endParaRPr sz="1600"/>
          </a:p>
          <a:p>
            <a:pPr marL="228600" lvl="0" indent="-127000" algn="just" rtl="0">
              <a:lnSpc>
                <a:spcPct val="90000"/>
              </a:lnSpc>
              <a:spcBef>
                <a:spcPts val="1000"/>
              </a:spcBef>
              <a:spcAft>
                <a:spcPts val="0"/>
              </a:spcAft>
              <a:buClr>
                <a:schemeClr val="dk1"/>
              </a:buClr>
              <a:buSzPts val="1600"/>
              <a:buNone/>
            </a:pPr>
            <a:endParaRPr sz="1600"/>
          </a:p>
          <a:p>
            <a:pPr marL="285750" lvl="0" indent="-184150" algn="just" rtl="0">
              <a:lnSpc>
                <a:spcPct val="90000"/>
              </a:lnSpc>
              <a:spcBef>
                <a:spcPts val="1000"/>
              </a:spcBef>
              <a:spcAft>
                <a:spcPts val="0"/>
              </a:spcAft>
              <a:buClr>
                <a:schemeClr val="dk1"/>
              </a:buClr>
              <a:buSzPts val="1600"/>
              <a:buFont typeface="Arial"/>
              <a:buNone/>
            </a:pPr>
            <a:endParaRPr sz="1600"/>
          </a:p>
          <a:p>
            <a:pPr marL="285750" lvl="0" indent="-285750" algn="just" rtl="0">
              <a:lnSpc>
                <a:spcPct val="90000"/>
              </a:lnSpc>
              <a:spcBef>
                <a:spcPts val="1000"/>
              </a:spcBef>
              <a:spcAft>
                <a:spcPts val="0"/>
              </a:spcAft>
              <a:buClr>
                <a:schemeClr val="dk1"/>
              </a:buClr>
              <a:buSzPts val="1600"/>
              <a:buFont typeface="Arial"/>
              <a:buChar char="•"/>
            </a:pPr>
            <a:r>
              <a:rPr lang="en-US" sz="1600"/>
              <a:t>If you record a </a:t>
            </a:r>
            <a:r>
              <a:rPr lang="en-US" sz="1600" b="1">
                <a:solidFill>
                  <a:srgbClr val="073100"/>
                </a:solidFill>
              </a:rPr>
              <a:t>(+)</a:t>
            </a:r>
            <a:r>
              <a:rPr lang="en-US" sz="1600"/>
              <a:t>, identify the species name. If you do not know the genus and species but know the common name, record the common name. If you do not know the common name, collect a leaf or describe or sketch it for identification later in the classroom. </a:t>
            </a:r>
            <a:endParaRPr/>
          </a:p>
          <a:p>
            <a:pPr marL="228600" lvl="0" indent="-101600" algn="l" rtl="0">
              <a:lnSpc>
                <a:spcPct val="90000"/>
              </a:lnSpc>
              <a:spcBef>
                <a:spcPts val="1000"/>
              </a:spcBef>
              <a:spcAft>
                <a:spcPts val="0"/>
              </a:spcAft>
              <a:buClr>
                <a:schemeClr val="dk1"/>
              </a:buClr>
              <a:buSzPts val="2000"/>
              <a:buNone/>
            </a:pPr>
            <a:endParaRPr/>
          </a:p>
        </p:txBody>
      </p:sp>
      <p:pic>
        <p:nvPicPr>
          <p:cNvPr id="410" name="Google Shape;410;p30" descr="Illustration of clipboard with drawings of leaves on it"/>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272372" y="1524688"/>
            <a:ext cx="2770517" cy="3148315"/>
          </a:xfrm>
          <a:prstGeom prst="rect">
            <a:avLst/>
          </a:prstGeom>
          <a:noFill/>
          <a:ln>
            <a:noFill/>
          </a:ln>
        </p:spPr>
      </p:pic>
      <p:pic>
        <p:nvPicPr>
          <p:cNvPr id="411" name="Google Shape;411;p30" descr="Caution Icon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19877" y="3480963"/>
            <a:ext cx="399410" cy="409377"/>
          </a:xfrm>
          <a:prstGeom prst="rect">
            <a:avLst/>
          </a:prstGeom>
          <a:noFill/>
          <a:ln>
            <a:noFill/>
          </a:ln>
          <a:effectLst>
            <a:outerShdw blurRad="292100" dist="139700" dir="2700000" algn="tl" rotWithShape="0">
              <a:srgbClr val="333333">
                <a:alpha val="64313"/>
              </a:srgbClr>
            </a:outerShdw>
          </a:effectLst>
        </p:spPr>
      </p:pic>
      <p:sp>
        <p:nvSpPr>
          <p:cNvPr id="412" name="Google Shape;412;p30"/>
          <p:cNvSpPr txBox="1"/>
          <p:nvPr/>
        </p:nvSpPr>
        <p:spPr>
          <a:xfrm>
            <a:off x="2375766" y="3480963"/>
            <a:ext cx="364012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Remember that trees are over 5 m. If the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plant is 50 cm-5 m, it is categorized as a shrub</a:t>
            </a:r>
            <a:r>
              <a:rPr lang="en-US" sz="1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418" name="Google Shape;418;p31"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28" y="0"/>
            <a:ext cx="9150606" cy="994039"/>
          </a:xfrm>
          <a:prstGeom prst="rect">
            <a:avLst/>
          </a:prstGeom>
          <a:noFill/>
          <a:ln>
            <a:noFill/>
          </a:ln>
        </p:spPr>
      </p:pic>
      <p:pic>
        <p:nvPicPr>
          <p:cNvPr id="419" name="Google Shape;419;p3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420" name="Google Shape;420;p31"/>
          <p:cNvSpPr txBox="1">
            <a:spLocks noGrp="1"/>
          </p:cNvSpPr>
          <p:nvPr>
            <p:ph type="title"/>
          </p:nvPr>
        </p:nvSpPr>
        <p:spPr>
          <a:xfrm>
            <a:off x="1251078" y="68579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Canopy Cover Measurements </a:t>
            </a:r>
            <a:endParaRPr/>
          </a:p>
        </p:txBody>
      </p:sp>
      <p:sp>
        <p:nvSpPr>
          <p:cNvPr id="421" name="Google Shape;421;p31"/>
          <p:cNvSpPr txBox="1">
            <a:spLocks noGrp="1"/>
          </p:cNvSpPr>
          <p:nvPr>
            <p:ph type="body" idx="1"/>
          </p:nvPr>
        </p:nvSpPr>
        <p:spPr>
          <a:xfrm>
            <a:off x="1251078" y="1698276"/>
            <a:ext cx="7202804"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sz="1600"/>
              <a:t>Record the canopy type as Evergreen </a:t>
            </a:r>
            <a:r>
              <a:rPr lang="en-US" sz="1600" b="1">
                <a:solidFill>
                  <a:srgbClr val="073100"/>
                </a:solidFill>
              </a:rPr>
              <a:t>(E) </a:t>
            </a:r>
            <a:r>
              <a:rPr lang="en-US" sz="1600"/>
              <a:t>or Deciduous</a:t>
            </a:r>
            <a:r>
              <a:rPr lang="en-US" sz="1600" b="1"/>
              <a:t> (D) </a:t>
            </a:r>
            <a:r>
              <a:rPr lang="en-US" sz="1600"/>
              <a:t>on the data table. </a:t>
            </a:r>
            <a:endParaRPr/>
          </a:p>
          <a:p>
            <a:pPr marL="228600" lvl="0" indent="-101600" algn="l" rtl="0">
              <a:lnSpc>
                <a:spcPct val="90000"/>
              </a:lnSpc>
              <a:spcBef>
                <a:spcPts val="1000"/>
              </a:spcBef>
              <a:spcAft>
                <a:spcPts val="0"/>
              </a:spcAft>
              <a:buClr>
                <a:schemeClr val="dk1"/>
              </a:buClr>
              <a:buSzPts val="2000"/>
              <a:buNone/>
            </a:pPr>
            <a:endParaRPr/>
          </a:p>
        </p:txBody>
      </p:sp>
      <p:pic>
        <p:nvPicPr>
          <p:cNvPr id="422" name="Google Shape;422;p31" descr="Pair of photos: a deciduous, broadleafed tree is on the left and an evergreen tree with needles is on the right."/>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49715" y="1948035"/>
            <a:ext cx="6289425" cy="3598506"/>
          </a:xfrm>
          <a:prstGeom prst="rect">
            <a:avLst/>
          </a:prstGeom>
          <a:noFill/>
          <a:ln>
            <a:noFill/>
          </a:ln>
        </p:spPr>
      </p:pic>
      <p:sp>
        <p:nvSpPr>
          <p:cNvPr id="423" name="Google Shape;423;p31"/>
          <p:cNvSpPr txBox="1"/>
          <p:nvPr/>
        </p:nvSpPr>
        <p:spPr>
          <a:xfrm>
            <a:off x="1877586" y="5477508"/>
            <a:ext cx="3250733" cy="116955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55000"/>
                </a:solidFill>
                <a:latin typeface="Calibri"/>
                <a:ea typeface="Calibri"/>
                <a:cs typeface="Calibri"/>
                <a:sym typeface="Calibri"/>
              </a:rPr>
              <a:t>Deciduous trees and shrubs </a:t>
            </a:r>
            <a:r>
              <a:rPr lang="en-US" sz="1400" b="0" i="0" u="none" strike="noStrike" cap="none">
                <a:solidFill>
                  <a:schemeClr val="dk1"/>
                </a:solidFill>
                <a:latin typeface="Calibri"/>
                <a:ea typeface="Calibri"/>
                <a:cs typeface="Calibri"/>
                <a:sym typeface="Calibri"/>
              </a:rPr>
              <a:t>have flat, broad  leaves and shed their leaves at the end of the growing season, usually fall in temperate climates, or the onset of the dry season in tropical climates. </a:t>
            </a:r>
            <a:endParaRPr sz="1400" b="0" i="0" u="none" strike="noStrike" cap="none">
              <a:solidFill>
                <a:srgbClr val="000000"/>
              </a:solidFill>
              <a:latin typeface="Arial"/>
              <a:ea typeface="Arial"/>
              <a:cs typeface="Arial"/>
              <a:sym typeface="Arial"/>
            </a:endParaRPr>
          </a:p>
        </p:txBody>
      </p:sp>
      <p:sp>
        <p:nvSpPr>
          <p:cNvPr id="424" name="Google Shape;424;p31"/>
          <p:cNvSpPr txBox="1"/>
          <p:nvPr/>
        </p:nvSpPr>
        <p:spPr>
          <a:xfrm>
            <a:off x="5423315" y="5477508"/>
            <a:ext cx="262082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55000"/>
                </a:solidFill>
                <a:latin typeface="Calibri"/>
                <a:ea typeface="Calibri"/>
                <a:cs typeface="Calibri"/>
                <a:sym typeface="Calibri"/>
              </a:rPr>
              <a:t>Evergreen trees and shrubs</a:t>
            </a:r>
            <a:r>
              <a:rPr lang="en-US" sz="1400" b="0" i="0" u="none" strike="noStrike" cap="none">
                <a:solidFill>
                  <a:schemeClr val="dk1"/>
                </a:solidFill>
                <a:latin typeface="Calibri"/>
                <a:ea typeface="Calibri"/>
                <a:cs typeface="Calibri"/>
                <a:sym typeface="Calibri"/>
              </a:rPr>
              <a:t> retain their needles or scales  throughout the year.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05" name="Google Shape;105;p3" descr="Banner: Canopy Cover and Ground Cove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90196" y="0"/>
            <a:ext cx="9324391" cy="990314"/>
          </a:xfrm>
          <a:prstGeom prst="rect">
            <a:avLst/>
          </a:prstGeom>
          <a:noFill/>
          <a:ln>
            <a:noFill/>
          </a:ln>
        </p:spPr>
      </p:pic>
      <p:pic>
        <p:nvPicPr>
          <p:cNvPr id="106" name="Google Shape;106;p3" descr="Menu: What is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196" y="990314"/>
            <a:ext cx="1246136" cy="5867686"/>
          </a:xfrm>
          <a:prstGeom prst="rect">
            <a:avLst/>
          </a:prstGeom>
          <a:noFill/>
          <a:ln>
            <a:noFill/>
          </a:ln>
        </p:spPr>
      </p:pic>
      <p:sp>
        <p:nvSpPr>
          <p:cNvPr id="107" name="Google Shape;107;p3"/>
          <p:cNvSpPr txBox="1">
            <a:spLocks noGrp="1"/>
          </p:cNvSpPr>
          <p:nvPr>
            <p:ph type="title"/>
          </p:nvPr>
        </p:nvSpPr>
        <p:spPr>
          <a:xfrm>
            <a:off x="1111730" y="71421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a:solidFill>
                  <a:srgbClr val="055000"/>
                </a:solidFill>
              </a:rPr>
              <a:t> </a:t>
            </a:r>
            <a:r>
              <a:rPr lang="en-US" b="1">
                <a:solidFill>
                  <a:srgbClr val="055000"/>
                </a:solidFill>
              </a:rPr>
              <a:t>The Biosphere</a:t>
            </a:r>
            <a:endParaRPr/>
          </a:p>
        </p:txBody>
      </p:sp>
      <p:sp>
        <p:nvSpPr>
          <p:cNvPr id="108" name="Google Shape;108;p3"/>
          <p:cNvSpPr txBox="1">
            <a:spLocks noGrp="1"/>
          </p:cNvSpPr>
          <p:nvPr>
            <p:ph type="body" idx="2"/>
          </p:nvPr>
        </p:nvSpPr>
        <p:spPr>
          <a:xfrm>
            <a:off x="1111731" y="1825625"/>
            <a:ext cx="5647658"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800"/>
              <a:buChar char="•"/>
            </a:pPr>
            <a:r>
              <a:rPr lang="en-US" sz="1800"/>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endParaRPr sz="1800"/>
          </a:p>
          <a:p>
            <a:pPr marL="228600" lvl="0" indent="-114300" algn="l" rtl="0">
              <a:lnSpc>
                <a:spcPct val="100000"/>
              </a:lnSpc>
              <a:spcBef>
                <a:spcPts val="1000"/>
              </a:spcBef>
              <a:spcAft>
                <a:spcPts val="0"/>
              </a:spcAft>
              <a:buClr>
                <a:schemeClr val="dk1"/>
              </a:buClr>
              <a:buSzPts val="1800"/>
              <a:buNone/>
            </a:pPr>
            <a:endParaRPr sz="1800"/>
          </a:p>
          <a:p>
            <a:pPr marL="228600" lvl="0" indent="-228600" algn="l" rtl="0">
              <a:lnSpc>
                <a:spcPct val="100000"/>
              </a:lnSpc>
              <a:spcBef>
                <a:spcPts val="1000"/>
              </a:spcBef>
              <a:spcAft>
                <a:spcPts val="0"/>
              </a:spcAft>
              <a:buClr>
                <a:schemeClr val="dk1"/>
              </a:buClr>
              <a:buSzPts val="1800"/>
              <a:buChar char="•"/>
            </a:pPr>
            <a:r>
              <a:rPr lang="en-US" sz="1800"/>
              <a:t>Like all parts of the Earth system, the </a:t>
            </a:r>
            <a:r>
              <a:rPr lang="en-US" sz="1800" b="1">
                <a:solidFill>
                  <a:srgbClr val="055000"/>
                </a:solidFill>
              </a:rPr>
              <a:t>Biosphere</a:t>
            </a:r>
            <a:r>
              <a:rPr lang="en-US" sz="1800"/>
              <a:t> is subject to change. We can quantify these changes by taking measurements over time, and compare what we saw in the past to what we see in the present. </a:t>
            </a:r>
            <a:endParaRPr sz="1800"/>
          </a:p>
          <a:p>
            <a:pPr marL="228600" lvl="0" indent="-114300" algn="l" rtl="0">
              <a:lnSpc>
                <a:spcPct val="100000"/>
              </a:lnSpc>
              <a:spcBef>
                <a:spcPts val="1000"/>
              </a:spcBef>
              <a:spcAft>
                <a:spcPts val="0"/>
              </a:spcAft>
              <a:buClr>
                <a:schemeClr val="dk1"/>
              </a:buClr>
              <a:buSzPts val="1800"/>
              <a:buNone/>
            </a:pPr>
            <a:endParaRPr sz="1800"/>
          </a:p>
          <a:p>
            <a:pPr marL="228600" lvl="0" indent="-228600" algn="l" rtl="0">
              <a:lnSpc>
                <a:spcPct val="100000"/>
              </a:lnSpc>
              <a:spcBef>
                <a:spcPts val="1000"/>
              </a:spcBef>
              <a:spcAft>
                <a:spcPts val="0"/>
              </a:spcAft>
              <a:buClr>
                <a:srgbClr val="055000"/>
              </a:buClr>
              <a:buSzPts val="1800"/>
              <a:buChar char="•"/>
            </a:pPr>
            <a:r>
              <a:rPr lang="en-US" sz="1800" b="1">
                <a:solidFill>
                  <a:srgbClr val="055000"/>
                </a:solidFill>
              </a:rPr>
              <a:t>Canopy Cover and Ground Cover </a:t>
            </a:r>
            <a:r>
              <a:rPr lang="en-US" sz="1800"/>
              <a:t>measurements are part of GLOBE’s Biosphere protocols. </a:t>
            </a:r>
            <a:endParaRPr sz="1800"/>
          </a:p>
        </p:txBody>
      </p:sp>
      <p:pic>
        <p:nvPicPr>
          <p:cNvPr id="109" name="Google Shape;109;p3" descr="photo cactus in deser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940613" y="1061034"/>
            <a:ext cx="1876593" cy="1825513"/>
          </a:xfrm>
          <a:prstGeom prst="rect">
            <a:avLst/>
          </a:prstGeom>
          <a:noFill/>
          <a:ln>
            <a:noFill/>
          </a:ln>
        </p:spPr>
      </p:pic>
      <p:pic>
        <p:nvPicPr>
          <p:cNvPr id="110" name="Google Shape;110;p3" descr="photo of trees and meadow"/>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940613" y="2925097"/>
            <a:ext cx="1876593" cy="1725291"/>
          </a:xfrm>
          <a:prstGeom prst="rect">
            <a:avLst/>
          </a:prstGeom>
          <a:noFill/>
          <a:ln>
            <a:noFill/>
          </a:ln>
        </p:spPr>
      </p:pic>
      <p:pic>
        <p:nvPicPr>
          <p:cNvPr id="111" name="Google Shape;111;p3" descr="photo of sand dune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940613" y="4691547"/>
            <a:ext cx="1876593" cy="1786121"/>
          </a:xfrm>
          <a:prstGeom prst="rect">
            <a:avLst/>
          </a:prstGeom>
          <a:noFill/>
          <a:ln>
            <a:noFill/>
          </a:ln>
        </p:spPr>
      </p:pic>
      <p:sp>
        <p:nvSpPr>
          <p:cNvPr id="112" name="Google Shape;112;p3"/>
          <p:cNvSpPr txBox="1"/>
          <p:nvPr/>
        </p:nvSpPr>
        <p:spPr>
          <a:xfrm>
            <a:off x="7156087" y="6541058"/>
            <a:ext cx="166111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Photo Credit: Shelley E. Olds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430" name="Google Shape;430;p32"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28" y="0"/>
            <a:ext cx="9150606" cy="994039"/>
          </a:xfrm>
          <a:prstGeom prst="rect">
            <a:avLst/>
          </a:prstGeom>
          <a:noFill/>
          <a:ln>
            <a:noFill/>
          </a:ln>
        </p:spPr>
      </p:pic>
      <p:pic>
        <p:nvPicPr>
          <p:cNvPr id="431" name="Google Shape;431;p3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432" name="Google Shape;432;p32"/>
          <p:cNvSpPr txBox="1">
            <a:spLocks noGrp="1"/>
          </p:cNvSpPr>
          <p:nvPr>
            <p:ph type="title"/>
          </p:nvPr>
        </p:nvSpPr>
        <p:spPr>
          <a:xfrm>
            <a:off x="1251078" y="68579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3. Describing  Ground Cover</a:t>
            </a:r>
            <a:endParaRPr/>
          </a:p>
        </p:txBody>
      </p:sp>
      <p:sp>
        <p:nvSpPr>
          <p:cNvPr id="433" name="Google Shape;433;p32"/>
          <p:cNvSpPr txBox="1">
            <a:spLocks noGrp="1"/>
          </p:cNvSpPr>
          <p:nvPr>
            <p:ph type="body" idx="1"/>
          </p:nvPr>
        </p:nvSpPr>
        <p:spPr>
          <a:xfrm>
            <a:off x="1251078" y="1698276"/>
            <a:ext cx="7202804"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a:t>At each pace, you will describe both the canopy and the ground cover. After you describe the canopy, look down. To describe ground cover, stand with your feet shoulder-width apart and look down and observe any vegetation that is touching your foot or touching below the knee. Do not pick up your foot, only describe the vegetation touching you without moving. </a:t>
            </a:r>
            <a:endParaRPr/>
          </a:p>
          <a:p>
            <a:pPr marL="228600" lvl="0" indent="-101600" algn="l" rtl="0">
              <a:lnSpc>
                <a:spcPct val="90000"/>
              </a:lnSpc>
              <a:spcBef>
                <a:spcPts val="1000"/>
              </a:spcBef>
              <a:spcAft>
                <a:spcPts val="0"/>
              </a:spcAft>
              <a:buClr>
                <a:schemeClr val="dk1"/>
              </a:buClr>
              <a:buSzPts val="2000"/>
              <a:buNone/>
            </a:pPr>
            <a:endParaRPr/>
          </a:p>
        </p:txBody>
      </p:sp>
      <p:pic>
        <p:nvPicPr>
          <p:cNvPr id="434" name="Google Shape;434;p32" descr="photo of feet and legs with vegetation touching below the kne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63799" y="3029092"/>
            <a:ext cx="3688021" cy="2766017"/>
          </a:xfrm>
          <a:prstGeom prst="rect">
            <a:avLst/>
          </a:prstGeom>
          <a:noFill/>
          <a:ln>
            <a:noFill/>
          </a:ln>
        </p:spPr>
      </p:pic>
      <p:pic>
        <p:nvPicPr>
          <p:cNvPr id="435" name="Google Shape;435;p32" descr="caution icon"/>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78996" y="6049614"/>
            <a:ext cx="399410" cy="409377"/>
          </a:xfrm>
          <a:prstGeom prst="rect">
            <a:avLst/>
          </a:prstGeom>
          <a:noFill/>
          <a:ln>
            <a:noFill/>
          </a:ln>
          <a:effectLst>
            <a:outerShdw blurRad="292100" dist="139700" dir="2700000" algn="tl" rotWithShape="0">
              <a:srgbClr val="333333">
                <a:alpha val="64313"/>
              </a:srgbClr>
            </a:outerShdw>
          </a:effectLst>
        </p:spPr>
      </p:pic>
      <p:sp>
        <p:nvSpPr>
          <p:cNvPr id="436" name="Google Shape;436;p32"/>
          <p:cNvSpPr txBox="1"/>
          <p:nvPr/>
        </p:nvSpPr>
        <p:spPr>
          <a:xfrm>
            <a:off x="2462892" y="6005977"/>
            <a:ext cx="667488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Common fieldwork error: do not measure ground cover by looking down using the densiometer! Use the densiometer for canopy cover only!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442" name="Google Shape;442;p33"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28" y="0"/>
            <a:ext cx="9150606" cy="994039"/>
          </a:xfrm>
          <a:prstGeom prst="rect">
            <a:avLst/>
          </a:prstGeom>
          <a:noFill/>
          <a:ln>
            <a:noFill/>
          </a:ln>
        </p:spPr>
      </p:pic>
      <p:pic>
        <p:nvPicPr>
          <p:cNvPr id="443" name="Google Shape;443;p3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444" name="Google Shape;444;p33"/>
          <p:cNvSpPr txBox="1">
            <a:spLocks noGrp="1"/>
          </p:cNvSpPr>
          <p:nvPr>
            <p:ph type="title"/>
          </p:nvPr>
        </p:nvSpPr>
        <p:spPr>
          <a:xfrm>
            <a:off x="1251078" y="68579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Measuring Ground Cover</a:t>
            </a:r>
            <a:endParaRPr/>
          </a:p>
        </p:txBody>
      </p:sp>
      <p:sp>
        <p:nvSpPr>
          <p:cNvPr id="445" name="Google Shape;445;p33"/>
          <p:cNvSpPr txBox="1">
            <a:spLocks noGrp="1"/>
          </p:cNvSpPr>
          <p:nvPr>
            <p:ph type="body" idx="1"/>
          </p:nvPr>
        </p:nvSpPr>
        <p:spPr>
          <a:xfrm>
            <a:off x="1251078" y="1698276"/>
            <a:ext cx="396438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sz="1800"/>
              <a:t>(3) If the vegetation is green (alive), record a </a:t>
            </a:r>
            <a:r>
              <a:rPr lang="en-US" sz="1800" b="1">
                <a:solidFill>
                  <a:srgbClr val="123B1C"/>
                </a:solidFill>
              </a:rPr>
              <a:t>(G) </a:t>
            </a:r>
            <a:r>
              <a:rPr lang="en-US" sz="1800"/>
              <a:t>on the data sheet.</a:t>
            </a:r>
            <a:endParaRPr/>
          </a:p>
          <a:p>
            <a:pPr marL="228600" lvl="0" indent="-228600" algn="l" rtl="0">
              <a:lnSpc>
                <a:spcPct val="90000"/>
              </a:lnSpc>
              <a:spcBef>
                <a:spcPts val="1000"/>
              </a:spcBef>
              <a:spcAft>
                <a:spcPts val="0"/>
              </a:spcAft>
              <a:buClr>
                <a:schemeClr val="dk1"/>
              </a:buClr>
              <a:buSzPts val="1800"/>
              <a:buChar char="•"/>
            </a:pPr>
            <a:r>
              <a:rPr lang="en-US" sz="1800"/>
              <a:t>If the vegetation is green, record if it is graminoid (grasslike) </a:t>
            </a:r>
            <a:r>
              <a:rPr lang="en-US" sz="1800" b="1">
                <a:solidFill>
                  <a:srgbClr val="123B1C"/>
                </a:solidFill>
              </a:rPr>
              <a:t>(GD)</a:t>
            </a:r>
            <a:r>
              <a:rPr lang="en-US" sz="1800"/>
              <a:t>, other green vegetation </a:t>
            </a:r>
            <a:r>
              <a:rPr lang="en-US" sz="1800" b="1">
                <a:solidFill>
                  <a:srgbClr val="123B1C"/>
                </a:solidFill>
              </a:rPr>
              <a:t>(OG)</a:t>
            </a:r>
            <a:r>
              <a:rPr lang="en-US" sz="1800"/>
              <a:t>, Shrub </a:t>
            </a:r>
            <a:r>
              <a:rPr lang="en-US" sz="1800" b="1">
                <a:solidFill>
                  <a:srgbClr val="123B1C"/>
                </a:solidFill>
              </a:rPr>
              <a:t>(SB) </a:t>
            </a:r>
            <a:r>
              <a:rPr lang="en-US" sz="1800"/>
              <a:t>or Dwarf Shrub </a:t>
            </a:r>
            <a:r>
              <a:rPr lang="en-US" sz="1800" b="1">
                <a:solidFill>
                  <a:srgbClr val="123B1C"/>
                </a:solidFill>
              </a:rPr>
              <a:t>(DS)</a:t>
            </a:r>
            <a:r>
              <a:rPr lang="en-US" sz="1800"/>
              <a:t>.</a:t>
            </a:r>
            <a:endParaRPr/>
          </a:p>
          <a:p>
            <a:pPr marL="228600" lvl="0" indent="-228600" algn="l" rtl="0">
              <a:lnSpc>
                <a:spcPct val="90000"/>
              </a:lnSpc>
              <a:spcBef>
                <a:spcPts val="1000"/>
              </a:spcBef>
              <a:spcAft>
                <a:spcPts val="0"/>
              </a:spcAft>
              <a:buClr>
                <a:schemeClr val="dk1"/>
              </a:buClr>
              <a:buSzPts val="1800"/>
              <a:buChar char="•"/>
            </a:pPr>
            <a:r>
              <a:rPr lang="en-US" sz="1800"/>
              <a:t>If the vegetation is brown but still attached, record a </a:t>
            </a:r>
            <a:r>
              <a:rPr lang="en-US" sz="1800" b="1">
                <a:solidFill>
                  <a:srgbClr val="123B1C"/>
                </a:solidFill>
              </a:rPr>
              <a:t>(B)</a:t>
            </a:r>
            <a:r>
              <a:rPr lang="en-US" sz="1800"/>
              <a:t>.</a:t>
            </a:r>
            <a:endParaRPr/>
          </a:p>
          <a:p>
            <a:pPr marL="228600" lvl="0" indent="-228600" algn="l" rtl="0">
              <a:lnSpc>
                <a:spcPct val="90000"/>
              </a:lnSpc>
              <a:spcBef>
                <a:spcPts val="1000"/>
              </a:spcBef>
              <a:spcAft>
                <a:spcPts val="0"/>
              </a:spcAft>
              <a:buClr>
                <a:schemeClr val="dk1"/>
              </a:buClr>
              <a:buSzPts val="1800"/>
              <a:buChar char="•"/>
            </a:pPr>
            <a:r>
              <a:rPr lang="en-US" sz="1800"/>
              <a:t>If there is no vegetation, record a</a:t>
            </a:r>
            <a:r>
              <a:rPr lang="en-US" sz="1800" b="1">
                <a:solidFill>
                  <a:srgbClr val="123B1C"/>
                </a:solidFill>
              </a:rPr>
              <a:t> (-) </a:t>
            </a:r>
            <a:r>
              <a:rPr lang="en-US" sz="1800"/>
              <a:t>on the data sheet.</a:t>
            </a:r>
            <a:endParaRPr/>
          </a:p>
        </p:txBody>
      </p:sp>
      <p:pic>
        <p:nvPicPr>
          <p:cNvPr id="446" name="Google Shape;446;p33" descr="photo of feet and legs with vegetation touching below the kne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15467" y="1698276"/>
            <a:ext cx="3666982" cy="2750238"/>
          </a:xfrm>
          <a:prstGeom prst="rect">
            <a:avLst/>
          </a:prstGeom>
          <a:noFill/>
          <a:ln>
            <a:noFill/>
          </a:ln>
        </p:spPr>
      </p:pic>
      <p:sp>
        <p:nvSpPr>
          <p:cNvPr id="447" name="Google Shape;447;p33"/>
          <p:cNvSpPr txBox="1"/>
          <p:nvPr/>
        </p:nvSpPr>
        <p:spPr>
          <a:xfrm>
            <a:off x="5449757" y="4510400"/>
            <a:ext cx="3688021"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55000"/>
                </a:solidFill>
                <a:latin typeface="Calibri"/>
                <a:ea typeface="Calibri"/>
                <a:cs typeface="Calibri"/>
                <a:sym typeface="Calibri"/>
              </a:rPr>
              <a:t>In this photo, the field scientist recorded Graminoid (GD) (on leg) and Other Green vegetation (OG) by big toe on left foot.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pic>
        <p:nvPicPr>
          <p:cNvPr id="453" name="Google Shape;453;p34"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454" name="Google Shape;454;p34"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455" name="Google Shape;455;p34"/>
          <p:cNvSpPr txBox="1">
            <a:spLocks noGrp="1"/>
          </p:cNvSpPr>
          <p:nvPr>
            <p:ph type="title"/>
          </p:nvPr>
        </p:nvSpPr>
        <p:spPr>
          <a:xfrm>
            <a:off x="1225021" y="1006976"/>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Calculate the Percentages for Each Column of the Data Sheet </a:t>
            </a:r>
            <a:br>
              <a:rPr lang="en-US" b="1">
                <a:solidFill>
                  <a:srgbClr val="055000"/>
                </a:solidFill>
              </a:rPr>
            </a:br>
            <a:endParaRPr/>
          </a:p>
        </p:txBody>
      </p:sp>
      <p:sp>
        <p:nvSpPr>
          <p:cNvPr id="456" name="Google Shape;456;p34"/>
          <p:cNvSpPr txBox="1">
            <a:spLocks noGrp="1"/>
          </p:cNvSpPr>
          <p:nvPr>
            <p:ph type="body" idx="1"/>
          </p:nvPr>
        </p:nvSpPr>
        <p:spPr>
          <a:xfrm>
            <a:off x="1282171" y="2013953"/>
            <a:ext cx="3180356"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a:t>4. After you have completed your measurements, fill out the summary tables on the </a:t>
            </a:r>
            <a:r>
              <a:rPr lang="en-US" sz="1800" b="1">
                <a:solidFill>
                  <a:srgbClr val="055000"/>
                </a:solidFill>
              </a:rPr>
              <a:t>Tree/Shrub Canopy and Ground Cover Data Sheet </a:t>
            </a:r>
            <a:r>
              <a:rPr lang="en-US" sz="1800"/>
              <a:t>and calculate percentages.</a:t>
            </a:r>
            <a:endParaRPr/>
          </a:p>
          <a:p>
            <a:pPr marL="228600" lvl="0" indent="-101600" algn="l" rtl="0">
              <a:lnSpc>
                <a:spcPct val="90000"/>
              </a:lnSpc>
              <a:spcBef>
                <a:spcPts val="1000"/>
              </a:spcBef>
              <a:spcAft>
                <a:spcPts val="0"/>
              </a:spcAft>
              <a:buClr>
                <a:schemeClr val="dk1"/>
              </a:buClr>
              <a:buSzPts val="2000"/>
              <a:buNone/>
            </a:pPr>
            <a:endParaRPr/>
          </a:p>
        </p:txBody>
      </p:sp>
      <p:pic>
        <p:nvPicPr>
          <p:cNvPr id="457" name="Google Shape;457;p34" descr="Photo of two teachers doing calculations on a clipboard in the field"/>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711700" y="2013953"/>
            <a:ext cx="4150848" cy="308530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463" name="Google Shape;463;p35"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464" name="Google Shape;464;p35"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pic>
        <p:nvPicPr>
          <p:cNvPr id="465" name="Google Shape;465;p35" descr="Menu: How your measurements can help"/>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466" name="Google Shape;466;p35"/>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entry.  Question 4</a:t>
            </a:r>
            <a:endParaRPr sz="2400"/>
          </a:p>
        </p:txBody>
      </p:sp>
      <p:sp>
        <p:nvSpPr>
          <p:cNvPr id="467" name="Google Shape;467;p35"/>
          <p:cNvSpPr txBox="1">
            <a:spLocks noGrp="1"/>
          </p:cNvSpPr>
          <p:nvPr>
            <p:ph type="body" idx="1"/>
          </p:nvPr>
        </p:nvSpPr>
        <p:spPr>
          <a:xfrm>
            <a:off x="1273175" y="1825625"/>
            <a:ext cx="761405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4. When should you take canopy cover and ground cover measurements?</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A. All times of year are fine</a:t>
            </a:r>
            <a:endParaRPr/>
          </a:p>
          <a:p>
            <a:pPr marL="0" lvl="0" indent="0" algn="l" rtl="0">
              <a:lnSpc>
                <a:spcPct val="90000"/>
              </a:lnSpc>
              <a:spcBef>
                <a:spcPts val="1000"/>
              </a:spcBef>
              <a:spcAft>
                <a:spcPts val="0"/>
              </a:spcAft>
              <a:buClr>
                <a:schemeClr val="dk1"/>
              </a:buClr>
              <a:buSzPct val="100000"/>
              <a:buNone/>
            </a:pPr>
            <a:r>
              <a:rPr lang="en-US"/>
              <a:t>B. During the peak growth period, usually summer or the wet season</a:t>
            </a:r>
            <a:endParaRPr/>
          </a:p>
          <a:p>
            <a:pPr marL="0" lvl="0" indent="0" algn="l" rtl="0">
              <a:lnSpc>
                <a:spcPct val="90000"/>
              </a:lnSpc>
              <a:spcBef>
                <a:spcPts val="1000"/>
              </a:spcBef>
              <a:spcAft>
                <a:spcPts val="0"/>
              </a:spcAft>
              <a:buClr>
                <a:schemeClr val="dk1"/>
              </a:buClr>
              <a:buSzPct val="100000"/>
              <a:buNone/>
            </a:pPr>
            <a:r>
              <a:rPr lang="en-US"/>
              <a:t>C. Repeat the measurements every two weeks</a:t>
            </a:r>
            <a:endParaRPr/>
          </a:p>
          <a:p>
            <a:pPr marL="0" lvl="0" indent="0" algn="l" rtl="0">
              <a:lnSpc>
                <a:spcPct val="90000"/>
              </a:lnSpc>
              <a:spcBef>
                <a:spcPts val="1000"/>
              </a:spcBef>
              <a:spcAft>
                <a:spcPts val="0"/>
              </a:spcAft>
              <a:buClr>
                <a:schemeClr val="dk1"/>
              </a:buClr>
              <a:buSzPct val="100000"/>
              <a:buNone/>
            </a:pPr>
            <a:endParaRPr>
              <a:solidFill>
                <a:srgbClr val="FF0000"/>
              </a:solidFill>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rgbClr val="FF0000"/>
              </a:buClr>
              <a:buSzPct val="100000"/>
              <a:buNone/>
            </a:pPr>
            <a:r>
              <a:rPr lang="en-US" b="1">
                <a:solidFill>
                  <a:srgbClr val="FF0000"/>
                </a:solidFill>
              </a:rPr>
              <a:t>Do you know the answer?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73" name="Google Shape;473;p36"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474" name="Google Shape;474;p36"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pic>
        <p:nvPicPr>
          <p:cNvPr id="475" name="Google Shape;475;p36" descr="Menu: How your measurements can help"/>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476" name="Google Shape;476;p36"/>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entry. </a:t>
            </a:r>
            <a:br>
              <a:rPr lang="en-US" sz="2400" b="1">
                <a:solidFill>
                  <a:srgbClr val="055000"/>
                </a:solidFill>
              </a:rPr>
            </a:br>
            <a:r>
              <a:rPr lang="en-US" sz="2400" b="1">
                <a:solidFill>
                  <a:srgbClr val="055000"/>
                </a:solidFill>
              </a:rPr>
              <a:t>Answer to Question 4</a:t>
            </a:r>
            <a:endParaRPr sz="2400"/>
          </a:p>
        </p:txBody>
      </p:sp>
      <p:sp>
        <p:nvSpPr>
          <p:cNvPr id="477" name="Google Shape;477;p36"/>
          <p:cNvSpPr txBox="1">
            <a:spLocks noGrp="1"/>
          </p:cNvSpPr>
          <p:nvPr>
            <p:ph type="body" idx="1"/>
          </p:nvPr>
        </p:nvSpPr>
        <p:spPr>
          <a:xfrm>
            <a:off x="1376045" y="2187575"/>
            <a:ext cx="7139305"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a:t>4. When should you take canopy cover and ground cover measurements?</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A. All times of year are fine</a:t>
            </a:r>
            <a:endParaRPr/>
          </a:p>
          <a:p>
            <a:pPr marL="0" lvl="0" indent="0" algn="l" rtl="0">
              <a:lnSpc>
                <a:spcPct val="90000"/>
              </a:lnSpc>
              <a:spcBef>
                <a:spcPts val="1000"/>
              </a:spcBef>
              <a:spcAft>
                <a:spcPts val="0"/>
              </a:spcAft>
              <a:buClr>
                <a:schemeClr val="dk1"/>
              </a:buClr>
              <a:buSzPct val="100000"/>
              <a:buNone/>
            </a:pPr>
            <a:r>
              <a:rPr lang="en-US" b="1"/>
              <a:t>B. During the peak growth period, usually summer or the wet season </a:t>
            </a:r>
            <a:r>
              <a:rPr lang="en-US" b="1">
                <a:solidFill>
                  <a:srgbClr val="FF0000"/>
                </a:solidFill>
              </a:rPr>
              <a:t>☺ correct!</a:t>
            </a:r>
            <a:endParaRPr/>
          </a:p>
          <a:p>
            <a:pPr marL="0" lvl="0" indent="0" algn="l" rtl="0">
              <a:lnSpc>
                <a:spcPct val="90000"/>
              </a:lnSpc>
              <a:spcBef>
                <a:spcPts val="1000"/>
              </a:spcBef>
              <a:spcAft>
                <a:spcPts val="0"/>
              </a:spcAft>
              <a:buClr>
                <a:schemeClr val="dk1"/>
              </a:buClr>
              <a:buSzPct val="100000"/>
              <a:buNone/>
            </a:pPr>
            <a:r>
              <a:rPr lang="en-US"/>
              <a:t>C. Repeat the measurements every two weeks</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rgbClr val="FF0000"/>
              </a:buClr>
              <a:buSzPct val="100000"/>
              <a:buNone/>
            </a:pPr>
            <a:r>
              <a:rPr lang="en-US" b="1">
                <a:solidFill>
                  <a:srgbClr val="FF0000"/>
                </a:solidFill>
              </a:rPr>
              <a:t>Were you correct?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pic>
        <p:nvPicPr>
          <p:cNvPr id="483" name="Google Shape;483;p37" descr="Menu: How your measurements can help"/>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pic>
        <p:nvPicPr>
          <p:cNvPr id="484" name="Google Shape;484;p37"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pic>
        <p:nvPicPr>
          <p:cNvPr id="485" name="Google Shape;485;p37" descr="Canopy Cover and Ground Cov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sp>
        <p:nvSpPr>
          <p:cNvPr id="486" name="Google Shape;486;p37"/>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entry.  Question 5</a:t>
            </a:r>
            <a:endParaRPr sz="2400"/>
          </a:p>
        </p:txBody>
      </p:sp>
      <p:sp>
        <p:nvSpPr>
          <p:cNvPr id="487" name="Google Shape;487;p37"/>
          <p:cNvSpPr txBox="1">
            <a:spLocks noGrp="1"/>
          </p:cNvSpPr>
          <p:nvPr>
            <p:ph type="body" idx="1"/>
          </p:nvPr>
        </p:nvSpPr>
        <p:spPr>
          <a:xfrm>
            <a:off x="1273175" y="1825625"/>
            <a:ext cx="761405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5. What protocol do you need to complete before taking your canopy cover and ground cover measurements?</a:t>
            </a:r>
            <a:endParaRPr/>
          </a:p>
          <a:p>
            <a:pPr marL="0" lvl="0" indent="0" algn="l" rtl="0">
              <a:lnSpc>
                <a:spcPct val="90000"/>
              </a:lnSpc>
              <a:spcBef>
                <a:spcPts val="1000"/>
              </a:spcBef>
              <a:spcAft>
                <a:spcPts val="0"/>
              </a:spcAft>
              <a:buClr>
                <a:schemeClr val="dk1"/>
              </a:buClr>
              <a:buSzPct val="100000"/>
              <a:buNone/>
            </a:pPr>
            <a:r>
              <a:rPr lang="en-US"/>
              <a:t>A. All the hydrology protocols </a:t>
            </a:r>
            <a:endParaRPr/>
          </a:p>
          <a:p>
            <a:pPr marL="0" lvl="0" indent="0" algn="l" rtl="0">
              <a:lnSpc>
                <a:spcPct val="90000"/>
              </a:lnSpc>
              <a:spcBef>
                <a:spcPts val="1000"/>
              </a:spcBef>
              <a:spcAft>
                <a:spcPts val="0"/>
              </a:spcAft>
              <a:buClr>
                <a:schemeClr val="dk1"/>
              </a:buClr>
              <a:buSzPct val="100000"/>
              <a:buNone/>
            </a:pPr>
            <a:r>
              <a:rPr lang="en-US"/>
              <a:t>B. Land Cover Sample Site Definition</a:t>
            </a:r>
            <a:endParaRPr/>
          </a:p>
          <a:p>
            <a:pPr marL="0" lvl="0" indent="0" algn="l" rtl="0">
              <a:lnSpc>
                <a:spcPct val="90000"/>
              </a:lnSpc>
              <a:spcBef>
                <a:spcPts val="1000"/>
              </a:spcBef>
              <a:spcAft>
                <a:spcPts val="0"/>
              </a:spcAft>
              <a:buClr>
                <a:schemeClr val="dk1"/>
              </a:buClr>
              <a:buSzPct val="100000"/>
              <a:buNone/>
            </a:pPr>
            <a:r>
              <a:rPr lang="en-US"/>
              <a:t>C. The MUC guide Classification</a:t>
            </a:r>
            <a:endParaRPr/>
          </a:p>
          <a:p>
            <a:pPr marL="0" lvl="0" indent="0" algn="l" rtl="0">
              <a:lnSpc>
                <a:spcPct val="90000"/>
              </a:lnSpc>
              <a:spcBef>
                <a:spcPts val="1000"/>
              </a:spcBef>
              <a:spcAft>
                <a:spcPts val="0"/>
              </a:spcAft>
              <a:buClr>
                <a:schemeClr val="dk1"/>
              </a:buClr>
              <a:buSzPct val="100000"/>
              <a:buNone/>
            </a:pPr>
            <a:endParaRPr>
              <a:solidFill>
                <a:srgbClr val="FF0000"/>
              </a:solidFill>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rgbClr val="FF0000"/>
              </a:buClr>
              <a:buSzPct val="100000"/>
              <a:buNone/>
            </a:pPr>
            <a:r>
              <a:rPr lang="en-US" b="1">
                <a:solidFill>
                  <a:srgbClr val="FF0000"/>
                </a:solidFill>
              </a:rPr>
              <a:t>Do you know the answer?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pic>
        <p:nvPicPr>
          <p:cNvPr id="493" name="Google Shape;493;p38"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494" name="Google Shape;494;p38"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pic>
        <p:nvPicPr>
          <p:cNvPr id="495" name="Google Shape;495;p38" descr="Menu: How your measurements can help"/>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496" name="Google Shape;496;p38"/>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entry. </a:t>
            </a:r>
            <a:br>
              <a:rPr lang="en-US" sz="2400" b="1">
                <a:solidFill>
                  <a:srgbClr val="055000"/>
                </a:solidFill>
              </a:rPr>
            </a:br>
            <a:r>
              <a:rPr lang="en-US" sz="2400" b="1">
                <a:solidFill>
                  <a:srgbClr val="055000"/>
                </a:solidFill>
              </a:rPr>
              <a:t>Answer to Question 5 </a:t>
            </a:r>
            <a:endParaRPr sz="2400"/>
          </a:p>
        </p:txBody>
      </p:sp>
      <p:sp>
        <p:nvSpPr>
          <p:cNvPr id="497" name="Google Shape;497;p38"/>
          <p:cNvSpPr txBox="1">
            <a:spLocks noGrp="1"/>
          </p:cNvSpPr>
          <p:nvPr>
            <p:ph type="body" idx="1"/>
          </p:nvPr>
        </p:nvSpPr>
        <p:spPr>
          <a:xfrm>
            <a:off x="1273175" y="1825625"/>
            <a:ext cx="7139305"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a:t>5. What protocol do you need to complete before taking your canopy cover and ground cover measurements?</a:t>
            </a:r>
            <a:endParaRPr/>
          </a:p>
          <a:p>
            <a:pPr marL="0" lvl="0" indent="0" algn="l" rtl="0">
              <a:lnSpc>
                <a:spcPct val="90000"/>
              </a:lnSpc>
              <a:spcBef>
                <a:spcPts val="1000"/>
              </a:spcBef>
              <a:spcAft>
                <a:spcPts val="0"/>
              </a:spcAft>
              <a:buClr>
                <a:schemeClr val="dk1"/>
              </a:buClr>
              <a:buSzPct val="100000"/>
              <a:buNone/>
            </a:pPr>
            <a:r>
              <a:rPr lang="en-US"/>
              <a:t>A. All the hydrology protocols </a:t>
            </a:r>
            <a:endParaRPr/>
          </a:p>
          <a:p>
            <a:pPr marL="0" lvl="0" indent="0" algn="l" rtl="0">
              <a:lnSpc>
                <a:spcPct val="90000"/>
              </a:lnSpc>
              <a:spcBef>
                <a:spcPts val="1000"/>
              </a:spcBef>
              <a:spcAft>
                <a:spcPts val="0"/>
              </a:spcAft>
              <a:buClr>
                <a:schemeClr val="dk1"/>
              </a:buClr>
              <a:buSzPct val="100000"/>
              <a:buNone/>
            </a:pPr>
            <a:r>
              <a:rPr lang="en-US"/>
              <a:t>B. </a:t>
            </a:r>
            <a:r>
              <a:rPr lang="en-US" b="1"/>
              <a:t>Land Cover Sample Site Definition </a:t>
            </a:r>
            <a:r>
              <a:rPr lang="en-US" b="1">
                <a:solidFill>
                  <a:srgbClr val="FF0000"/>
                </a:solidFill>
              </a:rPr>
              <a:t>☺ correct!</a:t>
            </a:r>
            <a:endParaRPr/>
          </a:p>
          <a:p>
            <a:pPr marL="0" lvl="0" indent="0" algn="l" rtl="0">
              <a:lnSpc>
                <a:spcPct val="90000"/>
              </a:lnSpc>
              <a:spcBef>
                <a:spcPts val="1000"/>
              </a:spcBef>
              <a:spcAft>
                <a:spcPts val="0"/>
              </a:spcAft>
              <a:buClr>
                <a:schemeClr val="dk1"/>
              </a:buClr>
              <a:buSzPct val="100000"/>
              <a:buNone/>
            </a:pPr>
            <a:r>
              <a:rPr lang="en-US"/>
              <a:t>C. The MUC guide Classification</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rgbClr val="FF0000"/>
              </a:buClr>
              <a:buSzPct val="100000"/>
              <a:buNone/>
            </a:pPr>
            <a:r>
              <a:rPr lang="en-US" b="1">
                <a:solidFill>
                  <a:srgbClr val="FF0000"/>
                </a:solidFill>
              </a:rPr>
              <a:t>Were you correct?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pic>
        <p:nvPicPr>
          <p:cNvPr id="503" name="Google Shape;503;p39" descr="Menu: How your measurements can help"/>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pic>
        <p:nvPicPr>
          <p:cNvPr id="504" name="Google Shape;504;p39"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pic>
        <p:nvPicPr>
          <p:cNvPr id="505" name="Google Shape;505;p39" descr="Canopy Cover and Ground Cov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sp>
        <p:nvSpPr>
          <p:cNvPr id="506" name="Google Shape;506;p39"/>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entry. </a:t>
            </a:r>
            <a:br>
              <a:rPr lang="en-US" sz="2400" b="1">
                <a:solidFill>
                  <a:srgbClr val="055000"/>
                </a:solidFill>
              </a:rPr>
            </a:br>
            <a:r>
              <a:rPr lang="en-US" sz="2400" b="1">
                <a:solidFill>
                  <a:srgbClr val="055000"/>
                </a:solidFill>
              </a:rPr>
              <a:t>Question  6 </a:t>
            </a:r>
            <a:endParaRPr sz="2400"/>
          </a:p>
        </p:txBody>
      </p:sp>
      <p:sp>
        <p:nvSpPr>
          <p:cNvPr id="507" name="Google Shape;507;p39"/>
          <p:cNvSpPr txBox="1">
            <a:spLocks noGrp="1"/>
          </p:cNvSpPr>
          <p:nvPr>
            <p:ph type="body" idx="1"/>
          </p:nvPr>
        </p:nvSpPr>
        <p:spPr>
          <a:xfrm>
            <a:off x="1273175" y="1825625"/>
            <a:ext cx="713930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a:t>6. How do you use your densiometer?</a:t>
            </a:r>
            <a:endParaRPr/>
          </a:p>
          <a:p>
            <a:pPr marL="0" lvl="0" indent="0" algn="l" rtl="0">
              <a:lnSpc>
                <a:spcPct val="90000"/>
              </a:lnSpc>
              <a:spcBef>
                <a:spcPts val="1000"/>
              </a:spcBef>
              <a:spcAft>
                <a:spcPts val="0"/>
              </a:spcAft>
              <a:buClr>
                <a:schemeClr val="dk1"/>
              </a:buClr>
              <a:buSzPts val="2000"/>
              <a:buNone/>
            </a:pPr>
            <a:r>
              <a:rPr lang="en-US"/>
              <a:t>A. Hold perpendicular to the ground,  looking up at the canopy, and record what you see in the crosshairs</a:t>
            </a:r>
            <a:endParaRPr/>
          </a:p>
          <a:p>
            <a:pPr marL="0" lvl="0" indent="0" algn="l" rtl="0">
              <a:lnSpc>
                <a:spcPct val="90000"/>
              </a:lnSpc>
              <a:spcBef>
                <a:spcPts val="1000"/>
              </a:spcBef>
              <a:spcAft>
                <a:spcPts val="0"/>
              </a:spcAft>
              <a:buClr>
                <a:schemeClr val="dk1"/>
              </a:buClr>
              <a:buSzPts val="2000"/>
              <a:buNone/>
            </a:pPr>
            <a:r>
              <a:rPr lang="en-US"/>
              <a:t>B. Hold perpendicular to the ground, look down at the groundcover, and record what you see in the cross hairs</a:t>
            </a:r>
            <a:endParaRPr/>
          </a:p>
          <a:p>
            <a:pPr marL="0" lvl="0" indent="0" algn="l" rtl="0">
              <a:lnSpc>
                <a:spcPct val="90000"/>
              </a:lnSpc>
              <a:spcBef>
                <a:spcPts val="1000"/>
              </a:spcBef>
              <a:spcAft>
                <a:spcPts val="0"/>
              </a:spcAft>
              <a:buClr>
                <a:schemeClr val="dk1"/>
              </a:buClr>
              <a:buSzPts val="2000"/>
              <a:buNone/>
            </a:pPr>
            <a:r>
              <a:rPr lang="en-US"/>
              <a:t>C. Both A and B</a:t>
            </a:r>
            <a:endParaRPr/>
          </a:p>
          <a:p>
            <a:pPr marL="0" lvl="0" indent="0" algn="l" rtl="0">
              <a:lnSpc>
                <a:spcPct val="90000"/>
              </a:lnSpc>
              <a:spcBef>
                <a:spcPts val="1000"/>
              </a:spcBef>
              <a:spcAft>
                <a:spcPts val="0"/>
              </a:spcAft>
              <a:buClr>
                <a:schemeClr val="dk1"/>
              </a:buClr>
              <a:buSzPts val="2000"/>
              <a:buNone/>
            </a:pPr>
            <a:r>
              <a:rPr lang="en-US"/>
              <a:t>D. None of the above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Do you know the answer?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pic>
        <p:nvPicPr>
          <p:cNvPr id="513" name="Google Shape;513;p40"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514" name="Google Shape;514;p40"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pic>
        <p:nvPicPr>
          <p:cNvPr id="515" name="Google Shape;515;p40" descr="Menu: How your measurements can help"/>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516" name="Google Shape;516;p40"/>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entry.</a:t>
            </a:r>
            <a:br>
              <a:rPr lang="en-US" sz="2400" b="1">
                <a:solidFill>
                  <a:srgbClr val="055000"/>
                </a:solidFill>
              </a:rPr>
            </a:br>
            <a:r>
              <a:rPr lang="en-US" sz="2400" b="1">
                <a:solidFill>
                  <a:srgbClr val="055000"/>
                </a:solidFill>
              </a:rPr>
              <a:t>Answer to Question 6 </a:t>
            </a:r>
            <a:endParaRPr sz="2400"/>
          </a:p>
        </p:txBody>
      </p:sp>
      <p:sp>
        <p:nvSpPr>
          <p:cNvPr id="517" name="Google Shape;517;p40"/>
          <p:cNvSpPr txBox="1">
            <a:spLocks noGrp="1"/>
          </p:cNvSpPr>
          <p:nvPr>
            <p:ph type="body" idx="1"/>
          </p:nvPr>
        </p:nvSpPr>
        <p:spPr>
          <a:xfrm>
            <a:off x="1273175" y="1825625"/>
            <a:ext cx="713930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a:t>6. How do you use your densiometer?</a:t>
            </a:r>
            <a:endParaRPr/>
          </a:p>
          <a:p>
            <a:pPr marL="0" lvl="0" indent="0" algn="l" rtl="0">
              <a:lnSpc>
                <a:spcPct val="90000"/>
              </a:lnSpc>
              <a:spcBef>
                <a:spcPts val="1000"/>
              </a:spcBef>
              <a:spcAft>
                <a:spcPts val="0"/>
              </a:spcAft>
              <a:buClr>
                <a:schemeClr val="dk1"/>
              </a:buClr>
              <a:buSzPts val="2000"/>
              <a:buNone/>
            </a:pPr>
            <a:r>
              <a:rPr lang="en-US"/>
              <a:t>A. Hold perpendicular to the ground,  looking up at the canopy, and record what you see in the crosshairs </a:t>
            </a:r>
            <a:r>
              <a:rPr lang="en-US" b="1">
                <a:solidFill>
                  <a:srgbClr val="FF0000"/>
                </a:solidFill>
              </a:rPr>
              <a:t>☺ correct!</a:t>
            </a:r>
            <a:endParaRPr/>
          </a:p>
          <a:p>
            <a:pPr marL="0" lvl="0" indent="0" algn="l" rtl="0">
              <a:lnSpc>
                <a:spcPct val="90000"/>
              </a:lnSpc>
              <a:spcBef>
                <a:spcPts val="1000"/>
              </a:spcBef>
              <a:spcAft>
                <a:spcPts val="0"/>
              </a:spcAft>
              <a:buClr>
                <a:schemeClr val="dk1"/>
              </a:buClr>
              <a:buSzPts val="2000"/>
              <a:buNone/>
            </a:pPr>
            <a:r>
              <a:rPr lang="en-US"/>
              <a:t>B. Hold perpendicular to the ground, look down at the groundcover, and record what you see in the cross hairs</a:t>
            </a:r>
            <a:endParaRPr/>
          </a:p>
          <a:p>
            <a:pPr marL="0" lvl="0" indent="0" algn="l" rtl="0">
              <a:lnSpc>
                <a:spcPct val="90000"/>
              </a:lnSpc>
              <a:spcBef>
                <a:spcPts val="1000"/>
              </a:spcBef>
              <a:spcAft>
                <a:spcPts val="0"/>
              </a:spcAft>
              <a:buClr>
                <a:schemeClr val="dk1"/>
              </a:buClr>
              <a:buSzPts val="2000"/>
              <a:buNone/>
            </a:pPr>
            <a:r>
              <a:rPr lang="en-US"/>
              <a:t>C. Both A and B</a:t>
            </a:r>
            <a:endParaRPr/>
          </a:p>
          <a:p>
            <a:pPr marL="0" lvl="0" indent="0" algn="l" rtl="0">
              <a:lnSpc>
                <a:spcPct val="90000"/>
              </a:lnSpc>
              <a:spcBef>
                <a:spcPts val="1000"/>
              </a:spcBef>
              <a:spcAft>
                <a:spcPts val="0"/>
              </a:spcAft>
              <a:buClr>
                <a:schemeClr val="dk1"/>
              </a:buClr>
              <a:buSzPts val="2000"/>
              <a:buNone/>
            </a:pPr>
            <a:r>
              <a:rPr lang="en-US"/>
              <a:t>D. None of the above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Were you correct?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pic>
        <p:nvPicPr>
          <p:cNvPr id="523" name="Google Shape;523;p41"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524" name="Google Shape;524;p41"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pic>
        <p:nvPicPr>
          <p:cNvPr id="525" name="Google Shape;525;p41" descr="Menu: How your measurements can help"/>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526" name="Google Shape;526;p41"/>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entry.</a:t>
            </a:r>
            <a:br>
              <a:rPr lang="en-US" sz="2400" b="1">
                <a:solidFill>
                  <a:srgbClr val="055000"/>
                </a:solidFill>
              </a:rPr>
            </a:br>
            <a:r>
              <a:rPr lang="en-US" sz="2400" b="1">
                <a:solidFill>
                  <a:srgbClr val="055000"/>
                </a:solidFill>
              </a:rPr>
              <a:t>Question 7 </a:t>
            </a:r>
            <a:endParaRPr sz="2400"/>
          </a:p>
        </p:txBody>
      </p:sp>
      <p:sp>
        <p:nvSpPr>
          <p:cNvPr id="527" name="Google Shape;527;p41"/>
          <p:cNvSpPr txBox="1">
            <a:spLocks noGrp="1"/>
          </p:cNvSpPr>
          <p:nvPr>
            <p:ph type="body" idx="1"/>
          </p:nvPr>
        </p:nvSpPr>
        <p:spPr>
          <a:xfrm>
            <a:off x="1273175" y="1825625"/>
            <a:ext cx="76140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a:t>7. When you measure ground cover, you should record:</a:t>
            </a:r>
            <a:endParaRPr/>
          </a:p>
          <a:p>
            <a:pPr marL="0" lvl="0" indent="0" algn="l" rtl="0">
              <a:lnSpc>
                <a:spcPct val="90000"/>
              </a:lnSpc>
              <a:spcBef>
                <a:spcPts val="1000"/>
              </a:spcBef>
              <a:spcAft>
                <a:spcPts val="0"/>
              </a:spcAft>
              <a:buClr>
                <a:schemeClr val="dk1"/>
              </a:buClr>
              <a:buSzPts val="2000"/>
              <a:buNone/>
            </a:pPr>
            <a:r>
              <a:rPr lang="en-US"/>
              <a:t> </a:t>
            </a:r>
            <a:endParaRPr/>
          </a:p>
          <a:p>
            <a:pPr marL="0" lvl="0" indent="0" algn="l" rtl="0">
              <a:lnSpc>
                <a:spcPct val="90000"/>
              </a:lnSpc>
              <a:spcBef>
                <a:spcPts val="1000"/>
              </a:spcBef>
              <a:spcAft>
                <a:spcPts val="0"/>
              </a:spcAft>
              <a:buClr>
                <a:schemeClr val="dk1"/>
              </a:buClr>
              <a:buSzPts val="2000"/>
              <a:buNone/>
            </a:pPr>
            <a:r>
              <a:rPr lang="en-US"/>
              <a:t>A. All the vegetation in the 50 cm quadrant around your feet</a:t>
            </a:r>
            <a:endParaRPr/>
          </a:p>
          <a:p>
            <a:pPr marL="0" lvl="0" indent="0" algn="l" rtl="0">
              <a:lnSpc>
                <a:spcPct val="90000"/>
              </a:lnSpc>
              <a:spcBef>
                <a:spcPts val="1000"/>
              </a:spcBef>
              <a:spcAft>
                <a:spcPts val="0"/>
              </a:spcAft>
              <a:buClr>
                <a:schemeClr val="dk1"/>
              </a:buClr>
              <a:buSzPts val="2000"/>
              <a:buNone/>
            </a:pPr>
            <a:r>
              <a:rPr lang="en-US"/>
              <a:t>B. The vegetation that touches your foot or your leg under your knee</a:t>
            </a:r>
            <a:endParaRPr/>
          </a:p>
          <a:p>
            <a:pPr marL="0" lvl="0" indent="0" algn="l" rtl="0">
              <a:lnSpc>
                <a:spcPct val="90000"/>
              </a:lnSpc>
              <a:spcBef>
                <a:spcPts val="1000"/>
              </a:spcBef>
              <a:spcAft>
                <a:spcPts val="0"/>
              </a:spcAft>
              <a:buClr>
                <a:schemeClr val="dk1"/>
              </a:buClr>
              <a:buSzPts val="2000"/>
              <a:buNone/>
            </a:pPr>
            <a:r>
              <a:rPr lang="en-US"/>
              <a:t>C. Both A and B</a:t>
            </a:r>
            <a:endParaRPr/>
          </a:p>
          <a:p>
            <a:pPr marL="0" lvl="0" indent="0" algn="l" rtl="0">
              <a:lnSpc>
                <a:spcPct val="90000"/>
              </a:lnSpc>
              <a:spcBef>
                <a:spcPts val="1000"/>
              </a:spcBef>
              <a:spcAft>
                <a:spcPts val="0"/>
              </a:spcAft>
              <a:buClr>
                <a:schemeClr val="dk1"/>
              </a:buClr>
              <a:buSzPts val="2000"/>
              <a:buNone/>
            </a:pPr>
            <a:r>
              <a:rPr lang="en-US"/>
              <a:t>D None of the above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Do you know the answer?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18" name="Google Shape;118;p4" descr="Banner: Canopy Cover and Ground Cove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90196" y="0"/>
            <a:ext cx="9324391" cy="990314"/>
          </a:xfrm>
          <a:prstGeom prst="rect">
            <a:avLst/>
          </a:prstGeom>
          <a:noFill/>
          <a:ln>
            <a:noFill/>
          </a:ln>
        </p:spPr>
      </p:pic>
      <p:pic>
        <p:nvPicPr>
          <p:cNvPr id="119" name="Google Shape;119;p4" descr="Menu: What is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196" y="990314"/>
            <a:ext cx="1246136" cy="5867686"/>
          </a:xfrm>
          <a:prstGeom prst="rect">
            <a:avLst/>
          </a:prstGeom>
          <a:noFill/>
          <a:ln>
            <a:noFill/>
          </a:ln>
        </p:spPr>
      </p:pic>
      <p:sp>
        <p:nvSpPr>
          <p:cNvPr id="120" name="Google Shape;120;p4"/>
          <p:cNvSpPr txBox="1">
            <a:spLocks noGrp="1"/>
          </p:cNvSpPr>
          <p:nvPr>
            <p:ph type="title"/>
          </p:nvPr>
        </p:nvSpPr>
        <p:spPr>
          <a:xfrm>
            <a:off x="1111731" y="90505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a:solidFill>
                  <a:srgbClr val="055000"/>
                </a:solidFill>
              </a:rPr>
              <a:t>  </a:t>
            </a:r>
            <a:r>
              <a:rPr lang="en-US" b="1">
                <a:solidFill>
                  <a:srgbClr val="055000"/>
                </a:solidFill>
              </a:rPr>
              <a:t>What is Biometry? </a:t>
            </a:r>
            <a:br>
              <a:rPr lang="en-US" b="1">
                <a:solidFill>
                  <a:srgbClr val="055000"/>
                </a:solidFill>
              </a:rPr>
            </a:br>
            <a:endParaRPr b="1">
              <a:solidFill>
                <a:srgbClr val="055000"/>
              </a:solidFill>
            </a:endParaRPr>
          </a:p>
        </p:txBody>
      </p:sp>
      <p:sp>
        <p:nvSpPr>
          <p:cNvPr id="121" name="Google Shape;121;p4"/>
          <p:cNvSpPr txBox="1">
            <a:spLocks noGrp="1"/>
          </p:cNvSpPr>
          <p:nvPr>
            <p:ph type="body" idx="2"/>
          </p:nvPr>
        </p:nvSpPr>
        <p:spPr>
          <a:xfrm>
            <a:off x="1320799" y="1737172"/>
            <a:ext cx="4197832" cy="4271742"/>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600"/>
              <a:buNone/>
            </a:pPr>
            <a:r>
              <a:rPr lang="en-US" sz="1600"/>
              <a:t>Biometry is the measuring of living things.  A scientist is interested not only in the characteristics of vegetation at a study site, but also how it is distributed. How dense is the forest?  Does sunlight penetrate to the forest floor? Is the landscape dominated by grasses? Has there been a recent disturbance, such as a forest fire or flood? These are questions that are answered by taking biometric measurement of land cover.</a:t>
            </a:r>
            <a:endParaRPr/>
          </a:p>
          <a:p>
            <a:pPr marL="0" lvl="0" indent="0" algn="just" rtl="0">
              <a:lnSpc>
                <a:spcPct val="90000"/>
              </a:lnSpc>
              <a:spcBef>
                <a:spcPts val="1000"/>
              </a:spcBef>
              <a:spcAft>
                <a:spcPts val="0"/>
              </a:spcAft>
              <a:buClr>
                <a:schemeClr val="dk1"/>
              </a:buClr>
              <a:buSzPts val="1600"/>
              <a:buNone/>
            </a:pPr>
            <a:endParaRPr sz="1600"/>
          </a:p>
          <a:p>
            <a:pPr marL="0" lvl="0" indent="0" algn="just" rtl="0">
              <a:lnSpc>
                <a:spcPct val="90000"/>
              </a:lnSpc>
              <a:spcBef>
                <a:spcPts val="1000"/>
              </a:spcBef>
              <a:spcAft>
                <a:spcPts val="0"/>
              </a:spcAft>
              <a:buClr>
                <a:schemeClr val="dk1"/>
              </a:buClr>
              <a:buSzPts val="1600"/>
              <a:buNone/>
            </a:pPr>
            <a:r>
              <a:rPr lang="en-US" sz="1600"/>
              <a:t>In this protocol, you will be measuring canopy cover and ground cover. Land cover is a general term for the differences in vegetation we see on the land. </a:t>
            </a:r>
            <a:r>
              <a:rPr lang="en-US" sz="1600" b="1">
                <a:solidFill>
                  <a:srgbClr val="385623"/>
                </a:solidFill>
              </a:rPr>
              <a:t>Canopy cover and ground cover are two land cover measurements.  </a:t>
            </a:r>
            <a:endParaRPr/>
          </a:p>
          <a:p>
            <a:pPr marL="0" lvl="0" indent="0" algn="just" rtl="0">
              <a:lnSpc>
                <a:spcPct val="90000"/>
              </a:lnSpc>
              <a:spcBef>
                <a:spcPts val="1000"/>
              </a:spcBef>
              <a:spcAft>
                <a:spcPts val="0"/>
              </a:spcAft>
              <a:buClr>
                <a:schemeClr val="dk1"/>
              </a:buClr>
              <a:buSzPts val="1600"/>
              <a:buNone/>
            </a:pPr>
            <a:r>
              <a:rPr lang="en-US" sz="1600"/>
              <a:t>The GLOBE Biometry Protocols (list, right) will assist you in determining the MUC classification of your study site. </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p:txBody>
      </p:sp>
      <p:pic>
        <p:nvPicPr>
          <p:cNvPr id="122" name="Google Shape;122;p4" descr="GLOBE Biometry Measurements: These include Land Cover Sample Site, Canopy Cover and Ground Cover, Tree Height on Level Ground: Simplified Clinometer Technique, Tree Height on Level Ground: Standard Clinometer Technique, Tree height on a slope: Stand by tree, Tree cirucumference, Graminoid Biomass. This is Canopy Cover and Ground Cov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18631" y="990314"/>
            <a:ext cx="3479800" cy="5143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pic>
        <p:nvPicPr>
          <p:cNvPr id="533" name="Google Shape;533;p42"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534" name="Google Shape;534;p42"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pic>
        <p:nvPicPr>
          <p:cNvPr id="535" name="Google Shape;535;p42" descr="Menu: How your measurements can help"/>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536" name="Google Shape;536;p42"/>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entry.</a:t>
            </a:r>
            <a:br>
              <a:rPr lang="en-US" sz="2400" b="1">
                <a:solidFill>
                  <a:srgbClr val="055000"/>
                </a:solidFill>
              </a:rPr>
            </a:br>
            <a:r>
              <a:rPr lang="en-US" sz="2400" b="1">
                <a:solidFill>
                  <a:srgbClr val="055000"/>
                </a:solidFill>
              </a:rPr>
              <a:t>Answer to Question 7 </a:t>
            </a:r>
            <a:endParaRPr sz="2400"/>
          </a:p>
        </p:txBody>
      </p:sp>
      <p:sp>
        <p:nvSpPr>
          <p:cNvPr id="537" name="Google Shape;537;p42"/>
          <p:cNvSpPr txBox="1">
            <a:spLocks noGrp="1"/>
          </p:cNvSpPr>
          <p:nvPr>
            <p:ph type="body" idx="1"/>
          </p:nvPr>
        </p:nvSpPr>
        <p:spPr>
          <a:xfrm>
            <a:off x="1273175" y="1825625"/>
            <a:ext cx="77640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a:t>7. When you measure ground cover, you should record:</a:t>
            </a:r>
            <a:endParaRPr/>
          </a:p>
          <a:p>
            <a:pPr marL="0" lvl="0" indent="0" algn="l" rtl="0">
              <a:lnSpc>
                <a:spcPct val="90000"/>
              </a:lnSpc>
              <a:spcBef>
                <a:spcPts val="1000"/>
              </a:spcBef>
              <a:spcAft>
                <a:spcPts val="0"/>
              </a:spcAft>
              <a:buClr>
                <a:schemeClr val="dk1"/>
              </a:buClr>
              <a:buSzPts val="2000"/>
              <a:buNone/>
            </a:pPr>
            <a:r>
              <a:rPr lang="en-US"/>
              <a:t> </a:t>
            </a:r>
            <a:endParaRPr/>
          </a:p>
          <a:p>
            <a:pPr marL="0" lvl="0" indent="0" algn="l" rtl="0">
              <a:lnSpc>
                <a:spcPct val="90000"/>
              </a:lnSpc>
              <a:spcBef>
                <a:spcPts val="1000"/>
              </a:spcBef>
              <a:spcAft>
                <a:spcPts val="0"/>
              </a:spcAft>
              <a:buClr>
                <a:schemeClr val="dk1"/>
              </a:buClr>
              <a:buSzPts val="2000"/>
              <a:buNone/>
            </a:pPr>
            <a:r>
              <a:rPr lang="en-US" b="1"/>
              <a:t>A. All the vegetation in the 50 cm quadrant around your feet</a:t>
            </a:r>
            <a:r>
              <a:rPr lang="en-US"/>
              <a:t> </a:t>
            </a:r>
            <a:r>
              <a:rPr lang="en-US" b="1">
                <a:solidFill>
                  <a:srgbClr val="FF0000"/>
                </a:solidFill>
              </a:rPr>
              <a:t>☺ correct!</a:t>
            </a:r>
            <a:endParaRPr/>
          </a:p>
          <a:p>
            <a:pPr marL="0" lvl="0" indent="0" algn="l" rtl="0">
              <a:lnSpc>
                <a:spcPct val="90000"/>
              </a:lnSpc>
              <a:spcBef>
                <a:spcPts val="1000"/>
              </a:spcBef>
              <a:spcAft>
                <a:spcPts val="0"/>
              </a:spcAft>
              <a:buClr>
                <a:schemeClr val="dk1"/>
              </a:buClr>
              <a:buSzPts val="2000"/>
              <a:buNone/>
            </a:pPr>
            <a:r>
              <a:rPr lang="en-US"/>
              <a:t>B. The vegetation that touches your foot or your leg under your knee</a:t>
            </a:r>
            <a:endParaRPr/>
          </a:p>
          <a:p>
            <a:pPr marL="0" lvl="0" indent="0" algn="l" rtl="0">
              <a:lnSpc>
                <a:spcPct val="90000"/>
              </a:lnSpc>
              <a:spcBef>
                <a:spcPts val="1000"/>
              </a:spcBef>
              <a:spcAft>
                <a:spcPts val="0"/>
              </a:spcAft>
              <a:buClr>
                <a:schemeClr val="dk1"/>
              </a:buClr>
              <a:buSzPts val="2000"/>
              <a:buNone/>
            </a:pPr>
            <a:r>
              <a:rPr lang="en-US"/>
              <a:t>C. Both A and B</a:t>
            </a:r>
            <a:endParaRPr/>
          </a:p>
          <a:p>
            <a:pPr marL="0" lvl="0" indent="0" algn="l" rtl="0">
              <a:lnSpc>
                <a:spcPct val="90000"/>
              </a:lnSpc>
              <a:spcBef>
                <a:spcPts val="1000"/>
              </a:spcBef>
              <a:spcAft>
                <a:spcPts val="0"/>
              </a:spcAft>
              <a:buClr>
                <a:schemeClr val="dk1"/>
              </a:buClr>
              <a:buSzPts val="2000"/>
              <a:buNone/>
            </a:pPr>
            <a:r>
              <a:rPr lang="en-US"/>
              <a:t>D None of the above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Were you correct?  Let’s now look at how to collect your data!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pic>
        <p:nvPicPr>
          <p:cNvPr id="543" name="Google Shape;543;p43" descr="Biometry Protocol-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544" name="Google Shape;544;p43"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545" name="Google Shape;545;p43"/>
          <p:cNvSpPr txBox="1">
            <a:spLocks noGrp="1"/>
          </p:cNvSpPr>
          <p:nvPr>
            <p:ph type="title"/>
          </p:nvPr>
        </p:nvSpPr>
        <p:spPr>
          <a:xfrm>
            <a:off x="1225021" y="1006976"/>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2700" b="1">
                <a:solidFill>
                  <a:srgbClr val="055000"/>
                </a:solidFill>
              </a:rPr>
              <a:t>Prepare your Data for Data Entry. Calculate the Percentages for Each Column of the Data Sheet and Enter on the Form- Step 1 </a:t>
            </a:r>
            <a:br>
              <a:rPr lang="en-US" b="1">
                <a:solidFill>
                  <a:srgbClr val="055000"/>
                </a:solidFill>
              </a:rPr>
            </a:br>
            <a:endParaRPr/>
          </a:p>
        </p:txBody>
      </p:sp>
      <p:sp>
        <p:nvSpPr>
          <p:cNvPr id="546" name="Google Shape;546;p43"/>
          <p:cNvSpPr txBox="1">
            <a:spLocks noGrp="1"/>
          </p:cNvSpPr>
          <p:nvPr>
            <p:ph type="body" idx="1"/>
          </p:nvPr>
        </p:nvSpPr>
        <p:spPr>
          <a:xfrm>
            <a:off x="1282171" y="2013953"/>
            <a:ext cx="5467764" cy="35719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Determining the Percentage of Tree or Shrub Canopy Cover (Column 1).</a:t>
            </a:r>
            <a:endParaRPr/>
          </a:p>
          <a:p>
            <a:pPr marL="0" lvl="0" indent="0" algn="l" rtl="0">
              <a:lnSpc>
                <a:spcPct val="90000"/>
              </a:lnSpc>
              <a:spcBef>
                <a:spcPts val="1000"/>
              </a:spcBef>
              <a:spcAft>
                <a:spcPts val="0"/>
              </a:spcAft>
              <a:buClr>
                <a:schemeClr val="dk1"/>
              </a:buClr>
              <a:buSzPts val="1600"/>
              <a:buNone/>
            </a:pPr>
            <a:r>
              <a:rPr lang="en-US" sz="1600"/>
              <a:t>Calculate the percent of tree canopy and shrub canopy and shrub canopy, using the following equation as a model: </a:t>
            </a:r>
            <a:endParaRPr/>
          </a:p>
          <a:p>
            <a:pPr marL="0" lvl="0" indent="0" algn="l" rtl="0">
              <a:lnSpc>
                <a:spcPct val="90000"/>
              </a:lnSpc>
              <a:spcBef>
                <a:spcPts val="1000"/>
              </a:spcBef>
              <a:spcAft>
                <a:spcPts val="0"/>
              </a:spcAft>
              <a:buClr>
                <a:schemeClr val="dk1"/>
              </a:buClr>
              <a:buSzPts val="1600"/>
              <a:buNone/>
            </a:pPr>
            <a:endParaRPr sz="1600" b="1"/>
          </a:p>
          <a:p>
            <a:pPr marL="0" lvl="0" indent="0" algn="l" rtl="0">
              <a:lnSpc>
                <a:spcPct val="90000"/>
              </a:lnSpc>
              <a:spcBef>
                <a:spcPts val="1000"/>
              </a:spcBef>
              <a:spcAft>
                <a:spcPts val="0"/>
              </a:spcAft>
              <a:buClr>
                <a:schemeClr val="dk1"/>
              </a:buClr>
              <a:buSzPts val="1600"/>
              <a:buNone/>
            </a:pPr>
            <a:r>
              <a:rPr lang="en-US" sz="1600" b="1"/>
              <a:t>% Tree Canopy Cover= </a:t>
            </a:r>
            <a:r>
              <a:rPr lang="en-US" sz="1600" b="1" u="sng"/>
              <a:t># of +’s (Tree Canopy) </a:t>
            </a:r>
            <a:r>
              <a:rPr lang="en-US" sz="1600" b="1"/>
              <a:t>x 100</a:t>
            </a:r>
            <a:endParaRPr/>
          </a:p>
          <a:p>
            <a:pPr marL="0" lvl="0" indent="0" algn="l" rtl="0">
              <a:lnSpc>
                <a:spcPct val="90000"/>
              </a:lnSpc>
              <a:spcBef>
                <a:spcPts val="1000"/>
              </a:spcBef>
              <a:spcAft>
                <a:spcPts val="0"/>
              </a:spcAft>
              <a:buClr>
                <a:schemeClr val="dk1"/>
              </a:buClr>
              <a:buSzPts val="1600"/>
              <a:buNone/>
            </a:pPr>
            <a:r>
              <a:rPr lang="en-US" sz="1600" b="1"/>
              <a:t>			# of Total Observations</a:t>
            </a:r>
            <a:endParaRPr/>
          </a:p>
          <a:p>
            <a:pPr marL="0" lvl="0" indent="0" algn="l" rtl="0">
              <a:lnSpc>
                <a:spcPct val="90000"/>
              </a:lnSpc>
              <a:spcBef>
                <a:spcPts val="1000"/>
              </a:spcBef>
              <a:spcAft>
                <a:spcPts val="0"/>
              </a:spcAft>
              <a:buClr>
                <a:schemeClr val="dk1"/>
              </a:buClr>
              <a:buSzPts val="1600"/>
              <a:buNone/>
            </a:pPr>
            <a:endParaRPr sz="1600" b="1"/>
          </a:p>
          <a:p>
            <a:pPr marL="0" lvl="0" indent="0" algn="l" rtl="0">
              <a:lnSpc>
                <a:spcPct val="90000"/>
              </a:lnSpc>
              <a:spcBef>
                <a:spcPts val="1000"/>
              </a:spcBef>
              <a:spcAft>
                <a:spcPts val="0"/>
              </a:spcAft>
              <a:buClr>
                <a:schemeClr val="dk1"/>
              </a:buClr>
              <a:buSzPts val="1600"/>
              <a:buNone/>
            </a:pPr>
            <a:r>
              <a:rPr lang="en-US" sz="1600" b="1"/>
              <a:t>% Shrub Canopy Cover= </a:t>
            </a:r>
            <a:r>
              <a:rPr lang="en-US" sz="1600" b="1" u="sng"/>
              <a:t># of +’s (Shrub Canopy) </a:t>
            </a:r>
            <a:r>
              <a:rPr lang="en-US" sz="1600" b="1"/>
              <a:t>x 100</a:t>
            </a:r>
            <a:endParaRPr/>
          </a:p>
          <a:p>
            <a:pPr marL="0" lvl="0" indent="0" algn="l" rtl="0">
              <a:lnSpc>
                <a:spcPct val="90000"/>
              </a:lnSpc>
              <a:spcBef>
                <a:spcPts val="1000"/>
              </a:spcBef>
              <a:spcAft>
                <a:spcPts val="0"/>
              </a:spcAft>
              <a:buClr>
                <a:schemeClr val="dk1"/>
              </a:buClr>
              <a:buSzPts val="1600"/>
              <a:buNone/>
            </a:pPr>
            <a:r>
              <a:rPr lang="en-US" sz="1600" b="1"/>
              <a:t>		                 # of Total Observations</a:t>
            </a:r>
            <a:endParaRPr/>
          </a:p>
          <a:p>
            <a:pPr marL="0" lvl="0" indent="0" algn="l" rtl="0">
              <a:lnSpc>
                <a:spcPct val="90000"/>
              </a:lnSpc>
              <a:spcBef>
                <a:spcPts val="1000"/>
              </a:spcBef>
              <a:spcAft>
                <a:spcPts val="0"/>
              </a:spcAft>
              <a:buClr>
                <a:schemeClr val="dk1"/>
              </a:buClr>
              <a:buSzPts val="1800"/>
              <a:buNone/>
            </a:pPr>
            <a:endParaRPr sz="1800"/>
          </a:p>
          <a:p>
            <a:pPr marL="228600" lvl="0" indent="-101600" algn="l" rtl="0">
              <a:lnSpc>
                <a:spcPct val="90000"/>
              </a:lnSpc>
              <a:spcBef>
                <a:spcPts val="1000"/>
              </a:spcBef>
              <a:spcAft>
                <a:spcPts val="0"/>
              </a:spcAft>
              <a:buClr>
                <a:schemeClr val="dk1"/>
              </a:buClr>
              <a:buSzPts val="2000"/>
              <a:buNone/>
            </a:pPr>
            <a:endParaRPr/>
          </a:p>
        </p:txBody>
      </p:sp>
      <p:pic>
        <p:nvPicPr>
          <p:cNvPr id="547" name="Google Shape;547;p43" descr="Screenshot of data entry shee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61100" y="3820579"/>
            <a:ext cx="2764475" cy="2772334"/>
          </a:xfrm>
          <a:prstGeom prst="rect">
            <a:avLst/>
          </a:prstGeom>
          <a:noFill/>
          <a:ln>
            <a:noFill/>
          </a:ln>
        </p:spPr>
      </p:pic>
      <p:pic>
        <p:nvPicPr>
          <p:cNvPr id="548" name="Google Shape;548;p43" descr="An arrow and text showing where to record your calculated value in the first column of the data shee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882900" y="5206746"/>
            <a:ext cx="3378200" cy="1168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44" descr="Screenshot of data entry shee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0454" y="4202723"/>
            <a:ext cx="2442720" cy="2449664"/>
          </a:xfrm>
          <a:prstGeom prst="rect">
            <a:avLst/>
          </a:prstGeom>
          <a:noFill/>
          <a:ln>
            <a:noFill/>
          </a:ln>
        </p:spPr>
      </p:pic>
      <p:sp>
        <p:nvSpPr>
          <p:cNvPr id="554" name="Google Shape;554;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pic>
        <p:nvPicPr>
          <p:cNvPr id="555" name="Google Shape;555;p44" descr="Biometry Protocol: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556" name="Google Shape;556;p44" descr="Menu: Entering data on GLOBE Web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557" name="Google Shape;557;p44"/>
          <p:cNvSpPr txBox="1">
            <a:spLocks noGrp="1"/>
          </p:cNvSpPr>
          <p:nvPr>
            <p:ph type="title"/>
          </p:nvPr>
        </p:nvSpPr>
        <p:spPr>
          <a:xfrm>
            <a:off x="1225021" y="1006976"/>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Calculate the Percentages for Each Column of the Data Sheet and Enter on the Form- Step 2 </a:t>
            </a:r>
            <a:br>
              <a:rPr lang="en-US" b="1">
                <a:solidFill>
                  <a:srgbClr val="055000"/>
                </a:solidFill>
              </a:rPr>
            </a:br>
            <a:endParaRPr/>
          </a:p>
        </p:txBody>
      </p:sp>
      <p:sp>
        <p:nvSpPr>
          <p:cNvPr id="558" name="Google Shape;558;p44"/>
          <p:cNvSpPr txBox="1">
            <a:spLocks noGrp="1"/>
          </p:cNvSpPr>
          <p:nvPr>
            <p:ph type="body" idx="1"/>
          </p:nvPr>
        </p:nvSpPr>
        <p:spPr>
          <a:xfrm>
            <a:off x="1282170" y="2013953"/>
            <a:ext cx="5983154" cy="4253843"/>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n-US" sz="2300"/>
              <a:t>Determining the Percentage of Evergreen or Deciduous Canopy Cover (Column 2).</a:t>
            </a:r>
            <a:endParaRPr/>
          </a:p>
          <a:p>
            <a:pPr marL="0" lvl="0" indent="0" algn="l" rtl="0">
              <a:lnSpc>
                <a:spcPct val="90000"/>
              </a:lnSpc>
              <a:spcBef>
                <a:spcPts val="1000"/>
              </a:spcBef>
              <a:spcAft>
                <a:spcPts val="0"/>
              </a:spcAft>
              <a:buClr>
                <a:schemeClr val="dk1"/>
              </a:buClr>
              <a:buSzPct val="100000"/>
              <a:buNone/>
            </a:pPr>
            <a:endParaRPr sz="2300"/>
          </a:p>
          <a:p>
            <a:pPr marL="0" lvl="0" indent="0" algn="l" rtl="0">
              <a:lnSpc>
                <a:spcPct val="90000"/>
              </a:lnSpc>
              <a:spcBef>
                <a:spcPts val="1000"/>
              </a:spcBef>
              <a:spcAft>
                <a:spcPts val="0"/>
              </a:spcAft>
              <a:buClr>
                <a:schemeClr val="dk1"/>
              </a:buClr>
              <a:buSzPct val="100000"/>
              <a:buNone/>
            </a:pPr>
            <a:r>
              <a:rPr lang="en-US" sz="2300"/>
              <a:t>Calculate the percent Evergreen or Deciduous Canopy Cover, using the following equation as a model: </a:t>
            </a:r>
            <a:endParaRPr/>
          </a:p>
          <a:p>
            <a:pPr marL="0" lvl="0" indent="0" algn="l" rtl="0">
              <a:lnSpc>
                <a:spcPct val="90000"/>
              </a:lnSpc>
              <a:spcBef>
                <a:spcPts val="1000"/>
              </a:spcBef>
              <a:spcAft>
                <a:spcPts val="0"/>
              </a:spcAft>
              <a:buClr>
                <a:schemeClr val="dk1"/>
              </a:buClr>
              <a:buSzPct val="100000"/>
              <a:buNone/>
            </a:pPr>
            <a:endParaRPr sz="2100"/>
          </a:p>
          <a:p>
            <a:pPr marL="0" lvl="0" indent="0" algn="l" rtl="0">
              <a:lnSpc>
                <a:spcPct val="90000"/>
              </a:lnSpc>
              <a:spcBef>
                <a:spcPts val="1000"/>
              </a:spcBef>
              <a:spcAft>
                <a:spcPts val="0"/>
              </a:spcAft>
              <a:buClr>
                <a:schemeClr val="dk1"/>
              </a:buClr>
              <a:buSzPct val="100000"/>
              <a:buNone/>
            </a:pPr>
            <a:r>
              <a:rPr lang="en-US" sz="2100" b="1"/>
              <a:t>% Evergreen= </a:t>
            </a:r>
            <a:r>
              <a:rPr lang="en-US" sz="2100" b="1" u="sng"/>
              <a:t># of E’s(Evergreen Observations) </a:t>
            </a:r>
            <a:r>
              <a:rPr lang="en-US" sz="2100" b="1"/>
              <a:t>x 100</a:t>
            </a:r>
            <a:endParaRPr/>
          </a:p>
          <a:p>
            <a:pPr marL="0" lvl="0" indent="0" algn="l" rtl="0">
              <a:lnSpc>
                <a:spcPct val="90000"/>
              </a:lnSpc>
              <a:spcBef>
                <a:spcPts val="1000"/>
              </a:spcBef>
              <a:spcAft>
                <a:spcPts val="0"/>
              </a:spcAft>
              <a:buClr>
                <a:schemeClr val="dk1"/>
              </a:buClr>
              <a:buSzPct val="100000"/>
              <a:buNone/>
            </a:pPr>
            <a:r>
              <a:rPr lang="en-US" sz="2100" b="1"/>
              <a:t>		   # of E’s + D’s (Total Canopy Type Observations)</a:t>
            </a:r>
            <a:endParaRPr/>
          </a:p>
          <a:p>
            <a:pPr marL="0" lvl="0" indent="0" algn="l" rtl="0">
              <a:lnSpc>
                <a:spcPct val="90000"/>
              </a:lnSpc>
              <a:spcBef>
                <a:spcPts val="1000"/>
              </a:spcBef>
              <a:spcAft>
                <a:spcPts val="0"/>
              </a:spcAft>
              <a:buClr>
                <a:schemeClr val="dk1"/>
              </a:buClr>
              <a:buSzPct val="100000"/>
              <a:buNone/>
            </a:pPr>
            <a:endParaRPr sz="2100" b="1"/>
          </a:p>
          <a:p>
            <a:pPr marL="0" lvl="0" indent="0" algn="l" rtl="0">
              <a:lnSpc>
                <a:spcPct val="90000"/>
              </a:lnSpc>
              <a:spcBef>
                <a:spcPts val="1000"/>
              </a:spcBef>
              <a:spcAft>
                <a:spcPts val="0"/>
              </a:spcAft>
              <a:buClr>
                <a:schemeClr val="dk1"/>
              </a:buClr>
              <a:buSzPct val="100000"/>
              <a:buNone/>
            </a:pPr>
            <a:endParaRPr sz="2100" b="1"/>
          </a:p>
          <a:p>
            <a:pPr marL="0" lvl="0" indent="0" algn="l" rtl="0">
              <a:lnSpc>
                <a:spcPct val="90000"/>
              </a:lnSpc>
              <a:spcBef>
                <a:spcPts val="1000"/>
              </a:spcBef>
              <a:spcAft>
                <a:spcPts val="0"/>
              </a:spcAft>
              <a:buClr>
                <a:schemeClr val="dk1"/>
              </a:buClr>
              <a:buSzPct val="100000"/>
              <a:buNone/>
            </a:pPr>
            <a:r>
              <a:rPr lang="en-US" sz="2100" b="1"/>
              <a:t>% Deciduous= </a:t>
            </a:r>
            <a:r>
              <a:rPr lang="en-US" sz="2100" b="1" u="sng"/>
              <a:t># of  D’s (Deciduous Observations) </a:t>
            </a:r>
            <a:r>
              <a:rPr lang="en-US" sz="2100" b="1"/>
              <a:t>x 100</a:t>
            </a:r>
            <a:endParaRPr/>
          </a:p>
          <a:p>
            <a:pPr marL="0" lvl="0" indent="0" algn="l" rtl="0">
              <a:lnSpc>
                <a:spcPct val="90000"/>
              </a:lnSpc>
              <a:spcBef>
                <a:spcPts val="1000"/>
              </a:spcBef>
              <a:spcAft>
                <a:spcPts val="0"/>
              </a:spcAft>
              <a:buClr>
                <a:schemeClr val="dk1"/>
              </a:buClr>
              <a:buSzPct val="100000"/>
              <a:buNone/>
            </a:pPr>
            <a:r>
              <a:rPr lang="en-US" sz="2100" b="1"/>
              <a:t>		   # of E’s + D’s (Total Canopy Type)</a:t>
            </a:r>
            <a:endParaRPr/>
          </a:p>
          <a:p>
            <a:pPr marL="0" lvl="0" indent="0" algn="l" rtl="0">
              <a:lnSpc>
                <a:spcPct val="90000"/>
              </a:lnSpc>
              <a:spcBef>
                <a:spcPts val="1000"/>
              </a:spcBef>
              <a:spcAft>
                <a:spcPts val="0"/>
              </a:spcAft>
              <a:buClr>
                <a:schemeClr val="dk1"/>
              </a:buClr>
              <a:buSzPct val="100000"/>
              <a:buNone/>
            </a:pPr>
            <a:endParaRPr sz="1600" b="1"/>
          </a:p>
          <a:p>
            <a:pPr marL="228600" lvl="0" indent="-148590" algn="l" rtl="0">
              <a:lnSpc>
                <a:spcPct val="90000"/>
              </a:lnSpc>
              <a:spcBef>
                <a:spcPts val="1000"/>
              </a:spcBef>
              <a:spcAft>
                <a:spcPts val="0"/>
              </a:spcAft>
              <a:buClr>
                <a:schemeClr val="dk1"/>
              </a:buClr>
              <a:buSzPct val="100000"/>
              <a:buNone/>
            </a:pPr>
            <a:endParaRPr sz="1800" b="1">
              <a:solidFill>
                <a:srgbClr val="FF0000"/>
              </a:solidFill>
            </a:endParaRPr>
          </a:p>
          <a:p>
            <a:pPr marL="0" lvl="0" indent="0" algn="l" rtl="0">
              <a:lnSpc>
                <a:spcPct val="90000"/>
              </a:lnSpc>
              <a:spcBef>
                <a:spcPts val="1000"/>
              </a:spcBef>
              <a:spcAft>
                <a:spcPts val="0"/>
              </a:spcAft>
              <a:buClr>
                <a:srgbClr val="FF0000"/>
              </a:buClr>
              <a:buSzPct val="100000"/>
              <a:buNone/>
            </a:pPr>
            <a:r>
              <a:rPr lang="en-US" b="1">
                <a:solidFill>
                  <a:srgbClr val="FF0000"/>
                </a:solidFill>
              </a:rPr>
              <a:t>Record your calculated value in the second column.</a:t>
            </a:r>
            <a:endParaRPr/>
          </a:p>
          <a:p>
            <a:pPr marL="0" lvl="0" indent="0" algn="l" rtl="0">
              <a:lnSpc>
                <a:spcPct val="90000"/>
              </a:lnSpc>
              <a:spcBef>
                <a:spcPts val="1000"/>
              </a:spcBef>
              <a:spcAft>
                <a:spcPts val="0"/>
              </a:spcAft>
              <a:buClr>
                <a:schemeClr val="dk1"/>
              </a:buClr>
              <a:buSzPct val="100000"/>
              <a:buNone/>
            </a:pPr>
            <a:endParaRPr sz="1800"/>
          </a:p>
          <a:p>
            <a:pPr marL="228600" lvl="0" indent="-139700" algn="l" rtl="0">
              <a:lnSpc>
                <a:spcPct val="90000"/>
              </a:lnSpc>
              <a:spcBef>
                <a:spcPts val="1000"/>
              </a:spcBef>
              <a:spcAft>
                <a:spcPts val="0"/>
              </a:spcAft>
              <a:buClr>
                <a:schemeClr val="dk1"/>
              </a:buClr>
              <a:buSzPct val="100000"/>
              <a:buNone/>
            </a:pPr>
            <a:endParaRPr/>
          </a:p>
        </p:txBody>
      </p:sp>
      <p:cxnSp>
        <p:nvCxnSpPr>
          <p:cNvPr id="559" name="Google Shape;559;p44" descr="arrow pointing to second column"/>
          <p:cNvCxnSpPr/>
          <p:nvPr/>
        </p:nvCxnSpPr>
        <p:spPr>
          <a:xfrm>
            <a:off x="4478365" y="6115935"/>
            <a:ext cx="2114552" cy="0"/>
          </a:xfrm>
          <a:prstGeom prst="straightConnector1">
            <a:avLst/>
          </a:prstGeom>
          <a:noFill/>
          <a:ln w="38100" cap="flat" cmpd="sng">
            <a:solidFill>
              <a:srgbClr val="FF0000"/>
            </a:solidFill>
            <a:prstDash val="solid"/>
            <a:miter lim="800000"/>
            <a:headEnd type="none" w="sm" len="sm"/>
            <a:tailEnd type="stealth"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pic>
        <p:nvPicPr>
          <p:cNvPr id="565" name="Google Shape;565;p45"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566" name="Google Shape;566;p45"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567" name="Google Shape;567;p45"/>
          <p:cNvSpPr txBox="1">
            <a:spLocks noGrp="1"/>
          </p:cNvSpPr>
          <p:nvPr>
            <p:ph type="title"/>
          </p:nvPr>
        </p:nvSpPr>
        <p:spPr>
          <a:xfrm>
            <a:off x="1225021" y="1006976"/>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Calculate the Percentages for Each Column of the Data Sheet and Enter on the Form- Step 3 </a:t>
            </a:r>
            <a:br>
              <a:rPr lang="en-US" b="1">
                <a:solidFill>
                  <a:srgbClr val="055000"/>
                </a:solidFill>
              </a:rPr>
            </a:br>
            <a:endParaRPr/>
          </a:p>
        </p:txBody>
      </p:sp>
      <p:sp>
        <p:nvSpPr>
          <p:cNvPr id="568" name="Google Shape;568;p45"/>
          <p:cNvSpPr txBox="1">
            <a:spLocks noGrp="1"/>
          </p:cNvSpPr>
          <p:nvPr>
            <p:ph type="body" idx="1"/>
          </p:nvPr>
        </p:nvSpPr>
        <p:spPr>
          <a:xfrm>
            <a:off x="1282169" y="2013953"/>
            <a:ext cx="7479445" cy="42538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a:t>Determining the Percentage of Ground Cover (Column 3).</a:t>
            </a:r>
            <a:endParaRPr/>
          </a:p>
          <a:p>
            <a:pPr marL="0" lvl="0" indent="0" algn="l" rtl="0">
              <a:lnSpc>
                <a:spcPct val="90000"/>
              </a:lnSpc>
              <a:spcBef>
                <a:spcPts val="1000"/>
              </a:spcBef>
              <a:spcAft>
                <a:spcPts val="0"/>
              </a:spcAft>
              <a:buClr>
                <a:schemeClr val="dk1"/>
              </a:buClr>
              <a:buSzPts val="2000"/>
              <a:buNone/>
            </a:pPr>
            <a:r>
              <a:rPr lang="en-US"/>
              <a:t>Calculate the percent Ground Cover, using the data collected. Use the following equation as a model: </a:t>
            </a:r>
            <a:endParaRPr/>
          </a:p>
          <a:p>
            <a:pPr marL="0" lvl="0" indent="0" algn="l" rtl="0">
              <a:lnSpc>
                <a:spcPct val="90000"/>
              </a:lnSpc>
              <a:spcBef>
                <a:spcPts val="1000"/>
              </a:spcBef>
              <a:spcAft>
                <a:spcPts val="0"/>
              </a:spcAft>
              <a:buClr>
                <a:schemeClr val="dk1"/>
              </a:buClr>
              <a:buSzPts val="2000"/>
              <a:buNone/>
            </a:pPr>
            <a:r>
              <a:rPr lang="en-US" b="1"/>
              <a:t>% Ground Cover= </a:t>
            </a:r>
            <a:r>
              <a:rPr lang="en-US" b="1" u="sng"/>
              <a:t># of G’s(Green) + # of B’s (Brown) </a:t>
            </a:r>
            <a:r>
              <a:rPr lang="en-US" b="1"/>
              <a:t>x 100</a:t>
            </a:r>
            <a:endParaRPr/>
          </a:p>
          <a:p>
            <a:pPr marL="0" lvl="0" indent="0" algn="l" rtl="0">
              <a:lnSpc>
                <a:spcPct val="90000"/>
              </a:lnSpc>
              <a:spcBef>
                <a:spcPts val="1000"/>
              </a:spcBef>
              <a:spcAft>
                <a:spcPts val="0"/>
              </a:spcAft>
              <a:buClr>
                <a:schemeClr val="dk1"/>
              </a:buClr>
              <a:buSzPts val="2000"/>
              <a:buNone/>
            </a:pPr>
            <a:r>
              <a:rPr lang="en-US" b="1"/>
              <a:t>		          # of G’s + B’s + (-)  (total observations)</a:t>
            </a:r>
            <a:endParaRPr/>
          </a:p>
          <a:p>
            <a:pPr marL="0" lvl="0" indent="0" algn="l" rtl="0">
              <a:lnSpc>
                <a:spcPct val="90000"/>
              </a:lnSpc>
              <a:spcBef>
                <a:spcPts val="1000"/>
              </a:spcBef>
              <a:spcAft>
                <a:spcPts val="0"/>
              </a:spcAft>
              <a:buClr>
                <a:schemeClr val="dk1"/>
              </a:buClr>
              <a:buSzPts val="2000"/>
              <a:buNone/>
            </a:pPr>
            <a:endParaRPr b="1"/>
          </a:p>
          <a:p>
            <a:pPr marL="228600" lvl="0" indent="-114300" algn="l" rtl="0">
              <a:lnSpc>
                <a:spcPct val="90000"/>
              </a:lnSpc>
              <a:spcBef>
                <a:spcPts val="1000"/>
              </a:spcBef>
              <a:spcAft>
                <a:spcPts val="0"/>
              </a:spcAft>
              <a:buClr>
                <a:schemeClr val="dk1"/>
              </a:buClr>
              <a:buSzPts val="1800"/>
              <a:buNone/>
            </a:pPr>
            <a:endParaRPr sz="1800" b="1">
              <a:solidFill>
                <a:srgbClr val="FF0000"/>
              </a:solidFill>
            </a:endParaRPr>
          </a:p>
          <a:p>
            <a:pPr marL="228600" lvl="0" indent="-114300" algn="l" rtl="0">
              <a:lnSpc>
                <a:spcPct val="90000"/>
              </a:lnSpc>
              <a:spcBef>
                <a:spcPts val="1000"/>
              </a:spcBef>
              <a:spcAft>
                <a:spcPts val="0"/>
              </a:spcAft>
              <a:buClr>
                <a:schemeClr val="dk1"/>
              </a:buClr>
              <a:buSzPts val="1800"/>
              <a:buNone/>
            </a:pPr>
            <a:endParaRPr sz="1800" b="1">
              <a:solidFill>
                <a:srgbClr val="FF0000"/>
              </a:solidFill>
            </a:endParaRPr>
          </a:p>
          <a:p>
            <a:pPr marL="228600" lvl="0" indent="-114300" algn="l" rtl="0">
              <a:lnSpc>
                <a:spcPct val="90000"/>
              </a:lnSpc>
              <a:spcBef>
                <a:spcPts val="1000"/>
              </a:spcBef>
              <a:spcAft>
                <a:spcPts val="0"/>
              </a:spcAft>
              <a:buClr>
                <a:schemeClr val="dk1"/>
              </a:buClr>
              <a:buSzPts val="1800"/>
              <a:buNone/>
            </a:pPr>
            <a:endParaRPr sz="1800" b="1">
              <a:solidFill>
                <a:srgbClr val="FF0000"/>
              </a:solidFill>
            </a:endParaRPr>
          </a:p>
          <a:p>
            <a:pPr marL="228600" lvl="0" indent="-114300" algn="l" rtl="0">
              <a:lnSpc>
                <a:spcPct val="90000"/>
              </a:lnSpc>
              <a:spcBef>
                <a:spcPts val="1000"/>
              </a:spcBef>
              <a:spcAft>
                <a:spcPts val="0"/>
              </a:spcAft>
              <a:buClr>
                <a:schemeClr val="dk1"/>
              </a:buClr>
              <a:buSzPts val="1800"/>
              <a:buNone/>
            </a:pPr>
            <a:endParaRPr sz="1800" b="1">
              <a:solidFill>
                <a:srgbClr val="FF0000"/>
              </a:solidFill>
            </a:endParaRPr>
          </a:p>
          <a:p>
            <a:pPr marL="0" lvl="0" indent="0" algn="l" rtl="0">
              <a:lnSpc>
                <a:spcPct val="90000"/>
              </a:lnSpc>
              <a:spcBef>
                <a:spcPts val="1000"/>
              </a:spcBef>
              <a:spcAft>
                <a:spcPts val="0"/>
              </a:spcAft>
              <a:buClr>
                <a:srgbClr val="FF0000"/>
              </a:buClr>
              <a:buSzPts val="1600"/>
              <a:buNone/>
            </a:pPr>
            <a:r>
              <a:rPr lang="en-US" sz="1600" b="1">
                <a:solidFill>
                  <a:srgbClr val="FF0000"/>
                </a:solidFill>
              </a:rPr>
              <a:t>Record your calculated value in the third column.</a:t>
            </a:r>
            <a:endParaRPr/>
          </a:p>
          <a:p>
            <a:pPr marL="0" lvl="0" indent="0" algn="l"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p:txBody>
      </p:sp>
      <p:pic>
        <p:nvPicPr>
          <p:cNvPr id="569" name="Google Shape;569;p45" descr="Screenshot of data entry shee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769033" y="3880389"/>
            <a:ext cx="2764141" cy="2771998"/>
          </a:xfrm>
          <a:prstGeom prst="rect">
            <a:avLst/>
          </a:prstGeom>
          <a:noFill/>
          <a:ln>
            <a:noFill/>
          </a:ln>
        </p:spPr>
      </p:pic>
      <p:cxnSp>
        <p:nvCxnSpPr>
          <p:cNvPr id="570" name="Google Shape;570;p45" descr="arrow pointing to third column"/>
          <p:cNvCxnSpPr/>
          <p:nvPr/>
        </p:nvCxnSpPr>
        <p:spPr>
          <a:xfrm>
            <a:off x="4671753" y="6134793"/>
            <a:ext cx="2593571" cy="14393"/>
          </a:xfrm>
          <a:prstGeom prst="straightConnector1">
            <a:avLst/>
          </a:prstGeom>
          <a:noFill/>
          <a:ln w="38100" cap="flat" cmpd="sng">
            <a:solidFill>
              <a:srgbClr val="FF0000"/>
            </a:solidFill>
            <a:prstDash val="solid"/>
            <a:miter lim="800000"/>
            <a:headEnd type="none" w="sm" len="sm"/>
            <a:tailEnd type="stealth"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pic>
        <p:nvPicPr>
          <p:cNvPr id="576" name="Google Shape;576;p46"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577" name="Google Shape;577;p46"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578" name="Google Shape;578;p46"/>
          <p:cNvSpPr txBox="1">
            <a:spLocks noGrp="1"/>
          </p:cNvSpPr>
          <p:nvPr>
            <p:ph type="title"/>
          </p:nvPr>
        </p:nvSpPr>
        <p:spPr>
          <a:xfrm>
            <a:off x="1225021" y="1231751"/>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2200" b="1">
                <a:solidFill>
                  <a:srgbClr val="055000"/>
                </a:solidFill>
              </a:rPr>
              <a:t>Prepare Data for Sharing on the GLOBE Website: Calculate the Percentages for Each Column of the Data Sheet </a:t>
            </a:r>
            <a:br>
              <a:rPr lang="en-US" b="1">
                <a:solidFill>
                  <a:srgbClr val="055000"/>
                </a:solidFill>
              </a:rPr>
            </a:br>
            <a:br>
              <a:rPr lang="en-US" b="1">
                <a:solidFill>
                  <a:srgbClr val="055000"/>
                </a:solidFill>
              </a:rPr>
            </a:br>
            <a:endParaRPr/>
          </a:p>
        </p:txBody>
      </p:sp>
      <p:sp>
        <p:nvSpPr>
          <p:cNvPr id="579" name="Google Shape;579;p46"/>
          <p:cNvSpPr txBox="1"/>
          <p:nvPr/>
        </p:nvSpPr>
        <p:spPr>
          <a:xfrm>
            <a:off x="1225021" y="1894532"/>
            <a:ext cx="7678951" cy="43396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Determining the Composition of Herbaceous Coverage (Column 4). Calculate the percent of the ground that is graminoid, forb or other green vegetation using the data and the following equation as a model: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Graminoid=  </a:t>
            </a:r>
            <a:r>
              <a:rPr lang="en-US" sz="1200" b="1" i="0" u="sng" strike="noStrike" cap="none">
                <a:solidFill>
                  <a:schemeClr val="dk1"/>
                </a:solidFill>
                <a:latin typeface="Calibri"/>
                <a:ea typeface="Calibri"/>
                <a:cs typeface="Calibri"/>
                <a:sym typeface="Calibri"/>
              </a:rPr>
              <a:t># of GD’s (Graminoid Observations)                                 </a:t>
            </a:r>
            <a:r>
              <a:rPr lang="en-US" sz="1200" b="1" i="0" u="none" strike="noStrike" cap="none">
                <a:solidFill>
                  <a:schemeClr val="dk1"/>
                </a:solidFill>
                <a:latin typeface="Calibri"/>
                <a:ea typeface="Calibri"/>
                <a:cs typeface="Calibri"/>
                <a:sym typeface="Calibri"/>
              </a:rPr>
              <a:t> x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 of GD’s + # of FB’s + # of OG’s + # of SB’s + # of DS’s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(total Herbaceous Ground Observations)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Forbs=  </a:t>
            </a:r>
            <a:r>
              <a:rPr lang="en-US" sz="1200" b="1" i="0" u="sng" strike="noStrike" cap="none">
                <a:solidFill>
                  <a:schemeClr val="dk1"/>
                </a:solidFill>
                <a:latin typeface="Calibri"/>
                <a:ea typeface="Calibri"/>
                <a:cs typeface="Calibri"/>
                <a:sym typeface="Calibri"/>
              </a:rPr>
              <a:t># of FB’s (Forbs Observations)                                      </a:t>
            </a:r>
            <a:r>
              <a:rPr lang="en-US" sz="1200" b="1" i="0" u="none" strike="noStrike" cap="none">
                <a:solidFill>
                  <a:schemeClr val="dk1"/>
                </a:solidFill>
                <a:latin typeface="Calibri"/>
                <a:ea typeface="Calibri"/>
                <a:cs typeface="Calibri"/>
                <a:sym typeface="Calibri"/>
              </a:rPr>
              <a:t>x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 of GD’s + # of FB’s + # of OG’s + # of SB’s + # of DS’s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(total Herbaceous Ground Observations)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Other Green Vegetation =  </a:t>
            </a:r>
            <a:r>
              <a:rPr lang="en-US" sz="1200" b="1" i="0" u="sng" strike="noStrike" cap="none">
                <a:solidFill>
                  <a:schemeClr val="dk1"/>
                </a:solidFill>
                <a:latin typeface="Calibri"/>
                <a:ea typeface="Calibri"/>
                <a:cs typeface="Calibri"/>
                <a:sym typeface="Calibri"/>
              </a:rPr>
              <a:t># of OG’s (Other Green Observations)  </a:t>
            </a:r>
            <a:r>
              <a:rPr lang="en-US" sz="1200" b="1" i="0" u="none" strike="noStrike" cap="none">
                <a:solidFill>
                  <a:schemeClr val="dk1"/>
                </a:solidFill>
                <a:latin typeface="Calibri"/>
                <a:ea typeface="Calibri"/>
                <a:cs typeface="Calibri"/>
                <a:sym typeface="Calibri"/>
              </a:rPr>
              <a:t>x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 of GD’s + # of FB’s + # of OG’s + # of SB’s + # of DS’s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(total Herbaceous Ground Observations)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Shrub Vegetation =  </a:t>
            </a:r>
            <a:r>
              <a:rPr lang="en-US" sz="1200" b="1" i="0" u="sng" strike="noStrike" cap="none">
                <a:solidFill>
                  <a:schemeClr val="dk1"/>
                </a:solidFill>
                <a:latin typeface="Calibri"/>
                <a:ea typeface="Calibri"/>
                <a:cs typeface="Calibri"/>
                <a:sym typeface="Calibri"/>
              </a:rPr>
              <a:t># of SB’s (Shrub Observations)                  </a:t>
            </a:r>
            <a:r>
              <a:rPr lang="en-US" sz="1200" b="1" i="0" u="none" strike="noStrike" cap="none">
                <a:solidFill>
                  <a:schemeClr val="dk1"/>
                </a:solidFill>
                <a:latin typeface="Calibri"/>
                <a:ea typeface="Calibri"/>
                <a:cs typeface="Calibri"/>
                <a:sym typeface="Calibri"/>
              </a:rPr>
              <a:t>x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 of GD’s + # of FB’s + # of OG’s + # of SB’s + # of DS’s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(total Herbaceous Ground Observations)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Dwarf Shrub Vegetation =  </a:t>
            </a:r>
            <a:r>
              <a:rPr lang="en-US" sz="1200" b="1" i="0" u="sng" strike="noStrike" cap="none">
                <a:solidFill>
                  <a:schemeClr val="dk1"/>
                </a:solidFill>
                <a:latin typeface="Calibri"/>
                <a:ea typeface="Calibri"/>
                <a:cs typeface="Calibri"/>
                <a:sym typeface="Calibri"/>
              </a:rPr>
              <a:t># of DS’s (Dwarf Shrub Observations)  </a:t>
            </a:r>
            <a:r>
              <a:rPr lang="en-US" sz="1200" b="1" i="0" u="none" strike="noStrike" cap="none">
                <a:solidFill>
                  <a:schemeClr val="dk1"/>
                </a:solidFill>
                <a:latin typeface="Calibri"/>
                <a:ea typeface="Calibri"/>
                <a:cs typeface="Calibri"/>
                <a:sym typeface="Calibri"/>
              </a:rPr>
              <a:t>x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 of GD’s + # of FB’s + # of OG’s + # of SB’s + # of DS’s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(total Herbaceous Ground Observations)</a:t>
            </a:r>
            <a:endParaRPr sz="1400" b="0" i="0" u="none" strike="noStrike" cap="none">
              <a:solidFill>
                <a:srgbClr val="000000"/>
              </a:solidFill>
              <a:latin typeface="Arial"/>
              <a:ea typeface="Arial"/>
              <a:cs typeface="Arial"/>
              <a:sym typeface="Arial"/>
            </a:endParaRPr>
          </a:p>
        </p:txBody>
      </p:sp>
      <p:pic>
        <p:nvPicPr>
          <p:cNvPr id="580" name="Google Shape;580;p46" descr="Screenshot of data entry shee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72110" y="3614382"/>
            <a:ext cx="2764141" cy="2771998"/>
          </a:xfrm>
          <a:prstGeom prst="rect">
            <a:avLst/>
          </a:prstGeom>
          <a:noFill/>
          <a:ln>
            <a:noFill/>
          </a:ln>
        </p:spPr>
      </p:pic>
      <p:sp>
        <p:nvSpPr>
          <p:cNvPr id="581" name="Google Shape;581;p46"/>
          <p:cNvSpPr txBox="1"/>
          <p:nvPr/>
        </p:nvSpPr>
        <p:spPr>
          <a:xfrm>
            <a:off x="1379913" y="6234182"/>
            <a:ext cx="44015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0000"/>
                </a:solidFill>
                <a:latin typeface="Calibri"/>
                <a:ea typeface="Calibri"/>
                <a:cs typeface="Calibri"/>
                <a:sym typeface="Calibri"/>
              </a:rPr>
              <a:t>Record your calculated values in the fourth column.</a:t>
            </a:r>
            <a:endParaRPr sz="1400" b="0" i="0" u="none" strike="noStrike" cap="none">
              <a:solidFill>
                <a:srgbClr val="000000"/>
              </a:solidFill>
              <a:latin typeface="Arial"/>
              <a:ea typeface="Arial"/>
              <a:cs typeface="Arial"/>
              <a:sym typeface="Arial"/>
            </a:endParaRPr>
          </a:p>
        </p:txBody>
      </p:sp>
      <p:cxnSp>
        <p:nvCxnSpPr>
          <p:cNvPr id="582" name="Google Shape;582;p46" descr="arrow pointing to third column"/>
          <p:cNvCxnSpPr/>
          <p:nvPr/>
        </p:nvCxnSpPr>
        <p:spPr>
          <a:xfrm rot="10800000" flipH="1">
            <a:off x="5403273" y="6001789"/>
            <a:ext cx="2842952" cy="384591"/>
          </a:xfrm>
          <a:prstGeom prst="straightConnector1">
            <a:avLst/>
          </a:prstGeom>
          <a:noFill/>
          <a:ln w="38100" cap="flat" cmpd="sng">
            <a:solidFill>
              <a:srgbClr val="FF0000"/>
            </a:solidFill>
            <a:prstDash val="solid"/>
            <a:miter lim="800000"/>
            <a:headEnd type="none" w="sm" len="sm"/>
            <a:tailEnd type="stealth" w="med" len="med"/>
          </a:ln>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pic>
        <p:nvPicPr>
          <p:cNvPr id="588" name="Google Shape;588;p47"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589" name="Google Shape;589;p47"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590" name="Google Shape;590;p47"/>
          <p:cNvSpPr txBox="1">
            <a:spLocks noGrp="1"/>
          </p:cNvSpPr>
          <p:nvPr>
            <p:ph type="title"/>
          </p:nvPr>
        </p:nvSpPr>
        <p:spPr>
          <a:xfrm>
            <a:off x="1257300" y="1281705"/>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100" b="1">
                <a:solidFill>
                  <a:srgbClr val="055000"/>
                </a:solidFill>
              </a:rPr>
              <a:t>Submit your Data to GLOBE</a:t>
            </a:r>
            <a:br>
              <a:rPr lang="en-US" sz="2000" b="1">
                <a:solidFill>
                  <a:srgbClr val="055000"/>
                </a:solidFill>
              </a:rPr>
            </a:br>
            <a:br>
              <a:rPr lang="en-US" b="1">
                <a:solidFill>
                  <a:srgbClr val="055000"/>
                </a:solidFill>
              </a:rPr>
            </a:br>
            <a:br>
              <a:rPr lang="en-US" b="1">
                <a:solidFill>
                  <a:srgbClr val="055000"/>
                </a:solidFill>
              </a:rPr>
            </a:br>
            <a:endParaRPr/>
          </a:p>
        </p:txBody>
      </p:sp>
      <p:sp>
        <p:nvSpPr>
          <p:cNvPr id="591" name="Google Shape;591;p47"/>
          <p:cNvSpPr txBox="1"/>
          <p:nvPr/>
        </p:nvSpPr>
        <p:spPr>
          <a:xfrm>
            <a:off x="1225022" y="1894532"/>
            <a:ext cx="4776900" cy="3267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1.</a:t>
            </a:r>
            <a:r>
              <a:rPr lang="en-US" sz="1800" b="0" i="0" u="sng" strike="noStrike" cap="none">
                <a:solidFill>
                  <a:schemeClr val="hlink"/>
                </a:solidFill>
                <a:latin typeface="Calibri"/>
                <a:ea typeface="Calibri"/>
                <a:cs typeface="Calibri"/>
                <a:sym typeface="Calibri"/>
                <a:hlinkClick r:id="rId5"/>
              </a:rPr>
              <a:t>Desktop Data Entry</a:t>
            </a:r>
            <a:r>
              <a:rPr lang="en-US" sz="1800" b="0" i="0" u="none" strike="noStrike" cap="none">
                <a:solidFill>
                  <a:schemeClr val="dk1"/>
                </a:solidFill>
                <a:latin typeface="Calibri"/>
                <a:ea typeface="Calibri"/>
                <a:cs typeface="Calibri"/>
                <a:sym typeface="Calibri"/>
              </a:rPr>
              <a:t>: Log environmental data directly on the GLOBE website.</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2.</a:t>
            </a:r>
            <a:r>
              <a:rPr lang="en-US" sz="1800" b="0" i="0" u="sng" strike="noStrike" cap="none">
                <a:solidFill>
                  <a:schemeClr val="hlink"/>
                </a:solidFill>
                <a:latin typeface="Calibri"/>
                <a:ea typeface="Calibri"/>
                <a:cs typeface="Calibri"/>
                <a:sym typeface="Calibri"/>
                <a:hlinkClick r:id="rId6"/>
              </a:rPr>
              <a:t>Email Data Entry</a:t>
            </a:r>
            <a:r>
              <a:rPr lang="en-US" sz="1800" b="0" i="0" u="none" strike="noStrike" cap="none">
                <a:solidFill>
                  <a:schemeClr val="dk1"/>
                </a:solidFill>
                <a:latin typeface="Calibri"/>
                <a:ea typeface="Calibri"/>
                <a:cs typeface="Calibri"/>
                <a:sym typeface="Calibri"/>
              </a:rPr>
              <a:t>: If connectivity is an issue, data can also be entered via email.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3.</a:t>
            </a:r>
            <a:r>
              <a:rPr lang="en-US" sz="1800" b="0" i="0" u="sng" strike="noStrike" cap="none">
                <a:solidFill>
                  <a:schemeClr val="hlink"/>
                </a:solidFill>
                <a:latin typeface="Calibri"/>
                <a:ea typeface="Calibri"/>
                <a:cs typeface="Calibri"/>
                <a:sym typeface="Calibri"/>
                <a:hlinkClick r:id="rId7"/>
              </a:rPr>
              <a:t>GLOBE Observer App</a:t>
            </a:r>
            <a:r>
              <a:rPr lang="en-US" sz="1800" b="0" i="0" u="none" strike="noStrike" cap="none">
                <a:solidFill>
                  <a:schemeClr val="dk1"/>
                </a:solidFill>
                <a:latin typeface="Calibri"/>
                <a:ea typeface="Calibri"/>
                <a:cs typeface="Calibri"/>
                <a:sym typeface="Calibri"/>
              </a:rPr>
              <a:t>: The app allows users to enter data directly from an iOS or Android device for any GLOBE protocol.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pic>
        <p:nvPicPr>
          <p:cNvPr id="592" name="Google Shape;592;p47" descr="Screenshot of the GLOBE Observer App home screen."/>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757897" y="1351118"/>
            <a:ext cx="1757457" cy="344428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pic>
        <p:nvPicPr>
          <p:cNvPr id="598" name="Google Shape;598;p11"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599" name="Google Shape;599;p11"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600" name="Google Shape;600;p11"/>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Entering your data via the GLOBE website or GLOBE Observer App</a:t>
            </a:r>
            <a:endParaRPr sz="2600"/>
          </a:p>
        </p:txBody>
      </p:sp>
      <p:pic>
        <p:nvPicPr>
          <p:cNvPr id="601" name="Google Shape;601;p11" descr="A screenshot of the data entry home screen&#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21621" y="1953058"/>
            <a:ext cx="4163748" cy="4585855"/>
          </a:xfrm>
          <a:prstGeom prst="rect">
            <a:avLst/>
          </a:prstGeom>
          <a:noFill/>
          <a:ln>
            <a:noFill/>
          </a:ln>
        </p:spPr>
      </p:pic>
      <p:sp>
        <p:nvSpPr>
          <p:cNvPr id="602" name="Google Shape;602;p11"/>
          <p:cNvSpPr txBox="1"/>
          <p:nvPr/>
        </p:nvSpPr>
        <p:spPr>
          <a:xfrm>
            <a:off x="1358524" y="3785274"/>
            <a:ext cx="173311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Click “New Observation(s)”</a:t>
            </a:r>
            <a:endParaRPr/>
          </a:p>
        </p:txBody>
      </p:sp>
      <p:cxnSp>
        <p:nvCxnSpPr>
          <p:cNvPr id="603" name="Google Shape;603;p11" descr="Arrow points to the word &quot;Add&quot;- clicking on this word will cause the dropdown menu to appear."/>
          <p:cNvCxnSpPr/>
          <p:nvPr/>
        </p:nvCxnSpPr>
        <p:spPr>
          <a:xfrm>
            <a:off x="2942798" y="4067298"/>
            <a:ext cx="778823" cy="0"/>
          </a:xfrm>
          <a:prstGeom prst="straightConnector1">
            <a:avLst/>
          </a:prstGeom>
          <a:noFill/>
          <a:ln w="38100" cap="flat" cmpd="sng">
            <a:solidFill>
              <a:schemeClr val="dk1"/>
            </a:solidFill>
            <a:prstDash val="solid"/>
            <a:round/>
            <a:headEnd type="none" w="sm" len="sm"/>
            <a:tailEnd type="triangle"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pic>
        <p:nvPicPr>
          <p:cNvPr id="609" name="Google Shape;609;p48"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610" name="Google Shape;610;p48"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611" name="Google Shape;611;p48"/>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Entering your data via the GLOBE website or GLOBE Observer App</a:t>
            </a:r>
            <a:endParaRPr sz="2600"/>
          </a:p>
        </p:txBody>
      </p:sp>
      <p:sp>
        <p:nvSpPr>
          <p:cNvPr id="612" name="Google Shape;612;p48"/>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46</a:t>
            </a:fld>
            <a:endParaRPr sz="1200" b="0" i="0" u="none" strike="noStrike" cap="none">
              <a:solidFill>
                <a:srgbClr val="888888"/>
              </a:solidFill>
              <a:latin typeface="Calibri"/>
              <a:ea typeface="Calibri"/>
              <a:cs typeface="Calibri"/>
              <a:sym typeface="Calibri"/>
            </a:endParaRPr>
          </a:p>
        </p:txBody>
      </p:sp>
      <p:sp>
        <p:nvSpPr>
          <p:cNvPr id="613" name="Google Shape;613;p48"/>
          <p:cNvSpPr txBox="1"/>
          <p:nvPr/>
        </p:nvSpPr>
        <p:spPr>
          <a:xfrm>
            <a:off x="1563187" y="2739801"/>
            <a:ext cx="173311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Select “Biometry: Vegetative Covers”</a:t>
            </a:r>
            <a:endParaRPr/>
          </a:p>
        </p:txBody>
      </p:sp>
      <p:cxnSp>
        <p:nvCxnSpPr>
          <p:cNvPr id="614" name="Google Shape;614;p48" descr="Arrow points to the word &quot;Add&quot;- clicking on this word will cause the dropdown menu to appear."/>
          <p:cNvCxnSpPr/>
          <p:nvPr/>
        </p:nvCxnSpPr>
        <p:spPr>
          <a:xfrm>
            <a:off x="3298765" y="3072162"/>
            <a:ext cx="778823" cy="0"/>
          </a:xfrm>
          <a:prstGeom prst="straightConnector1">
            <a:avLst/>
          </a:prstGeom>
          <a:noFill/>
          <a:ln w="38100" cap="flat" cmpd="sng">
            <a:solidFill>
              <a:schemeClr val="dk1"/>
            </a:solidFill>
            <a:prstDash val="solid"/>
            <a:round/>
            <a:headEnd type="none" w="sm" len="sm"/>
            <a:tailEnd type="triangle" w="med" len="med"/>
          </a:ln>
        </p:spPr>
      </p:cxnSp>
      <p:sp>
        <p:nvSpPr>
          <p:cNvPr id="615" name="Google Shape;615;p48"/>
          <p:cNvSpPr txBox="1"/>
          <p:nvPr/>
        </p:nvSpPr>
        <p:spPr>
          <a:xfrm>
            <a:off x="1653975" y="5969169"/>
            <a:ext cx="17331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Click Continue</a:t>
            </a:r>
            <a:endParaRPr/>
          </a:p>
        </p:txBody>
      </p:sp>
      <p:cxnSp>
        <p:nvCxnSpPr>
          <p:cNvPr id="616" name="Google Shape;616;p48" descr="Arrow points to the word &quot;Add&quot;- clicking on this word will cause the dropdown menu to appear."/>
          <p:cNvCxnSpPr/>
          <p:nvPr/>
        </p:nvCxnSpPr>
        <p:spPr>
          <a:xfrm>
            <a:off x="3298765" y="6141044"/>
            <a:ext cx="778823" cy="0"/>
          </a:xfrm>
          <a:prstGeom prst="straightConnector1">
            <a:avLst/>
          </a:prstGeom>
          <a:noFill/>
          <a:ln w="38100" cap="flat" cmpd="sng">
            <a:solidFill>
              <a:schemeClr val="dk1"/>
            </a:solidFill>
            <a:prstDash val="solid"/>
            <a:round/>
            <a:headEnd type="none" w="sm" len="sm"/>
            <a:tailEnd type="triangle" w="med" len="med"/>
          </a:ln>
        </p:spPr>
      </p:cxnSp>
      <p:pic>
        <p:nvPicPr>
          <p:cNvPr id="617" name="Google Shape;617;p48" descr="A screenshot of the protocol selection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248134" y="1655585"/>
            <a:ext cx="3974134" cy="480286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pic>
        <p:nvPicPr>
          <p:cNvPr id="623" name="Google Shape;623;p12"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624" name="Google Shape;624;p12"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625" name="Google Shape;625;p12"/>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Entering your data via the GLOBE website or GLOBE Observer App</a:t>
            </a:r>
            <a:endParaRPr sz="2600"/>
          </a:p>
        </p:txBody>
      </p:sp>
      <p:pic>
        <p:nvPicPr>
          <p:cNvPr id="626" name="Google Shape;626;p12" descr="A screenshot of the location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66597" y="1843033"/>
            <a:ext cx="4941412" cy="4141374"/>
          </a:xfrm>
          <a:prstGeom prst="rect">
            <a:avLst/>
          </a:prstGeom>
          <a:noFill/>
          <a:ln>
            <a:noFill/>
          </a:ln>
        </p:spPr>
      </p:pic>
      <p:sp>
        <p:nvSpPr>
          <p:cNvPr id="627" name="Google Shape;627;p12"/>
          <p:cNvSpPr txBox="1"/>
          <p:nvPr/>
        </p:nvSpPr>
        <p:spPr>
          <a:xfrm>
            <a:off x="1413897" y="2015833"/>
            <a:ext cx="1855775"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On the location page, scroll down to select your site OR choose “New Site Location” to add a new site.</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Tutorials are available on how to add a new site.</a:t>
            </a:r>
            <a:endParaRPr sz="1400" b="1" i="0" u="none" strike="noStrike" cap="none">
              <a:solidFill>
                <a:srgbClr val="000000"/>
              </a:solidFill>
              <a:latin typeface="Arial"/>
              <a:ea typeface="Arial"/>
              <a:cs typeface="Arial"/>
              <a:sym typeface="Arial"/>
            </a:endParaRPr>
          </a:p>
        </p:txBody>
      </p:sp>
      <p:cxnSp>
        <p:nvCxnSpPr>
          <p:cNvPr id="628" name="Google Shape;628;p12" descr="Arrow points to the word &quot;Add&quot;- clicking on this word will cause the dropdown menu to appear."/>
          <p:cNvCxnSpPr/>
          <p:nvPr/>
        </p:nvCxnSpPr>
        <p:spPr>
          <a:xfrm>
            <a:off x="3158225" y="2654134"/>
            <a:ext cx="778823" cy="0"/>
          </a:xfrm>
          <a:prstGeom prst="straightConnector1">
            <a:avLst/>
          </a:prstGeom>
          <a:noFill/>
          <a:ln w="38100" cap="flat" cmpd="sng">
            <a:solidFill>
              <a:schemeClr val="dk1"/>
            </a:solidFill>
            <a:prstDash val="solid"/>
            <a:round/>
            <a:headEnd type="none" w="sm" len="sm"/>
            <a:tailEnd type="triangle" w="med" len="med"/>
          </a:ln>
        </p:spPr>
      </p:cxnSp>
      <p:cxnSp>
        <p:nvCxnSpPr>
          <p:cNvPr id="629" name="Google Shape;629;p12" descr="Arrow points to the word &quot;Add&quot;- clicking on this word will cause the dropdown menu to appear."/>
          <p:cNvCxnSpPr/>
          <p:nvPr/>
        </p:nvCxnSpPr>
        <p:spPr>
          <a:xfrm>
            <a:off x="3087774" y="5687848"/>
            <a:ext cx="778823" cy="0"/>
          </a:xfrm>
          <a:prstGeom prst="straightConnector1">
            <a:avLst/>
          </a:prstGeom>
          <a:noFill/>
          <a:ln w="38100" cap="flat" cmpd="sng">
            <a:solidFill>
              <a:schemeClr val="dk1"/>
            </a:solidFill>
            <a:prstDash val="solid"/>
            <a:round/>
            <a:headEnd type="none" w="sm" len="sm"/>
            <a:tailEnd type="triangle" w="med" len="med"/>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pic>
        <p:nvPicPr>
          <p:cNvPr id="635" name="Google Shape;635;p70"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636" name="Google Shape;636;p70"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637" name="Google Shape;637;p70"/>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Entering your data via the GLOBE website or GLOBE Observer App</a:t>
            </a:r>
            <a:endParaRPr sz="2600"/>
          </a:p>
        </p:txBody>
      </p:sp>
      <p:sp>
        <p:nvSpPr>
          <p:cNvPr id="638" name="Google Shape;638;p70"/>
          <p:cNvSpPr txBox="1"/>
          <p:nvPr/>
        </p:nvSpPr>
        <p:spPr>
          <a:xfrm>
            <a:off x="1413897" y="2015833"/>
            <a:ext cx="185577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Add the time and date that you collected your data</a:t>
            </a:r>
            <a:endParaRPr/>
          </a:p>
        </p:txBody>
      </p:sp>
      <p:cxnSp>
        <p:nvCxnSpPr>
          <p:cNvPr id="639" name="Google Shape;639;p70" descr="Arrow points to the word &quot;Add&quot;- clicking on this word will cause the dropdown menu to appear."/>
          <p:cNvCxnSpPr/>
          <p:nvPr/>
        </p:nvCxnSpPr>
        <p:spPr>
          <a:xfrm>
            <a:off x="3110851" y="2492314"/>
            <a:ext cx="593135" cy="414756"/>
          </a:xfrm>
          <a:prstGeom prst="straightConnector1">
            <a:avLst/>
          </a:prstGeom>
          <a:noFill/>
          <a:ln w="38100" cap="flat" cmpd="sng">
            <a:solidFill>
              <a:schemeClr val="dk1"/>
            </a:solidFill>
            <a:prstDash val="solid"/>
            <a:round/>
            <a:headEnd type="none" w="sm" len="sm"/>
            <a:tailEnd type="triangle" w="med" len="med"/>
          </a:ln>
        </p:spPr>
      </p:cxnSp>
      <p:cxnSp>
        <p:nvCxnSpPr>
          <p:cNvPr id="640" name="Google Shape;640;p70" descr="Arrow points to the word &quot;Add&quot;- clicking on this word will cause the dropdown menu to appear."/>
          <p:cNvCxnSpPr/>
          <p:nvPr/>
        </p:nvCxnSpPr>
        <p:spPr>
          <a:xfrm>
            <a:off x="3117273" y="5224753"/>
            <a:ext cx="541810" cy="0"/>
          </a:xfrm>
          <a:prstGeom prst="straightConnector1">
            <a:avLst/>
          </a:prstGeom>
          <a:noFill/>
          <a:ln w="38100" cap="flat" cmpd="sng">
            <a:solidFill>
              <a:schemeClr val="dk1"/>
            </a:solidFill>
            <a:prstDash val="solid"/>
            <a:round/>
            <a:headEnd type="none" w="sm" len="sm"/>
            <a:tailEnd type="triangle" w="med" len="med"/>
          </a:ln>
        </p:spPr>
      </p:cxnSp>
      <p:sp>
        <p:nvSpPr>
          <p:cNvPr id="641" name="Google Shape;641;p70"/>
          <p:cNvSpPr txBox="1"/>
          <p:nvPr/>
        </p:nvSpPr>
        <p:spPr>
          <a:xfrm>
            <a:off x="1532403" y="5070864"/>
            <a:ext cx="18557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Click Biometry</a:t>
            </a:r>
            <a:endParaRPr/>
          </a:p>
        </p:txBody>
      </p:sp>
      <p:pic>
        <p:nvPicPr>
          <p:cNvPr id="642" name="Google Shape;642;p70" descr="A screenshot of the date selection page"/>
          <p:cNvPicPr preferRelativeResize="0"/>
          <p:nvPr/>
        </p:nvPicPr>
        <p:blipFill rotWithShape="1">
          <a:blip r:embed="rId5" cstate="email">
            <a:alphaModFix/>
            <a:extLst>
              <a:ext uri="{28A0092B-C50C-407E-A947-70E740481C1C}">
                <a14:useLocalDpi xmlns:a14="http://schemas.microsoft.com/office/drawing/2010/main"/>
              </a:ext>
            </a:extLst>
          </a:blip>
          <a:srcRect r="5924"/>
          <a:stretch/>
        </p:blipFill>
        <p:spPr>
          <a:xfrm>
            <a:off x="3727839" y="2183223"/>
            <a:ext cx="5287943" cy="40891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28" name="Google Shape;128;p5" descr="Banner: Canopy Cover and Ground Cove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90196" y="0"/>
            <a:ext cx="9324391" cy="990314"/>
          </a:xfrm>
          <a:prstGeom prst="rect">
            <a:avLst/>
          </a:prstGeom>
          <a:noFill/>
          <a:ln>
            <a:noFill/>
          </a:ln>
        </p:spPr>
      </p:pic>
      <p:pic>
        <p:nvPicPr>
          <p:cNvPr id="129" name="Google Shape;129;p5" descr="Menu: What is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196" y="990314"/>
            <a:ext cx="1246136" cy="5867686"/>
          </a:xfrm>
          <a:prstGeom prst="rect">
            <a:avLst/>
          </a:prstGeom>
          <a:noFill/>
          <a:ln>
            <a:noFill/>
          </a:ln>
        </p:spPr>
      </p:pic>
      <p:sp>
        <p:nvSpPr>
          <p:cNvPr id="130" name="Google Shape;130;p5"/>
          <p:cNvSpPr txBox="1">
            <a:spLocks noGrp="1"/>
          </p:cNvSpPr>
          <p:nvPr>
            <p:ph type="title"/>
          </p:nvPr>
        </p:nvSpPr>
        <p:spPr>
          <a:xfrm>
            <a:off x="1111731" y="1177433"/>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Why Study Land Cover?</a:t>
            </a:r>
            <a:br>
              <a:rPr lang="en-US" b="1">
                <a:solidFill>
                  <a:srgbClr val="055000"/>
                </a:solidFill>
              </a:rPr>
            </a:br>
            <a:br>
              <a:rPr lang="en-US" b="1">
                <a:solidFill>
                  <a:srgbClr val="055000"/>
                </a:solidFill>
              </a:rPr>
            </a:br>
            <a:endParaRPr b="1">
              <a:solidFill>
                <a:srgbClr val="055000"/>
              </a:solidFill>
            </a:endParaRPr>
          </a:p>
        </p:txBody>
      </p:sp>
      <p:sp>
        <p:nvSpPr>
          <p:cNvPr id="131" name="Google Shape;131;p5"/>
          <p:cNvSpPr txBox="1">
            <a:spLocks noGrp="1"/>
          </p:cNvSpPr>
          <p:nvPr>
            <p:ph type="body" idx="2"/>
          </p:nvPr>
        </p:nvSpPr>
        <p:spPr>
          <a:xfrm>
            <a:off x="1320798" y="1785925"/>
            <a:ext cx="3844078" cy="360241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900"/>
              <a:buNone/>
            </a:pPr>
            <a:r>
              <a:rPr lang="en-US" sz="1900">
                <a:solidFill>
                  <a:srgbClr val="000000"/>
                </a:solidFill>
              </a:rPr>
              <a:t>Land cover includes both developed and natural areas. All living things depend on their habitat, or land cover, for survival. They find shelter, food, and protection there. Land cover has a direct effect on the kinds of animals that will likely inhabit an area. Therefore, land cover is of great interest to ecologists, who study how plants and animals relate to their environment.</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p:txBody>
      </p:sp>
      <p:sp>
        <p:nvSpPr>
          <p:cNvPr id="132" name="Google Shape;132;p5"/>
          <p:cNvSpPr txBox="1"/>
          <p:nvPr/>
        </p:nvSpPr>
        <p:spPr>
          <a:xfrm>
            <a:off x="1320798" y="4967149"/>
            <a:ext cx="7283451" cy="175432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Land cover can influence weather, soil properties, and water chemistry. Different land cover types are all distinct in their effects on the flow of energy, water and various chemicals between the air and surface soil. Knowing what types of land cover occur is important for a variety of Earth system science investigations.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33" name="Google Shape;133;p5" descr="Earth system diagram: Energy flows and matter cycles through the Earth's biosphere, hydrosphere, atmosphere and pedosphere (soil). The cycles are powered by the Sun's energy.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400502" y="1462586"/>
            <a:ext cx="2973284" cy="3024160"/>
          </a:xfrm>
          <a:prstGeom prst="rect">
            <a:avLst/>
          </a:prstGeom>
          <a:noFill/>
          <a:ln>
            <a:noFill/>
          </a:ln>
        </p:spPr>
      </p:pic>
      <p:sp>
        <p:nvSpPr>
          <p:cNvPr id="134" name="Google Shape;134;p5"/>
          <p:cNvSpPr/>
          <p:nvPr/>
        </p:nvSpPr>
        <p:spPr>
          <a:xfrm>
            <a:off x="5164876" y="4486746"/>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The Earth System: Energy flows and matter cycles.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pic>
        <p:nvPicPr>
          <p:cNvPr id="648" name="Google Shape;648;p71"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649" name="Google Shape;649;p71"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650" name="Google Shape;650;p71"/>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Entering your data via the GLOBE website or GLOBE Observer App</a:t>
            </a:r>
            <a:endParaRPr sz="2600"/>
          </a:p>
        </p:txBody>
      </p:sp>
      <p:pic>
        <p:nvPicPr>
          <p:cNvPr id="651" name="Google Shape;651;p71" descr="A screenshot of the landcover data entry form"/>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57854" y="1915180"/>
            <a:ext cx="4528925" cy="4603695"/>
          </a:xfrm>
          <a:prstGeom prst="rect">
            <a:avLst/>
          </a:prstGeom>
          <a:noFill/>
          <a:ln>
            <a:noFill/>
          </a:ln>
        </p:spPr>
      </p:pic>
      <p:sp>
        <p:nvSpPr>
          <p:cNvPr id="652" name="Google Shape;652;p71"/>
          <p:cNvSpPr txBox="1"/>
          <p:nvPr/>
        </p:nvSpPr>
        <p:spPr>
          <a:xfrm>
            <a:off x="1563187" y="2739801"/>
            <a:ext cx="1733116"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Enter the data from your datasheet into the form.</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Be sure that each reporting category you identified totals 100%!</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50</a:t>
            </a:fld>
            <a:endParaRPr/>
          </a:p>
        </p:txBody>
      </p:sp>
      <p:pic>
        <p:nvPicPr>
          <p:cNvPr id="658" name="Google Shape;658;p72"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659" name="Google Shape;659;p72"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660" name="Google Shape;660;p72"/>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Entering your data via the GLOBE website or GLOBE Observer App</a:t>
            </a:r>
            <a:endParaRPr sz="2600"/>
          </a:p>
        </p:txBody>
      </p:sp>
      <p:sp>
        <p:nvSpPr>
          <p:cNvPr id="661" name="Google Shape;661;p72"/>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50</a:t>
            </a:fld>
            <a:endParaRPr sz="1200" b="0" i="0" u="none" strike="noStrike" cap="none">
              <a:solidFill>
                <a:srgbClr val="888888"/>
              </a:solidFill>
              <a:latin typeface="Calibri"/>
              <a:ea typeface="Calibri"/>
              <a:cs typeface="Calibri"/>
              <a:sym typeface="Calibri"/>
            </a:endParaRPr>
          </a:p>
        </p:txBody>
      </p:sp>
      <p:sp>
        <p:nvSpPr>
          <p:cNvPr id="662" name="Google Shape;662;p72"/>
          <p:cNvSpPr txBox="1"/>
          <p:nvPr/>
        </p:nvSpPr>
        <p:spPr>
          <a:xfrm>
            <a:off x="1396509" y="2398770"/>
            <a:ext cx="185577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Review the data you entered</a:t>
            </a:r>
            <a:endParaRPr/>
          </a:p>
        </p:txBody>
      </p:sp>
      <p:cxnSp>
        <p:nvCxnSpPr>
          <p:cNvPr id="663" name="Google Shape;663;p72" descr="Arrow points to the word &quot;Add&quot;- clicking on this word will cause the dropdown menu to appear."/>
          <p:cNvCxnSpPr/>
          <p:nvPr/>
        </p:nvCxnSpPr>
        <p:spPr>
          <a:xfrm>
            <a:off x="3338063" y="2732023"/>
            <a:ext cx="685812" cy="348143"/>
          </a:xfrm>
          <a:prstGeom prst="straightConnector1">
            <a:avLst/>
          </a:prstGeom>
          <a:noFill/>
          <a:ln w="38100" cap="flat" cmpd="sng">
            <a:solidFill>
              <a:schemeClr val="dk1"/>
            </a:solidFill>
            <a:prstDash val="solid"/>
            <a:round/>
            <a:headEnd type="none" w="sm" len="sm"/>
            <a:tailEnd type="triangle" w="med" len="med"/>
          </a:ln>
        </p:spPr>
      </p:cxnSp>
      <p:cxnSp>
        <p:nvCxnSpPr>
          <p:cNvPr id="664" name="Google Shape;664;p72" descr="Arrow points to the word &quot;Add&quot;- clicking on this word will cause the dropdown menu to appear."/>
          <p:cNvCxnSpPr/>
          <p:nvPr/>
        </p:nvCxnSpPr>
        <p:spPr>
          <a:xfrm>
            <a:off x="3752970" y="6388057"/>
            <a:ext cx="541810" cy="0"/>
          </a:xfrm>
          <a:prstGeom prst="straightConnector1">
            <a:avLst/>
          </a:prstGeom>
          <a:noFill/>
          <a:ln w="38100" cap="flat" cmpd="sng">
            <a:solidFill>
              <a:schemeClr val="dk1"/>
            </a:solidFill>
            <a:prstDash val="solid"/>
            <a:round/>
            <a:headEnd type="none" w="sm" len="sm"/>
            <a:tailEnd type="triangle" w="med" len="med"/>
          </a:ln>
        </p:spPr>
      </p:cxnSp>
      <p:sp>
        <p:nvSpPr>
          <p:cNvPr id="665" name="Google Shape;665;p72"/>
          <p:cNvSpPr txBox="1"/>
          <p:nvPr/>
        </p:nvSpPr>
        <p:spPr>
          <a:xfrm>
            <a:off x="1500137" y="5199783"/>
            <a:ext cx="1855775"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Click send observation and wait for the message that your observation was successfully sent!  </a:t>
            </a:r>
            <a:endParaRPr/>
          </a:p>
        </p:txBody>
      </p:sp>
      <p:pic>
        <p:nvPicPr>
          <p:cNvPr id="666" name="Google Shape;666;p72" descr="A screenshot of the data review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294780" y="2001660"/>
            <a:ext cx="4641790" cy="457834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51</a:t>
            </a:fld>
            <a:endParaRPr/>
          </a:p>
        </p:txBody>
      </p:sp>
      <p:pic>
        <p:nvPicPr>
          <p:cNvPr id="672" name="Google Shape;672;p50"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1023218"/>
          </a:xfrm>
          <a:prstGeom prst="rect">
            <a:avLst/>
          </a:prstGeom>
          <a:noFill/>
          <a:ln>
            <a:noFill/>
          </a:ln>
        </p:spPr>
      </p:pic>
      <p:pic>
        <p:nvPicPr>
          <p:cNvPr id="673" name="Google Shape;673;p50"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023218"/>
            <a:ext cx="1213658" cy="5879148"/>
          </a:xfrm>
          <a:prstGeom prst="rect">
            <a:avLst/>
          </a:prstGeom>
          <a:noFill/>
          <a:ln>
            <a:noFill/>
          </a:ln>
        </p:spPr>
      </p:pic>
      <p:sp>
        <p:nvSpPr>
          <p:cNvPr id="674" name="Google Shape;674;p50"/>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Visualize and Retrieve Data: Select Land Cover</a:t>
            </a:r>
            <a:endParaRPr/>
          </a:p>
        </p:txBody>
      </p:sp>
      <p:sp>
        <p:nvSpPr>
          <p:cNvPr id="675" name="Google Shape;675;p50"/>
          <p:cNvSpPr txBox="1">
            <a:spLocks noGrp="1"/>
          </p:cNvSpPr>
          <p:nvPr>
            <p:ph type="body" idx="1"/>
          </p:nvPr>
        </p:nvSpPr>
        <p:spPr>
          <a:xfrm>
            <a:off x="1363800" y="1559115"/>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700"/>
              <a:buNone/>
            </a:pPr>
            <a:r>
              <a:rPr lang="en-US" sz="1700"/>
              <a:t>GLOBE provides the ability to view and interact with data measured across the world. Use the</a:t>
            </a:r>
            <a:r>
              <a:rPr lang="en-US" sz="1700" u="sng">
                <a:solidFill>
                  <a:schemeClr val="hlink"/>
                </a:solidFill>
                <a:hlinkClick r:id="rId5"/>
              </a:rPr>
              <a:t> visualization tool</a:t>
            </a:r>
            <a:r>
              <a:rPr lang="en-US" sz="1700"/>
              <a:t> to map, graph, filter and export Land Cover Classification data that have been measured across GLOBE protocols since 1995. </a:t>
            </a:r>
            <a:endParaRPr/>
          </a:p>
        </p:txBody>
      </p:sp>
      <p:sp>
        <p:nvSpPr>
          <p:cNvPr id="676" name="Google Shape;676;p50"/>
          <p:cNvSpPr txBox="1"/>
          <p:nvPr/>
        </p:nvSpPr>
        <p:spPr>
          <a:xfrm>
            <a:off x="1363800" y="6308050"/>
            <a:ext cx="6652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See</a:t>
            </a:r>
            <a:r>
              <a:rPr lang="en-US" sz="1400" b="0" i="0" u="none" strike="noStrike" cap="none">
                <a:solidFill>
                  <a:schemeClr val="dk1"/>
                </a:solidFill>
                <a:latin typeface="Calibri"/>
                <a:ea typeface="Calibri"/>
                <a:cs typeface="Calibri"/>
                <a:sym typeface="Calibri"/>
              </a:rPr>
              <a:t> </a:t>
            </a:r>
            <a:r>
              <a:rPr lang="en-US" sz="1800" b="0" i="0" u="sng" strike="noStrike" cap="none">
                <a:solidFill>
                  <a:schemeClr val="hlink"/>
                </a:solidFill>
                <a:latin typeface="Calibri"/>
                <a:ea typeface="Calibri"/>
                <a:cs typeface="Calibri"/>
                <a:sym typeface="Calibri"/>
                <a:hlinkClick r:id="rId6"/>
              </a:rPr>
              <a:t>video tutorials on using the GLOBE Visualization system</a:t>
            </a:r>
            <a:r>
              <a:rPr lang="en-US"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
        <p:nvSpPr>
          <p:cNvPr id="677" name="Google Shape;677;p50"/>
          <p:cNvSpPr txBox="1"/>
          <p:nvPr/>
        </p:nvSpPr>
        <p:spPr>
          <a:xfrm>
            <a:off x="1960144" y="2930984"/>
            <a:ext cx="120576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 the layers icon.</a:t>
            </a:r>
            <a:endParaRPr/>
          </a:p>
        </p:txBody>
      </p:sp>
      <p:sp>
        <p:nvSpPr>
          <p:cNvPr id="678" name="Google Shape;678;p50"/>
          <p:cNvSpPr txBox="1"/>
          <p:nvPr/>
        </p:nvSpPr>
        <p:spPr>
          <a:xfrm>
            <a:off x="1504097" y="4427345"/>
            <a:ext cx="1487229"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Select Land Cover Classification under the Biosphere drop down </a:t>
            </a:r>
            <a:endParaRPr/>
          </a:p>
        </p:txBody>
      </p:sp>
      <p:sp>
        <p:nvSpPr>
          <p:cNvPr id="679" name="Google Shape;679;p50"/>
          <p:cNvSpPr txBox="1"/>
          <p:nvPr/>
        </p:nvSpPr>
        <p:spPr>
          <a:xfrm>
            <a:off x="7402310" y="3777745"/>
            <a:ext cx="14872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 Submit.</a:t>
            </a:r>
            <a:endParaRPr/>
          </a:p>
        </p:txBody>
      </p:sp>
      <p:cxnSp>
        <p:nvCxnSpPr>
          <p:cNvPr id="680" name="Google Shape;680;p50"/>
          <p:cNvCxnSpPr/>
          <p:nvPr/>
        </p:nvCxnSpPr>
        <p:spPr>
          <a:xfrm rot="10800000" flipH="1">
            <a:off x="2921280" y="2930984"/>
            <a:ext cx="764088" cy="266474"/>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81" name="Google Shape;681;p50"/>
          <p:cNvCxnSpPr>
            <a:stCxn id="678" idx="3"/>
          </p:cNvCxnSpPr>
          <p:nvPr/>
        </p:nvCxnSpPr>
        <p:spPr>
          <a:xfrm>
            <a:off x="2991326" y="5212175"/>
            <a:ext cx="981900" cy="8670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82" name="Google Shape;682;p50"/>
          <p:cNvCxnSpPr/>
          <p:nvPr/>
        </p:nvCxnSpPr>
        <p:spPr>
          <a:xfrm rot="10800000">
            <a:off x="6617606" y="4017559"/>
            <a:ext cx="752271" cy="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pic>
        <p:nvPicPr>
          <p:cNvPr id="683" name="Google Shape;683;p50" descr="A screenshot of a phone&#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973261" y="2655811"/>
            <a:ext cx="2565400" cy="3556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pic>
        <p:nvPicPr>
          <p:cNvPr id="689" name="Google Shape;689;p51"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1023218"/>
          </a:xfrm>
          <a:prstGeom prst="rect">
            <a:avLst/>
          </a:prstGeom>
          <a:noFill/>
          <a:ln>
            <a:noFill/>
          </a:ln>
        </p:spPr>
      </p:pic>
      <p:pic>
        <p:nvPicPr>
          <p:cNvPr id="690" name="Google Shape;690;p51"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023218"/>
            <a:ext cx="1213658" cy="5879148"/>
          </a:xfrm>
          <a:prstGeom prst="rect">
            <a:avLst/>
          </a:prstGeom>
          <a:noFill/>
          <a:ln>
            <a:noFill/>
          </a:ln>
        </p:spPr>
      </p:pic>
      <p:sp>
        <p:nvSpPr>
          <p:cNvPr id="691" name="Google Shape;691;p51"/>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Visualize and Retrieve Data: Select Range of Dates</a:t>
            </a:r>
            <a:endParaRPr/>
          </a:p>
        </p:txBody>
      </p:sp>
      <p:sp>
        <p:nvSpPr>
          <p:cNvPr id="692" name="Google Shape;692;p51"/>
          <p:cNvSpPr txBox="1">
            <a:spLocks noGrp="1"/>
          </p:cNvSpPr>
          <p:nvPr>
            <p:ph type="body" idx="1"/>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Select the date for which you need Land Cover Classification data. </a:t>
            </a:r>
            <a:endParaRPr/>
          </a:p>
          <a:p>
            <a:pPr marL="228600" lvl="0" indent="-101600" algn="l" rtl="0">
              <a:lnSpc>
                <a:spcPct val="90000"/>
              </a:lnSpc>
              <a:spcBef>
                <a:spcPts val="1600"/>
              </a:spcBef>
              <a:spcAft>
                <a:spcPts val="0"/>
              </a:spcAft>
              <a:buClr>
                <a:schemeClr val="dk1"/>
              </a:buClr>
              <a:buSzPts val="2000"/>
              <a:buNone/>
            </a:pPr>
            <a:endParaRPr/>
          </a:p>
        </p:txBody>
      </p:sp>
      <p:pic>
        <p:nvPicPr>
          <p:cNvPr id="693" name="Google Shape;693;p51" descr="A screenshot of a computer&#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37950" y="2849043"/>
            <a:ext cx="7106006" cy="3153196"/>
          </a:xfrm>
          <a:prstGeom prst="rect">
            <a:avLst/>
          </a:prstGeom>
          <a:noFill/>
          <a:ln>
            <a:noFill/>
          </a:ln>
        </p:spPr>
      </p:pic>
      <p:cxnSp>
        <p:nvCxnSpPr>
          <p:cNvPr id="694" name="Google Shape;694;p51"/>
          <p:cNvCxnSpPr/>
          <p:nvPr/>
        </p:nvCxnSpPr>
        <p:spPr>
          <a:xfrm>
            <a:off x="4858439" y="2269475"/>
            <a:ext cx="2070312" cy="118641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52" descr="A screenshot of a compute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43278" y="2450844"/>
            <a:ext cx="5039898" cy="3208217"/>
          </a:xfrm>
          <a:prstGeom prst="rect">
            <a:avLst/>
          </a:prstGeom>
          <a:noFill/>
          <a:ln>
            <a:noFill/>
          </a:ln>
        </p:spPr>
      </p:pic>
      <p:sp>
        <p:nvSpPr>
          <p:cNvPr id="700" name="Google Shape;700;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pic>
        <p:nvPicPr>
          <p:cNvPr id="701" name="Google Shape;701;p52" descr="Biometry Protocol: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44000" cy="1023218"/>
          </a:xfrm>
          <a:prstGeom prst="rect">
            <a:avLst/>
          </a:prstGeom>
          <a:noFill/>
          <a:ln>
            <a:noFill/>
          </a:ln>
        </p:spPr>
      </p:pic>
      <p:pic>
        <p:nvPicPr>
          <p:cNvPr id="702" name="Google Shape;702;p52" descr="Menu: Understand the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1023218"/>
            <a:ext cx="1213658" cy="5879148"/>
          </a:xfrm>
          <a:prstGeom prst="rect">
            <a:avLst/>
          </a:prstGeom>
          <a:noFill/>
          <a:ln>
            <a:noFill/>
          </a:ln>
        </p:spPr>
      </p:pic>
      <p:sp>
        <p:nvSpPr>
          <p:cNvPr id="703" name="Google Shape;703;p52"/>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Visualize and Retrieve Data: Accessing Data</a:t>
            </a:r>
            <a:endParaRPr/>
          </a:p>
        </p:txBody>
      </p:sp>
      <p:sp>
        <p:nvSpPr>
          <p:cNvPr id="704" name="Google Shape;704;p52"/>
          <p:cNvSpPr txBox="1">
            <a:spLocks noGrp="1"/>
          </p:cNvSpPr>
          <p:nvPr>
            <p:ph type="body" idx="1"/>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Select the sampling site for which you need Land Cover Classification Data, and a box will open with a data summary for that site.</a:t>
            </a:r>
            <a:endParaRPr/>
          </a:p>
          <a:p>
            <a:pPr marL="228600" lvl="0" indent="-101600" algn="l" rtl="0">
              <a:lnSpc>
                <a:spcPct val="90000"/>
              </a:lnSpc>
              <a:spcBef>
                <a:spcPts val="1600"/>
              </a:spcBef>
              <a:spcAft>
                <a:spcPts val="0"/>
              </a:spcAft>
              <a:buClr>
                <a:schemeClr val="dk1"/>
              </a:buClr>
              <a:buSzPts val="2000"/>
              <a:buNone/>
            </a:pPr>
            <a:endParaRPr/>
          </a:p>
        </p:txBody>
      </p:sp>
      <p:sp>
        <p:nvSpPr>
          <p:cNvPr id="705" name="Google Shape;705;p52"/>
          <p:cNvSpPr txBox="1"/>
          <p:nvPr/>
        </p:nvSpPr>
        <p:spPr>
          <a:xfrm>
            <a:off x="2111771" y="5963315"/>
            <a:ext cx="537487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Clicking on a location will open to a map note providing data for that location and time.  </a:t>
            </a:r>
            <a:endParaRPr/>
          </a:p>
        </p:txBody>
      </p:sp>
      <p:sp>
        <p:nvSpPr>
          <p:cNvPr id="706" name="Google Shape;706;p52"/>
          <p:cNvSpPr txBox="1"/>
          <p:nvPr/>
        </p:nvSpPr>
        <p:spPr>
          <a:xfrm>
            <a:off x="1443210" y="2880521"/>
            <a:ext cx="1643933"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 on the table icon to view the data in a table and download it as a .csv for analysis.</a:t>
            </a:r>
            <a:endParaRPr/>
          </a:p>
        </p:txBody>
      </p:sp>
      <p:cxnSp>
        <p:nvCxnSpPr>
          <p:cNvPr id="707" name="Google Shape;707;p52"/>
          <p:cNvCxnSpPr/>
          <p:nvPr/>
        </p:nvCxnSpPr>
        <p:spPr>
          <a:xfrm rot="10800000" flipH="1">
            <a:off x="2519482" y="5409282"/>
            <a:ext cx="1237270" cy="491026"/>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708" name="Google Shape;708;p52"/>
          <p:cNvCxnSpPr/>
          <p:nvPr/>
        </p:nvCxnSpPr>
        <p:spPr>
          <a:xfrm>
            <a:off x="2732083" y="3207163"/>
            <a:ext cx="1267040" cy="9578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54</a:t>
            </a:fld>
            <a:endParaRPr/>
          </a:p>
        </p:txBody>
      </p:sp>
      <p:pic>
        <p:nvPicPr>
          <p:cNvPr id="714" name="Google Shape;714;p53"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1023218"/>
          </a:xfrm>
          <a:prstGeom prst="rect">
            <a:avLst/>
          </a:prstGeom>
          <a:noFill/>
          <a:ln>
            <a:noFill/>
          </a:ln>
        </p:spPr>
      </p:pic>
      <p:pic>
        <p:nvPicPr>
          <p:cNvPr id="715" name="Google Shape;715;p53"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78852"/>
            <a:ext cx="1213658" cy="5879148"/>
          </a:xfrm>
          <a:prstGeom prst="rect">
            <a:avLst/>
          </a:prstGeom>
          <a:noFill/>
          <a:ln>
            <a:noFill/>
          </a:ln>
        </p:spPr>
      </p:pic>
      <p:sp>
        <p:nvSpPr>
          <p:cNvPr id="716" name="Google Shape;716;p53"/>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Understand the DATA You Collect:</a:t>
            </a:r>
            <a:endParaRPr/>
          </a:p>
        </p:txBody>
      </p:sp>
      <p:sp>
        <p:nvSpPr>
          <p:cNvPr id="717" name="Google Shape;717;p53"/>
          <p:cNvSpPr txBox="1">
            <a:spLocks noGrp="1"/>
          </p:cNvSpPr>
          <p:nvPr>
            <p:ph type="body" idx="1"/>
          </p:nvPr>
        </p:nvSpPr>
        <p:spPr>
          <a:xfrm>
            <a:off x="1363806" y="1726754"/>
            <a:ext cx="7530812"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The Canopy Cover and Ground Cover Field Guide Protocol gets us one step further toward being able to determine the correct MUC Class of the sampling site.</a:t>
            </a:r>
            <a:endParaRPr/>
          </a:p>
          <a:p>
            <a:pPr marL="0" lvl="0" indent="0" algn="just" rtl="0">
              <a:lnSpc>
                <a:spcPct val="90000"/>
              </a:lnSpc>
              <a:spcBef>
                <a:spcPts val="1000"/>
              </a:spcBef>
              <a:spcAft>
                <a:spcPts val="0"/>
              </a:spcAft>
              <a:buClr>
                <a:srgbClr val="073100"/>
              </a:buClr>
              <a:buSzPts val="1800"/>
              <a:buNone/>
            </a:pPr>
            <a:r>
              <a:rPr lang="en-US" sz="1800" b="1">
                <a:solidFill>
                  <a:srgbClr val="073100"/>
                </a:solidFill>
              </a:rPr>
              <a:t>The MUC Field Guide:  A Key to Land Cover Classification </a:t>
            </a:r>
            <a:r>
              <a:rPr lang="en-US" sz="1800">
                <a:solidFill>
                  <a:srgbClr val="000000"/>
                </a:solidFill>
              </a:rPr>
              <a:t>is available for download on mobile devices- consult your app store. </a:t>
            </a:r>
            <a:endParaRPr/>
          </a:p>
          <a:p>
            <a:pPr marL="228600" lvl="0" indent="-101600" algn="l" rtl="0">
              <a:lnSpc>
                <a:spcPct val="90000"/>
              </a:lnSpc>
              <a:spcBef>
                <a:spcPts val="1000"/>
              </a:spcBef>
              <a:spcAft>
                <a:spcPts val="0"/>
              </a:spcAft>
              <a:buClr>
                <a:schemeClr val="dk1"/>
              </a:buClr>
              <a:buSzPts val="2000"/>
              <a:buNone/>
            </a:pPr>
            <a:endParaRPr/>
          </a:p>
        </p:txBody>
      </p:sp>
      <p:pic>
        <p:nvPicPr>
          <p:cNvPr id="718" name="Google Shape;718;p53" descr="screenshot of the MUC Field Guide App, which you will use to determine the classification of your study site, using the canopy and ground cover data."/>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294727" y="3225337"/>
            <a:ext cx="3405331" cy="303016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p54" descr="watermark of densiometer looking at canopy from below"/>
          <p:cNvPicPr preferRelativeResize="0"/>
          <p:nvPr/>
        </p:nvPicPr>
        <p:blipFill rotWithShape="1">
          <a:blip r:embed="rId3" cstate="email">
            <a:alphaModFix amt="5000"/>
            <a:extLst>
              <a:ext uri="{28A0092B-C50C-407E-A947-70E740481C1C}">
                <a14:useLocalDpi xmlns:a14="http://schemas.microsoft.com/office/drawing/2010/main"/>
              </a:ext>
            </a:extLst>
          </a:blip>
          <a:srcRect/>
          <a:stretch/>
        </p:blipFill>
        <p:spPr>
          <a:xfrm>
            <a:off x="1239529" y="1047403"/>
            <a:ext cx="7757236" cy="5810596"/>
          </a:xfrm>
          <a:prstGeom prst="rect">
            <a:avLst/>
          </a:prstGeom>
          <a:noFill/>
          <a:ln>
            <a:noFill/>
          </a:ln>
        </p:spPr>
      </p:pic>
      <p:sp>
        <p:nvSpPr>
          <p:cNvPr id="725" name="Google Shape;725;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55</a:t>
            </a:fld>
            <a:endParaRPr/>
          </a:p>
        </p:txBody>
      </p:sp>
      <p:pic>
        <p:nvPicPr>
          <p:cNvPr id="726" name="Google Shape;726;p54" descr="Biometry Protocol: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0"/>
            <a:ext cx="9144000" cy="1074910"/>
          </a:xfrm>
          <a:prstGeom prst="rect">
            <a:avLst/>
          </a:prstGeom>
          <a:noFill/>
          <a:ln>
            <a:noFill/>
          </a:ln>
        </p:spPr>
      </p:pic>
      <p:pic>
        <p:nvPicPr>
          <p:cNvPr id="727" name="Google Shape;727;p54" descr="Menu: Quiz yoursel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1047403"/>
            <a:ext cx="1239530" cy="5810597"/>
          </a:xfrm>
          <a:prstGeom prst="rect">
            <a:avLst/>
          </a:prstGeom>
          <a:noFill/>
          <a:ln>
            <a:noFill/>
          </a:ln>
        </p:spPr>
      </p:pic>
      <p:sp>
        <p:nvSpPr>
          <p:cNvPr id="728" name="Google Shape;728;p54"/>
          <p:cNvSpPr txBox="1">
            <a:spLocks noGrp="1"/>
          </p:cNvSpPr>
          <p:nvPr>
            <p:ph type="title"/>
          </p:nvPr>
        </p:nvSpPr>
        <p:spPr>
          <a:xfrm>
            <a:off x="1174797" y="7967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Review questions to help you prepare for the Canopy Cover and Ground Cover Quiz: </a:t>
            </a:r>
            <a:endParaRPr/>
          </a:p>
        </p:txBody>
      </p:sp>
      <p:sp>
        <p:nvSpPr>
          <p:cNvPr id="729" name="Google Shape;729;p54"/>
          <p:cNvSpPr txBox="1">
            <a:spLocks noGrp="1"/>
          </p:cNvSpPr>
          <p:nvPr>
            <p:ph type="body" idx="1"/>
          </p:nvPr>
        </p:nvSpPr>
        <p:spPr>
          <a:xfrm>
            <a:off x="1304261" y="1934398"/>
            <a:ext cx="7367758" cy="4747801"/>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Clr>
                <a:schemeClr val="dk1"/>
              </a:buClr>
              <a:buSzPct val="100000"/>
              <a:buFont typeface="Calibri"/>
              <a:buAutoNum type="arabicPeriod"/>
            </a:pPr>
            <a:r>
              <a:rPr lang="en-US" b="1"/>
              <a:t>Canopy Cover and Ground Cover are part of what set of GLOBE Biosphere Protocols?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environmental factors influence canopy cover?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Why is documenting Canopy Cover important?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land cover classification scheme does GLOBE use, in order to ensure comparisons between sample sites around the globe?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Canopy cover can be best understood as the view of vegetation from what perspective?</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When is the best time to conduct canopy cover and ground cover measurements?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instrument will you use to conduct canopy cover measurements?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How do you determine where to sample your data in the field- how do you set up half transects?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How do you determine the length of your pace?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56</a:t>
            </a:fld>
            <a:endParaRPr/>
          </a:p>
        </p:txBody>
      </p:sp>
      <p:pic>
        <p:nvPicPr>
          <p:cNvPr id="735" name="Google Shape;735;p55"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3998" cy="992499"/>
          </a:xfrm>
          <a:prstGeom prst="rect">
            <a:avLst/>
          </a:prstGeom>
          <a:noFill/>
          <a:ln>
            <a:noFill/>
          </a:ln>
        </p:spPr>
      </p:pic>
      <p:pic>
        <p:nvPicPr>
          <p:cNvPr id="736" name="Google Shape;736;p55" descr="Menu: Additional Inform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48752"/>
            <a:ext cx="1221756" cy="5952994"/>
          </a:xfrm>
          <a:prstGeom prst="rect">
            <a:avLst/>
          </a:prstGeom>
          <a:noFill/>
          <a:ln>
            <a:noFill/>
          </a:ln>
        </p:spPr>
      </p:pic>
      <p:sp>
        <p:nvSpPr>
          <p:cNvPr id="737" name="Google Shape;737;p55" descr="Frequently asked questions:"/>
          <p:cNvSpPr txBox="1">
            <a:spLocks noGrp="1"/>
          </p:cNvSpPr>
          <p:nvPr>
            <p:ph type="title"/>
          </p:nvPr>
        </p:nvSpPr>
        <p:spPr>
          <a:xfrm>
            <a:off x="1257300" y="68817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Frequently Asked Questions:</a:t>
            </a:r>
            <a:endParaRPr/>
          </a:p>
        </p:txBody>
      </p:sp>
      <p:sp>
        <p:nvSpPr>
          <p:cNvPr id="738" name="Google Shape;738;p55"/>
          <p:cNvSpPr txBox="1">
            <a:spLocks noGrp="1"/>
          </p:cNvSpPr>
          <p:nvPr>
            <p:ph type="body" idx="1"/>
          </p:nvPr>
        </p:nvSpPr>
        <p:spPr>
          <a:xfrm>
            <a:off x="1257300" y="1680677"/>
            <a:ext cx="7367758" cy="4747801"/>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055000"/>
              </a:buClr>
              <a:buSzPct val="100000"/>
              <a:buChar char="•"/>
            </a:pPr>
            <a:r>
              <a:rPr lang="en-US" b="1">
                <a:solidFill>
                  <a:srgbClr val="055000"/>
                </a:solidFill>
              </a:rPr>
              <a:t>What should we do if there is a multi-storied canopy? </a:t>
            </a:r>
            <a:endParaRPr/>
          </a:p>
          <a:p>
            <a:pPr marL="228600" lvl="0" indent="-228600" algn="l" rtl="0">
              <a:lnSpc>
                <a:spcPct val="90000"/>
              </a:lnSpc>
              <a:spcBef>
                <a:spcPts val="1000"/>
              </a:spcBef>
              <a:spcAft>
                <a:spcPts val="0"/>
              </a:spcAft>
              <a:buClr>
                <a:schemeClr val="dk1"/>
              </a:buClr>
              <a:buSzPct val="100000"/>
              <a:buChar char="•"/>
            </a:pPr>
            <a:r>
              <a:rPr lang="en-US"/>
              <a:t>If there is a multi-story canopy, try to identify the highest level of the canopy without changing your position. If the vegetation touches the intersection of the crosshairs, mark a (+).</a:t>
            </a:r>
            <a:endParaRPr/>
          </a:p>
          <a:p>
            <a:pPr marL="228600" lvl="0" indent="-11112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rgbClr val="055000"/>
              </a:buClr>
              <a:buSzPct val="100000"/>
              <a:buChar char="•"/>
            </a:pPr>
            <a:r>
              <a:rPr lang="en-US" b="1">
                <a:solidFill>
                  <a:srgbClr val="055000"/>
                </a:solidFill>
              </a:rPr>
              <a:t>What if the entire circle I see through the densiometer is full of vegetation, but there is no vegetation at the crosshairs? </a:t>
            </a:r>
            <a:r>
              <a:rPr lang="en-US"/>
              <a:t>This is a sampling question. The Land Cover/Biology Team has chosen the intersection of the crosshairs as the sample. Therefore, this would be a (–).</a:t>
            </a:r>
            <a:endParaRPr/>
          </a:p>
          <a:p>
            <a:pPr marL="228600" lvl="0" indent="-11112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rgbClr val="055000"/>
              </a:buClr>
              <a:buSzPct val="100000"/>
              <a:buChar char="•"/>
            </a:pPr>
            <a:r>
              <a:rPr lang="en-US" b="1">
                <a:solidFill>
                  <a:srgbClr val="055000"/>
                </a:solidFill>
              </a:rPr>
              <a:t>What if we can’t get to our site during peak vegetation (full leaf-on) conditions? </a:t>
            </a:r>
            <a:endParaRPr/>
          </a:p>
          <a:p>
            <a:pPr marL="228600" lvl="0" indent="-228600" algn="l" rtl="0">
              <a:lnSpc>
                <a:spcPct val="90000"/>
              </a:lnSpc>
              <a:spcBef>
                <a:spcPts val="1000"/>
              </a:spcBef>
              <a:spcAft>
                <a:spcPts val="0"/>
              </a:spcAft>
              <a:buClr>
                <a:schemeClr val="dk1"/>
              </a:buClr>
              <a:buSzPct val="100000"/>
              <a:buChar char="•"/>
            </a:pPr>
            <a:r>
              <a:rPr lang="en-US"/>
              <a:t>If you cannot get to your site during peak growth (leaf-on), measure your site during the leaf-off period and try your best to get the peak growth (leaf-on) data, when you can.</a:t>
            </a:r>
            <a:endParaRPr/>
          </a:p>
        </p:txBody>
      </p:sp>
      <p:pic>
        <p:nvPicPr>
          <p:cNvPr id="739" name="Google Shape;739;p55" descr="watermark of densiometer looking at canopy from below"/>
          <p:cNvPicPr preferRelativeResize="0"/>
          <p:nvPr/>
        </p:nvPicPr>
        <p:blipFill rotWithShape="1">
          <a:blip r:embed="rId5" cstate="email">
            <a:alphaModFix amt="5000"/>
            <a:extLst>
              <a:ext uri="{28A0092B-C50C-407E-A947-70E740481C1C}">
                <a14:useLocalDpi xmlns:a14="http://schemas.microsoft.com/office/drawing/2010/main"/>
              </a:ext>
            </a:extLst>
          </a:blip>
          <a:srcRect/>
          <a:stretch/>
        </p:blipFill>
        <p:spPr>
          <a:xfrm>
            <a:off x="1174797" y="853066"/>
            <a:ext cx="7969201" cy="600493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57</a:t>
            </a:fld>
            <a:endParaRPr/>
          </a:p>
        </p:txBody>
      </p:sp>
      <p:pic>
        <p:nvPicPr>
          <p:cNvPr id="745" name="Google Shape;745;p56"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3998" cy="992499"/>
          </a:xfrm>
          <a:prstGeom prst="rect">
            <a:avLst/>
          </a:prstGeom>
          <a:noFill/>
          <a:ln>
            <a:noFill/>
          </a:ln>
        </p:spPr>
      </p:pic>
      <p:pic>
        <p:nvPicPr>
          <p:cNvPr id="746" name="Google Shape;746;p56" descr="Menu: Additional Inform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48752"/>
            <a:ext cx="1221756" cy="5952994"/>
          </a:xfrm>
          <a:prstGeom prst="rect">
            <a:avLst/>
          </a:prstGeom>
          <a:noFill/>
          <a:ln>
            <a:noFill/>
          </a:ln>
        </p:spPr>
      </p:pic>
      <p:sp>
        <p:nvSpPr>
          <p:cNvPr id="747" name="Google Shape;747;p56"/>
          <p:cNvSpPr txBox="1">
            <a:spLocks noGrp="1"/>
          </p:cNvSpPr>
          <p:nvPr>
            <p:ph type="title"/>
          </p:nvPr>
        </p:nvSpPr>
        <p:spPr>
          <a:xfrm>
            <a:off x="1257300" y="68817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Question for Research Investigations</a:t>
            </a:r>
            <a:endParaRPr/>
          </a:p>
        </p:txBody>
      </p:sp>
      <p:sp>
        <p:nvSpPr>
          <p:cNvPr id="748" name="Google Shape;748;p56"/>
          <p:cNvSpPr txBox="1">
            <a:spLocks noGrp="1"/>
          </p:cNvSpPr>
          <p:nvPr>
            <p:ph type="body" idx="1"/>
          </p:nvPr>
        </p:nvSpPr>
        <p:spPr>
          <a:xfrm>
            <a:off x="1257300" y="1680677"/>
            <a:ext cx="7367758" cy="474780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055000"/>
              </a:buClr>
              <a:buSzPct val="100000"/>
              <a:buNone/>
            </a:pPr>
            <a:r>
              <a:rPr lang="en-US" b="1">
                <a:solidFill>
                  <a:srgbClr val="055000"/>
                </a:solidFill>
              </a:rPr>
              <a:t>Once you have used this data to determine the MUC class, there are a number of questions that you can explore: </a:t>
            </a:r>
            <a:endParaRPr/>
          </a:p>
          <a:p>
            <a:pPr marL="285750" lvl="0" indent="-285781" algn="l" rtl="0">
              <a:lnSpc>
                <a:spcPct val="90000"/>
              </a:lnSpc>
              <a:spcBef>
                <a:spcPts val="1000"/>
              </a:spcBef>
              <a:spcAft>
                <a:spcPts val="0"/>
              </a:spcAft>
              <a:buClr>
                <a:schemeClr val="dk1"/>
              </a:buClr>
              <a:buSzPct val="100000"/>
              <a:buFont typeface="Arial"/>
              <a:buChar char="•"/>
            </a:pPr>
            <a:r>
              <a:rPr lang="en-US" sz="1700"/>
              <a:t>What natural changes could alter the MUC class of these sites?</a:t>
            </a:r>
            <a:endParaRPr/>
          </a:p>
          <a:p>
            <a:pPr marL="285750" lvl="0" indent="-285781" algn="l" rtl="0">
              <a:lnSpc>
                <a:spcPct val="90000"/>
              </a:lnSpc>
              <a:spcBef>
                <a:spcPts val="1000"/>
              </a:spcBef>
              <a:spcAft>
                <a:spcPts val="0"/>
              </a:spcAft>
              <a:buClr>
                <a:schemeClr val="dk1"/>
              </a:buClr>
              <a:buSzPct val="100000"/>
              <a:buFont typeface="Arial"/>
              <a:buChar char="•"/>
            </a:pPr>
            <a:r>
              <a:rPr lang="en-US" sz="1700"/>
              <a:t>Is this MUC class typical for its latitude, longitude and elevation?</a:t>
            </a:r>
            <a:endParaRPr/>
          </a:p>
          <a:p>
            <a:pPr marL="285750" lvl="0" indent="-285781" algn="l" rtl="0">
              <a:lnSpc>
                <a:spcPct val="90000"/>
              </a:lnSpc>
              <a:spcBef>
                <a:spcPts val="1000"/>
              </a:spcBef>
              <a:spcAft>
                <a:spcPts val="0"/>
              </a:spcAft>
              <a:buClr>
                <a:schemeClr val="dk1"/>
              </a:buClr>
              <a:buSzPct val="100000"/>
              <a:buFont typeface="Arial"/>
              <a:buChar char="•"/>
            </a:pPr>
            <a:r>
              <a:rPr lang="en-US" sz="1700"/>
              <a:t>If someone only had photos of your site, what MUC class would he/she think this site is?</a:t>
            </a:r>
            <a:endParaRPr/>
          </a:p>
          <a:p>
            <a:pPr marL="285750" lvl="0" indent="-285781" algn="l" rtl="0">
              <a:lnSpc>
                <a:spcPct val="90000"/>
              </a:lnSpc>
              <a:spcBef>
                <a:spcPts val="1000"/>
              </a:spcBef>
              <a:spcAft>
                <a:spcPts val="0"/>
              </a:spcAft>
              <a:buClr>
                <a:schemeClr val="dk1"/>
              </a:buClr>
              <a:buSzPct val="100000"/>
              <a:buFont typeface="Arial"/>
              <a:buChar char="•"/>
            </a:pPr>
            <a:r>
              <a:rPr lang="en-US" sz="1700"/>
              <a:t>What other MUC classes are most similar to your site?</a:t>
            </a:r>
            <a:endParaRPr/>
          </a:p>
          <a:p>
            <a:pPr marL="285750" lvl="0" indent="-285781" algn="l" rtl="0">
              <a:lnSpc>
                <a:spcPct val="90000"/>
              </a:lnSpc>
              <a:spcBef>
                <a:spcPts val="1000"/>
              </a:spcBef>
              <a:spcAft>
                <a:spcPts val="0"/>
              </a:spcAft>
              <a:buClr>
                <a:schemeClr val="dk1"/>
              </a:buClr>
              <a:buSzPct val="100000"/>
              <a:buFont typeface="Arial"/>
              <a:buChar char="•"/>
            </a:pPr>
            <a:r>
              <a:rPr lang="en-US" sz="1700"/>
              <a:t>How will the land cover of your site affect local climate?</a:t>
            </a:r>
            <a:endParaRPr/>
          </a:p>
          <a:p>
            <a:pPr marL="285750" lvl="0" indent="-285781" algn="l" rtl="0">
              <a:lnSpc>
                <a:spcPct val="90000"/>
              </a:lnSpc>
              <a:spcBef>
                <a:spcPts val="1000"/>
              </a:spcBef>
              <a:spcAft>
                <a:spcPts val="0"/>
              </a:spcAft>
              <a:buClr>
                <a:schemeClr val="dk1"/>
              </a:buClr>
              <a:buSzPct val="100000"/>
              <a:buFont typeface="Arial"/>
              <a:buChar char="•"/>
            </a:pPr>
            <a:r>
              <a:rPr lang="en-US" sz="1700"/>
              <a:t>How will the land cover at your site affect your local watershed? </a:t>
            </a:r>
            <a:endParaRPr/>
          </a:p>
          <a:p>
            <a:pPr marL="285750" lvl="0" indent="-285781" algn="l" rtl="0">
              <a:lnSpc>
                <a:spcPct val="90000"/>
              </a:lnSpc>
              <a:spcBef>
                <a:spcPts val="1000"/>
              </a:spcBef>
              <a:spcAft>
                <a:spcPts val="0"/>
              </a:spcAft>
              <a:buClr>
                <a:schemeClr val="dk1"/>
              </a:buClr>
              <a:buSzPct val="100000"/>
              <a:buFont typeface="Arial"/>
              <a:buChar char="•"/>
            </a:pPr>
            <a:r>
              <a:rPr lang="en-US" sz="1700"/>
              <a:t>If you compared a Landsat image from ten years ago to one from today how do you think they would differ?</a:t>
            </a:r>
            <a:endParaRPr/>
          </a:p>
          <a:p>
            <a:pPr marL="285750" lvl="0" indent="-285781" algn="l" rtl="0">
              <a:lnSpc>
                <a:spcPct val="90000"/>
              </a:lnSpc>
              <a:spcBef>
                <a:spcPts val="1000"/>
              </a:spcBef>
              <a:spcAft>
                <a:spcPts val="0"/>
              </a:spcAft>
              <a:buClr>
                <a:schemeClr val="dk1"/>
              </a:buClr>
              <a:buSzPct val="100000"/>
              <a:buFont typeface="Arial"/>
              <a:buChar char="•"/>
            </a:pPr>
            <a:r>
              <a:rPr lang="en-US" sz="1700"/>
              <a:t>Does the nearest water body affect the vegetation of this site?</a:t>
            </a:r>
            <a:endParaRPr/>
          </a:p>
          <a:p>
            <a:pPr marL="285750" lvl="0" indent="-285781" algn="l" rtl="0">
              <a:lnSpc>
                <a:spcPct val="90000"/>
              </a:lnSpc>
              <a:spcBef>
                <a:spcPts val="1000"/>
              </a:spcBef>
              <a:spcAft>
                <a:spcPts val="0"/>
              </a:spcAft>
              <a:buClr>
                <a:schemeClr val="dk1"/>
              </a:buClr>
              <a:buSzPct val="100000"/>
              <a:buFont typeface="Arial"/>
              <a:buChar char="•"/>
            </a:pPr>
            <a:r>
              <a:rPr lang="en-US" sz="1700"/>
              <a:t>What types of animals do you think live here?</a:t>
            </a:r>
            <a:endParaRPr/>
          </a:p>
          <a:p>
            <a:pPr marL="285750" lvl="0" indent="-285781" algn="l" rtl="0">
              <a:lnSpc>
                <a:spcPct val="90000"/>
              </a:lnSpc>
              <a:spcBef>
                <a:spcPts val="1000"/>
              </a:spcBef>
              <a:spcAft>
                <a:spcPts val="0"/>
              </a:spcAft>
              <a:buClr>
                <a:schemeClr val="dk1"/>
              </a:buClr>
              <a:buSzPct val="100000"/>
              <a:buFont typeface="Arial"/>
              <a:buChar char="•"/>
            </a:pPr>
            <a:r>
              <a:rPr lang="en-US" sz="1700"/>
              <a:t>How are the land cover and soil characteristics of this site related?</a:t>
            </a:r>
            <a:endParaRPr/>
          </a:p>
          <a:p>
            <a:pPr marL="285750" lvl="0" indent="-285781" algn="l" rtl="0">
              <a:lnSpc>
                <a:spcPct val="90000"/>
              </a:lnSpc>
              <a:spcBef>
                <a:spcPts val="1000"/>
              </a:spcBef>
              <a:spcAft>
                <a:spcPts val="0"/>
              </a:spcAft>
              <a:buClr>
                <a:schemeClr val="dk1"/>
              </a:buClr>
              <a:buSzPct val="100000"/>
              <a:buFont typeface="Arial"/>
              <a:buChar char="•"/>
            </a:pPr>
            <a:r>
              <a:rPr lang="en-US" sz="1700"/>
              <a:t>How are the land cover and soil characteristics related?</a:t>
            </a:r>
            <a:endParaRPr/>
          </a:p>
        </p:txBody>
      </p:sp>
      <p:pic>
        <p:nvPicPr>
          <p:cNvPr id="749" name="Google Shape;749;p56" descr="watermark of densiometer looking at canopy from below"/>
          <p:cNvPicPr preferRelativeResize="0"/>
          <p:nvPr/>
        </p:nvPicPr>
        <p:blipFill rotWithShape="1">
          <a:blip r:embed="rId5" cstate="email">
            <a:alphaModFix amt="5000"/>
            <a:extLst>
              <a:ext uri="{28A0092B-C50C-407E-A947-70E740481C1C}">
                <a14:useLocalDpi xmlns:a14="http://schemas.microsoft.com/office/drawing/2010/main"/>
              </a:ext>
            </a:extLst>
          </a:blip>
          <a:srcRect/>
          <a:stretch/>
        </p:blipFill>
        <p:spPr>
          <a:xfrm>
            <a:off x="1174797" y="853066"/>
            <a:ext cx="7969201" cy="600493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754" name="Google Shape;754;p57" descr="watermark of densiometer looking at canopy from below"/>
          <p:cNvPicPr preferRelativeResize="0"/>
          <p:nvPr/>
        </p:nvPicPr>
        <p:blipFill rotWithShape="1">
          <a:blip r:embed="rId3" cstate="email">
            <a:alphaModFix amt="5000"/>
            <a:extLst>
              <a:ext uri="{28A0092B-C50C-407E-A947-70E740481C1C}">
                <a14:useLocalDpi xmlns:a14="http://schemas.microsoft.com/office/drawing/2010/main"/>
              </a:ext>
            </a:extLst>
          </a:blip>
          <a:srcRect/>
          <a:stretch/>
        </p:blipFill>
        <p:spPr>
          <a:xfrm>
            <a:off x="1174797" y="944656"/>
            <a:ext cx="7969201" cy="6004934"/>
          </a:xfrm>
          <a:prstGeom prst="rect">
            <a:avLst/>
          </a:prstGeom>
          <a:noFill/>
          <a:ln>
            <a:noFill/>
          </a:ln>
        </p:spPr>
      </p:pic>
      <p:sp>
        <p:nvSpPr>
          <p:cNvPr id="755" name="Google Shape;755;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58</a:t>
            </a:fld>
            <a:endParaRPr/>
          </a:p>
        </p:txBody>
      </p:sp>
      <p:pic>
        <p:nvPicPr>
          <p:cNvPr id="756" name="Google Shape;756;p57" descr="Biometry Protocol: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43998" cy="992499"/>
          </a:xfrm>
          <a:prstGeom prst="rect">
            <a:avLst/>
          </a:prstGeom>
          <a:noFill/>
          <a:ln>
            <a:noFill/>
          </a:ln>
        </p:spPr>
      </p:pic>
      <p:pic>
        <p:nvPicPr>
          <p:cNvPr id="757" name="Google Shape;757;p57" descr="Menu: Additional Informati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48752"/>
            <a:ext cx="1221756" cy="5952994"/>
          </a:xfrm>
          <a:prstGeom prst="rect">
            <a:avLst/>
          </a:prstGeom>
          <a:noFill/>
          <a:ln>
            <a:noFill/>
          </a:ln>
        </p:spPr>
      </p:pic>
      <p:sp>
        <p:nvSpPr>
          <p:cNvPr id="758" name="Google Shape;758;p57"/>
          <p:cNvSpPr txBox="1">
            <a:spLocks noGrp="1"/>
          </p:cNvSpPr>
          <p:nvPr>
            <p:ph type="title"/>
          </p:nvPr>
        </p:nvSpPr>
        <p:spPr>
          <a:xfrm>
            <a:off x="1257300" y="80757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en-US" sz="1600" b="1">
                <a:latin typeface="Calibri"/>
                <a:ea typeface="Calibri"/>
                <a:cs typeface="Calibri"/>
                <a:sym typeface="Calibri"/>
              </a:rPr>
              <a:t>Questions about content in the module? Contact GLOBE: </a:t>
            </a:r>
            <a:r>
              <a:rPr lang="en-US" sz="1600" b="1" u="sng">
                <a:solidFill>
                  <a:schemeClr val="hlink"/>
                </a:solidFill>
                <a:hlinkClick r:id="rId6"/>
              </a:rPr>
              <a:t>training@nasaglobe.org</a:t>
            </a:r>
            <a:endParaRPr sz="1600" b="1">
              <a:solidFill>
                <a:srgbClr val="467886"/>
              </a:solidFill>
            </a:endParaRPr>
          </a:p>
          <a:p>
            <a:pPr marL="0" lvl="0" indent="0" algn="l" rtl="0">
              <a:lnSpc>
                <a:spcPct val="90000"/>
              </a:lnSpc>
              <a:spcBef>
                <a:spcPts val="0"/>
              </a:spcBef>
              <a:spcAft>
                <a:spcPts val="0"/>
              </a:spcAft>
              <a:buClr>
                <a:schemeClr val="dk1"/>
              </a:buClr>
              <a:buSzPts val="1600"/>
              <a:buFont typeface="Calibri"/>
              <a:buNone/>
            </a:pPr>
            <a:endParaRPr sz="1600" b="1">
              <a:solidFill>
                <a:srgbClr val="055000"/>
              </a:solidFill>
              <a:latin typeface="Calibri"/>
              <a:ea typeface="Calibri"/>
              <a:cs typeface="Calibri"/>
              <a:sym typeface="Calibri"/>
            </a:endParaRPr>
          </a:p>
        </p:txBody>
      </p:sp>
      <p:sp>
        <p:nvSpPr>
          <p:cNvPr id="759" name="Google Shape;759;p57"/>
          <p:cNvSpPr txBox="1">
            <a:spLocks noGrp="1"/>
          </p:cNvSpPr>
          <p:nvPr>
            <p:ph type="body" idx="1"/>
          </p:nvPr>
        </p:nvSpPr>
        <p:spPr>
          <a:xfrm>
            <a:off x="1257300" y="1937155"/>
            <a:ext cx="7367758" cy="4747801"/>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rgbClr val="055000"/>
              </a:buClr>
              <a:buSzPct val="100000"/>
              <a:buNone/>
            </a:pPr>
            <a:r>
              <a:rPr lang="en-US" sz="1900" b="1">
                <a:solidFill>
                  <a:srgbClr val="055000"/>
                </a:solidFill>
              </a:rPr>
              <a:t>Credits</a:t>
            </a:r>
            <a:endParaRPr sz="1900" b="1"/>
          </a:p>
          <a:p>
            <a:pPr marL="0" lvl="0" indent="0" algn="l" rtl="0">
              <a:lnSpc>
                <a:spcPct val="90000"/>
              </a:lnSpc>
              <a:spcBef>
                <a:spcPts val="1000"/>
              </a:spcBef>
              <a:spcAft>
                <a:spcPts val="0"/>
              </a:spcAft>
              <a:buClr>
                <a:schemeClr val="dk1"/>
              </a:buClr>
              <a:buSzPct val="100000"/>
              <a:buNone/>
            </a:pPr>
            <a:r>
              <a:rPr lang="en-US" sz="1900" b="1"/>
              <a:t>Slides:  </a:t>
            </a:r>
            <a:endParaRPr/>
          </a:p>
          <a:p>
            <a:pPr marL="0" lvl="0" indent="0" algn="l" rtl="0">
              <a:lnSpc>
                <a:spcPct val="90000"/>
              </a:lnSpc>
              <a:spcBef>
                <a:spcPts val="1000"/>
              </a:spcBef>
              <a:spcAft>
                <a:spcPts val="0"/>
              </a:spcAft>
              <a:buClr>
                <a:schemeClr val="dk1"/>
              </a:buClr>
              <a:buSzPct val="100000"/>
              <a:buNone/>
            </a:pPr>
            <a:r>
              <a:rPr lang="en-US" sz="1900"/>
              <a:t>Russanne Low, Ph.D., University of Nebraska-Lincoln </a:t>
            </a:r>
            <a:endParaRPr/>
          </a:p>
          <a:p>
            <a:pPr marL="0" lvl="0" indent="0" algn="l" rtl="0">
              <a:lnSpc>
                <a:spcPct val="90000"/>
              </a:lnSpc>
              <a:spcBef>
                <a:spcPts val="1000"/>
              </a:spcBef>
              <a:spcAft>
                <a:spcPts val="0"/>
              </a:spcAft>
              <a:buClr>
                <a:schemeClr val="dk1"/>
              </a:buClr>
              <a:buSzPct val="100000"/>
              <a:buNone/>
            </a:pPr>
            <a:r>
              <a:rPr lang="en-US" sz="1900"/>
              <a:t>Rebecca Boger, Ph.D., Brooklyn College</a:t>
            </a:r>
            <a:endParaRPr/>
          </a:p>
          <a:p>
            <a:pPr marL="0" lvl="0" indent="0" algn="l" rtl="0">
              <a:lnSpc>
                <a:spcPct val="90000"/>
              </a:lnSpc>
              <a:spcBef>
                <a:spcPts val="1000"/>
              </a:spcBef>
              <a:spcAft>
                <a:spcPts val="0"/>
              </a:spcAft>
              <a:buClr>
                <a:schemeClr val="dk1"/>
              </a:buClr>
              <a:buSzPct val="100000"/>
              <a:buNone/>
            </a:pPr>
            <a:r>
              <a:rPr lang="en-US" sz="1900" b="1"/>
              <a:t>Cover Art: </a:t>
            </a:r>
            <a:endParaRPr/>
          </a:p>
          <a:p>
            <a:pPr marL="0" lvl="0" indent="0" algn="l" rtl="0">
              <a:lnSpc>
                <a:spcPct val="90000"/>
              </a:lnSpc>
              <a:spcBef>
                <a:spcPts val="1000"/>
              </a:spcBef>
              <a:spcAft>
                <a:spcPts val="0"/>
              </a:spcAft>
              <a:buClr>
                <a:schemeClr val="dk1"/>
              </a:buClr>
              <a:buSzPct val="100000"/>
              <a:buNone/>
            </a:pPr>
            <a:r>
              <a:rPr lang="en-US" sz="1900"/>
              <a:t>Jenn Glaser, ScribeArts</a:t>
            </a:r>
            <a:endParaRPr sz="1900"/>
          </a:p>
          <a:p>
            <a:pPr marL="0" lvl="0" indent="0" algn="l" rtl="0">
              <a:lnSpc>
                <a:spcPct val="90000"/>
              </a:lnSpc>
              <a:spcBef>
                <a:spcPts val="1000"/>
              </a:spcBef>
              <a:spcAft>
                <a:spcPts val="0"/>
              </a:spcAft>
              <a:buClr>
                <a:schemeClr val="dk1"/>
              </a:buClr>
              <a:buSzPct val="100000"/>
              <a:buNone/>
            </a:pPr>
            <a:r>
              <a:rPr lang="en-US" sz="1900" b="1"/>
              <a:t>More Information:</a:t>
            </a:r>
            <a:endParaRPr/>
          </a:p>
          <a:p>
            <a:pPr marL="0" lvl="0" indent="0" algn="l" rtl="0">
              <a:lnSpc>
                <a:spcPct val="90000"/>
              </a:lnSpc>
              <a:spcBef>
                <a:spcPts val="1000"/>
              </a:spcBef>
              <a:spcAft>
                <a:spcPts val="0"/>
              </a:spcAft>
              <a:buClr>
                <a:schemeClr val="dk1"/>
              </a:buClr>
              <a:buSzPct val="100000"/>
              <a:buNone/>
            </a:pPr>
            <a:r>
              <a:rPr lang="en-US" sz="1900" u="sng">
                <a:solidFill>
                  <a:schemeClr val="hlink"/>
                </a:solidFill>
                <a:hlinkClick r:id="rId7"/>
              </a:rPr>
              <a:t>The GLOBE Program</a:t>
            </a:r>
            <a:endParaRPr sz="1900"/>
          </a:p>
          <a:p>
            <a:pPr marL="0" lvl="0" indent="0" algn="l" rtl="0">
              <a:lnSpc>
                <a:spcPct val="90000"/>
              </a:lnSpc>
              <a:spcBef>
                <a:spcPts val="1000"/>
              </a:spcBef>
              <a:spcAft>
                <a:spcPts val="0"/>
              </a:spcAft>
              <a:buClr>
                <a:schemeClr val="dk1"/>
              </a:buClr>
              <a:buSzPct val="100000"/>
              <a:buNone/>
            </a:pPr>
            <a:r>
              <a:rPr lang="en-US" sz="1900" u="sng">
                <a:solidFill>
                  <a:schemeClr val="hlink"/>
                </a:solidFill>
                <a:hlinkClick r:id="rId8"/>
              </a:rPr>
              <a:t>NASA Wavelength </a:t>
            </a:r>
            <a:r>
              <a:rPr lang="en-US" sz="1900"/>
              <a:t>NASA’s Digital Library of Earth and Space Education Resources</a:t>
            </a:r>
            <a:endParaRPr/>
          </a:p>
          <a:p>
            <a:pPr marL="0" lvl="0" indent="0" algn="l" rtl="0">
              <a:lnSpc>
                <a:spcPct val="90000"/>
              </a:lnSpc>
              <a:spcBef>
                <a:spcPts val="1000"/>
              </a:spcBef>
              <a:spcAft>
                <a:spcPts val="0"/>
              </a:spcAft>
              <a:buClr>
                <a:schemeClr val="dk1"/>
              </a:buClr>
              <a:buSzPct val="100000"/>
              <a:buNone/>
            </a:pPr>
            <a:r>
              <a:rPr lang="en-US" sz="1900" u="sng">
                <a:solidFill>
                  <a:schemeClr val="hlink"/>
                </a:solidFill>
                <a:hlinkClick r:id="rId9"/>
              </a:rPr>
              <a:t>NASA Global Climate Change: Vital Signs of the Planet</a:t>
            </a:r>
            <a:endParaRPr sz="1900"/>
          </a:p>
          <a:p>
            <a:pPr marL="0" lvl="0" indent="0" algn="l" rtl="0">
              <a:lnSpc>
                <a:spcPct val="90000"/>
              </a:lnSpc>
              <a:spcBef>
                <a:spcPts val="1000"/>
              </a:spcBef>
              <a:spcAft>
                <a:spcPts val="0"/>
              </a:spcAft>
              <a:buClr>
                <a:schemeClr val="dk1"/>
              </a:buClr>
              <a:buSzPct val="100000"/>
              <a:buNone/>
            </a:pPr>
            <a:endParaRPr sz="1900" b="1"/>
          </a:p>
          <a:p>
            <a:pPr marL="0" lvl="0" indent="0" algn="l" rtl="0">
              <a:lnSpc>
                <a:spcPct val="90000"/>
              </a:lnSpc>
              <a:spcBef>
                <a:spcPts val="1000"/>
              </a:spcBef>
              <a:spcAft>
                <a:spcPts val="0"/>
              </a:spcAft>
              <a:buClr>
                <a:schemeClr val="dk1"/>
              </a:buClr>
              <a:buSzPct val="100000"/>
              <a:buNone/>
            </a:pPr>
            <a:endParaRPr sz="1900" b="1"/>
          </a:p>
          <a:p>
            <a:pPr marL="0" lvl="0" indent="0" algn="l" rtl="0">
              <a:lnSpc>
                <a:spcPct val="90000"/>
              </a:lnSpc>
              <a:spcBef>
                <a:spcPts val="1000"/>
              </a:spcBef>
              <a:spcAft>
                <a:spcPts val="0"/>
              </a:spcAft>
              <a:buClr>
                <a:srgbClr val="000000"/>
              </a:buClr>
              <a:buSzPct val="100000"/>
              <a:buNone/>
            </a:pPr>
            <a:r>
              <a:rPr lang="en-US" sz="1600" i="1">
                <a:solidFill>
                  <a:srgbClr val="000000"/>
                </a:solidFill>
              </a:rPr>
              <a:t>Version  9/26/24. If you edit and modify this slide set for use for educational purposes,  please note “modified by (and your name and date “  on this page. Thank you.</a:t>
            </a:r>
            <a:endParaRPr sz="1600"/>
          </a:p>
          <a:p>
            <a:pPr marL="0" lvl="0" indent="0" algn="l" rtl="0">
              <a:lnSpc>
                <a:spcPct val="90000"/>
              </a:lnSpc>
              <a:spcBef>
                <a:spcPts val="1000"/>
              </a:spcBef>
              <a:spcAft>
                <a:spcPts val="0"/>
              </a:spcAft>
              <a:buClr>
                <a:schemeClr val="dk1"/>
              </a:buClr>
              <a:buSzPct val="100000"/>
              <a:buNone/>
            </a:pPr>
            <a:r>
              <a:rPr lang="en-US" sz="2400" b="1"/>
              <a:t> </a:t>
            </a:r>
            <a:endParaRPr/>
          </a:p>
          <a:p>
            <a:pPr marL="0" lvl="0" indent="0" algn="l" rtl="0">
              <a:lnSpc>
                <a:spcPct val="90000"/>
              </a:lnSpc>
              <a:spcBef>
                <a:spcPts val="1000"/>
              </a:spcBef>
              <a:spcAft>
                <a:spcPts val="0"/>
              </a:spcAft>
              <a:buClr>
                <a:schemeClr val="dk1"/>
              </a:buClr>
              <a:buSzPct val="100000"/>
              <a:buNone/>
            </a:pPr>
            <a:endParaRPr sz="17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40" name="Google Shape;140;p6" descr="Banner: Canopy Cover and Ground Cove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90196" y="0"/>
            <a:ext cx="9324391" cy="990314"/>
          </a:xfrm>
          <a:prstGeom prst="rect">
            <a:avLst/>
          </a:prstGeom>
          <a:noFill/>
          <a:ln>
            <a:noFill/>
          </a:ln>
        </p:spPr>
      </p:pic>
      <p:pic>
        <p:nvPicPr>
          <p:cNvPr id="141" name="Google Shape;141;p6" descr="Menu: What is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196" y="990314"/>
            <a:ext cx="1246136" cy="5867686"/>
          </a:xfrm>
          <a:prstGeom prst="rect">
            <a:avLst/>
          </a:prstGeom>
          <a:noFill/>
          <a:ln>
            <a:noFill/>
          </a:ln>
        </p:spPr>
      </p:pic>
      <p:sp>
        <p:nvSpPr>
          <p:cNvPr id="142" name="Google Shape;142;p6"/>
          <p:cNvSpPr txBox="1">
            <a:spLocks noGrp="1"/>
          </p:cNvSpPr>
          <p:nvPr>
            <p:ph type="title"/>
          </p:nvPr>
        </p:nvSpPr>
        <p:spPr>
          <a:xfrm>
            <a:off x="1111731" y="1177433"/>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GLOBE Land Cover Investigations</a:t>
            </a:r>
            <a:br>
              <a:rPr lang="en-US" b="1">
                <a:solidFill>
                  <a:srgbClr val="055000"/>
                </a:solidFill>
              </a:rPr>
            </a:br>
            <a:br>
              <a:rPr lang="en-US" b="1">
                <a:solidFill>
                  <a:srgbClr val="055000"/>
                </a:solidFill>
              </a:rPr>
            </a:br>
            <a:br>
              <a:rPr lang="en-US" b="1">
                <a:solidFill>
                  <a:srgbClr val="055000"/>
                </a:solidFill>
              </a:rPr>
            </a:br>
            <a:endParaRPr b="1">
              <a:solidFill>
                <a:srgbClr val="055000"/>
              </a:solidFill>
            </a:endParaRPr>
          </a:p>
        </p:txBody>
      </p:sp>
      <p:sp>
        <p:nvSpPr>
          <p:cNvPr id="143" name="Google Shape;143;p6"/>
          <p:cNvSpPr txBox="1">
            <a:spLocks noGrp="1"/>
          </p:cNvSpPr>
          <p:nvPr>
            <p:ph type="body" idx="2"/>
          </p:nvPr>
        </p:nvSpPr>
        <p:spPr>
          <a:xfrm>
            <a:off x="1320798" y="1785925"/>
            <a:ext cx="7288614" cy="360241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600"/>
              <a:buNone/>
            </a:pPr>
            <a:r>
              <a:rPr lang="en-US" sz="1600">
                <a:solidFill>
                  <a:srgbClr val="000000"/>
                </a:solidFill>
              </a:rPr>
              <a:t>Land cover is a general term used to describe what is on the ground covering the land. Different land cover terms are used to describe the differences we see when we look at the land. Scientists classify land cover based on established criteria. This is done so that there is a consistent use of terms among people. For instance, what one person may call a forest living in the tropical Amazon may be quite different from a person living in northern Canada. Different species of trees live in these places, trees may be of different heights and the amount of ground and canopy cover may be quite different. For this reason, we need a standardized way to describe land cover.</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p:txBody>
      </p:sp>
      <p:sp>
        <p:nvSpPr>
          <p:cNvPr id="144" name="Google Shape;144;p6"/>
          <p:cNvSpPr txBox="1"/>
          <p:nvPr/>
        </p:nvSpPr>
        <p:spPr>
          <a:xfrm>
            <a:off x="1320798" y="3779465"/>
            <a:ext cx="4460400" cy="2093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GLOBE uses a land cover classification scheme called </a:t>
            </a:r>
            <a:r>
              <a:rPr lang="en-US" sz="1600" b="1" i="0"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Modified UNESCO Classification (MUC</a:t>
            </a:r>
            <a:r>
              <a:rPr lang="en-US" sz="1600" b="0" i="0"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t>
            </a:r>
            <a:r>
              <a:rPr lang="en-US" sz="1600" b="0" i="0" u="none" strike="noStrike" cap="none">
                <a:solidFill>
                  <a:srgbClr val="000000"/>
                </a:solidFill>
                <a:latin typeface="Calibri"/>
                <a:ea typeface="Calibri"/>
                <a:cs typeface="Calibri"/>
                <a:sym typeface="Calibri"/>
              </a:rPr>
              <a:t>. There are many different types of classification schemes used. These are often designed for specific places or regions. MUC can be used around the world and allows people to contribute to a global database.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45" name="Google Shape;145;p6" descr="screenshot of MUC Field Guid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830189">
            <a:off x="6212885" y="3854747"/>
            <a:ext cx="1451953" cy="2227865"/>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151" name="Google Shape;151;p7" descr="Banner: Canopy Cover and Ground Cove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90196" y="0"/>
            <a:ext cx="9324391" cy="990314"/>
          </a:xfrm>
          <a:prstGeom prst="rect">
            <a:avLst/>
          </a:prstGeom>
          <a:noFill/>
          <a:ln>
            <a:noFill/>
          </a:ln>
        </p:spPr>
      </p:pic>
      <p:pic>
        <p:nvPicPr>
          <p:cNvPr id="152" name="Google Shape;152;p7" descr="Menu: What is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196" y="990314"/>
            <a:ext cx="1246136" cy="5867686"/>
          </a:xfrm>
          <a:prstGeom prst="rect">
            <a:avLst/>
          </a:prstGeom>
          <a:noFill/>
          <a:ln>
            <a:noFill/>
          </a:ln>
        </p:spPr>
      </p:pic>
      <p:sp>
        <p:nvSpPr>
          <p:cNvPr id="153" name="Google Shape;153;p7"/>
          <p:cNvSpPr txBox="1">
            <a:spLocks noGrp="1"/>
          </p:cNvSpPr>
          <p:nvPr>
            <p:ph type="title"/>
          </p:nvPr>
        </p:nvSpPr>
        <p:spPr>
          <a:xfrm>
            <a:off x="1257300" y="1147991"/>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What is Canopy Cover?</a:t>
            </a:r>
            <a:br>
              <a:rPr lang="en-US" b="1">
                <a:solidFill>
                  <a:srgbClr val="055000"/>
                </a:solidFill>
              </a:rPr>
            </a:br>
            <a:br>
              <a:rPr lang="en-US" b="1">
                <a:solidFill>
                  <a:srgbClr val="055000"/>
                </a:solidFill>
              </a:rPr>
            </a:br>
            <a:endParaRPr b="1">
              <a:solidFill>
                <a:srgbClr val="055000"/>
              </a:solidFill>
            </a:endParaRPr>
          </a:p>
        </p:txBody>
      </p:sp>
      <p:sp>
        <p:nvSpPr>
          <p:cNvPr id="154" name="Google Shape;154;p7"/>
          <p:cNvSpPr txBox="1">
            <a:spLocks noGrp="1"/>
          </p:cNvSpPr>
          <p:nvPr>
            <p:ph type="body" idx="2"/>
          </p:nvPr>
        </p:nvSpPr>
        <p:spPr>
          <a:xfrm>
            <a:off x="1320798" y="1785925"/>
            <a:ext cx="7288614" cy="1651307"/>
          </a:xfrm>
          <a:prstGeom prst="rect">
            <a:avLst/>
          </a:prstGeom>
          <a:noFill/>
          <a:ln>
            <a:noFill/>
          </a:ln>
        </p:spPr>
        <p:txBody>
          <a:bodyPr spcFirstLastPara="1" wrap="square" lIns="91425" tIns="45700" rIns="91425" bIns="45700" anchor="t" anchorCtr="0">
            <a:normAutofit fontScale="25000" lnSpcReduction="20000"/>
          </a:bodyPr>
          <a:lstStyle/>
          <a:p>
            <a:pPr marL="0" lvl="0" indent="0" algn="just" rtl="0">
              <a:lnSpc>
                <a:spcPct val="90000"/>
              </a:lnSpc>
              <a:spcBef>
                <a:spcPts val="0"/>
              </a:spcBef>
              <a:spcAft>
                <a:spcPts val="0"/>
              </a:spcAft>
              <a:buClr>
                <a:srgbClr val="055000"/>
              </a:buClr>
              <a:buSzPts val="450"/>
              <a:buNone/>
            </a:pPr>
            <a:r>
              <a:rPr lang="en-US" sz="7905" b="1">
                <a:solidFill>
                  <a:srgbClr val="055000"/>
                </a:solidFill>
              </a:rPr>
              <a:t>Canopy cover </a:t>
            </a:r>
            <a:r>
              <a:rPr lang="en-US" sz="7905"/>
              <a:t>describes the proportion of land area covered by either tree crowns or shrub crowns, </a:t>
            </a:r>
            <a:r>
              <a:rPr lang="en-US" sz="7905" b="1">
                <a:solidFill>
                  <a:srgbClr val="055000"/>
                </a:solidFill>
              </a:rPr>
              <a:t>as viewed from the air</a:t>
            </a:r>
            <a:r>
              <a:rPr lang="en-US" sz="7905"/>
              <a:t>. It is a measurement used to describe the density of trees in a forest or tree stand, and the cover of shrubs in a shrubland. It helps to correctly choose the correct MUC land cover type.</a:t>
            </a:r>
            <a:endParaRPr sz="8905"/>
          </a:p>
          <a:p>
            <a:pPr marL="0" lvl="0" indent="0" algn="just" rtl="0">
              <a:lnSpc>
                <a:spcPct val="90000"/>
              </a:lnSpc>
              <a:spcBef>
                <a:spcPts val="1000"/>
              </a:spcBef>
              <a:spcAft>
                <a:spcPts val="0"/>
              </a:spcAft>
              <a:buClr>
                <a:schemeClr val="dk1"/>
              </a:buClr>
              <a:buSzPct val="100000"/>
              <a:buNone/>
            </a:pPr>
            <a:endParaRPr/>
          </a:p>
          <a:p>
            <a:pPr marL="0" lvl="0" indent="0" algn="just" rtl="0">
              <a:lnSpc>
                <a:spcPct val="90000"/>
              </a:lnSpc>
              <a:spcBef>
                <a:spcPts val="1000"/>
              </a:spcBef>
              <a:spcAft>
                <a:spcPts val="0"/>
              </a:spcAft>
              <a:buClr>
                <a:schemeClr val="dk1"/>
              </a:buClr>
              <a:buSzPct val="100000"/>
              <a:buNone/>
            </a:pPr>
            <a:endParaRPr/>
          </a:p>
          <a:p>
            <a:pPr marL="0" lvl="0" indent="0" algn="just" rtl="0">
              <a:lnSpc>
                <a:spcPct val="90000"/>
              </a:lnSpc>
              <a:spcBef>
                <a:spcPts val="1000"/>
              </a:spcBef>
              <a:spcAft>
                <a:spcPts val="0"/>
              </a:spcAft>
              <a:buClr>
                <a:schemeClr val="dk1"/>
              </a:buClr>
              <a:buSzPct val="100000"/>
              <a:buNone/>
            </a:pPr>
            <a:endParaRPr/>
          </a:p>
        </p:txBody>
      </p:sp>
      <p:grpSp>
        <p:nvGrpSpPr>
          <p:cNvPr id="155" name="Google Shape;155;p7" descr="Diagram showing Landsat Satellite seeing trees from above, as &quot;circles&quot;, and comparing this view to the side view. The tree canopy will met the height requirement of greater than 5 m while shrubes are between 0.5 m and 5 m tall. "/>
          <p:cNvGrpSpPr/>
          <p:nvPr/>
        </p:nvGrpSpPr>
        <p:grpSpPr>
          <a:xfrm>
            <a:off x="1530822" y="3111488"/>
            <a:ext cx="7142088" cy="3269734"/>
            <a:chOff x="1538584" y="2848233"/>
            <a:chExt cx="7142088" cy="3269734"/>
          </a:xfrm>
        </p:grpSpPr>
        <p:pic>
          <p:nvPicPr>
            <p:cNvPr id="156" name="Google Shape;156;p7" descr="Arrows indicating where the LandSat satellite will sense the canopy cov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38584" y="2848233"/>
              <a:ext cx="5451753" cy="3269734"/>
            </a:xfrm>
            <a:prstGeom prst="rect">
              <a:avLst/>
            </a:prstGeom>
            <a:noFill/>
            <a:ln>
              <a:noFill/>
            </a:ln>
          </p:spPr>
        </p:pic>
        <p:cxnSp>
          <p:nvCxnSpPr>
            <p:cNvPr id="157" name="Google Shape;157;p7"/>
            <p:cNvCxnSpPr/>
            <p:nvPr/>
          </p:nvCxnSpPr>
          <p:spPr>
            <a:xfrm flipH="1">
              <a:off x="6654800" y="4959866"/>
              <a:ext cx="1005538" cy="736600"/>
            </a:xfrm>
            <a:prstGeom prst="straightConnector1">
              <a:avLst/>
            </a:prstGeom>
            <a:noFill/>
            <a:ln w="12700" cap="flat" cmpd="sng">
              <a:solidFill>
                <a:srgbClr val="055000"/>
              </a:solidFill>
              <a:prstDash val="solid"/>
              <a:miter lim="800000"/>
              <a:headEnd type="none" w="sm" len="sm"/>
              <a:tailEnd type="stealth" w="med" len="med"/>
            </a:ln>
          </p:spPr>
        </p:cxnSp>
        <p:sp>
          <p:nvSpPr>
            <p:cNvPr id="158" name="Google Shape;158;p7"/>
            <p:cNvSpPr txBox="1"/>
            <p:nvPr/>
          </p:nvSpPr>
          <p:spPr>
            <a:xfrm>
              <a:off x="7699013" y="4556193"/>
              <a:ext cx="98165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55000"/>
                  </a:solidFill>
                  <a:latin typeface="Calibri"/>
                  <a:ea typeface="Calibri"/>
                  <a:cs typeface="Calibri"/>
                  <a:sym typeface="Calibri"/>
                </a:rPr>
                <a:t>Canopy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55000"/>
                  </a:solidFill>
                  <a:latin typeface="Calibri"/>
                  <a:ea typeface="Calibri"/>
                  <a:cs typeface="Calibri"/>
                  <a:sym typeface="Calibri"/>
                </a:rPr>
                <a:t>Cover</a:t>
              </a:r>
              <a:endParaRPr sz="1400" b="0" i="0" u="none" strike="noStrike" cap="none">
                <a:solidFill>
                  <a:srgbClr val="000000"/>
                </a:solidFill>
                <a:latin typeface="Arial"/>
                <a:ea typeface="Arial"/>
                <a:cs typeface="Arial"/>
                <a:sym typeface="Arial"/>
              </a:endParaRPr>
            </a:p>
          </p:txBody>
        </p:sp>
        <p:cxnSp>
          <p:nvCxnSpPr>
            <p:cNvPr id="159" name="Google Shape;159;p7"/>
            <p:cNvCxnSpPr/>
            <p:nvPr/>
          </p:nvCxnSpPr>
          <p:spPr>
            <a:xfrm rot="10800000">
              <a:off x="6565900" y="3671332"/>
              <a:ext cx="1094438" cy="1288534"/>
            </a:xfrm>
            <a:prstGeom prst="straightConnector1">
              <a:avLst/>
            </a:prstGeom>
            <a:noFill/>
            <a:ln w="12700" cap="flat" cmpd="sng">
              <a:solidFill>
                <a:srgbClr val="055000"/>
              </a:solidFill>
              <a:prstDash val="solid"/>
              <a:miter lim="800000"/>
              <a:headEnd type="none" w="sm" len="sm"/>
              <a:tailEnd type="stealth" w="med" len="med"/>
            </a:ln>
          </p:spPr>
        </p:cxnSp>
        <p:cxnSp>
          <p:nvCxnSpPr>
            <p:cNvPr id="160" name="Google Shape;160;p7"/>
            <p:cNvCxnSpPr/>
            <p:nvPr/>
          </p:nvCxnSpPr>
          <p:spPr>
            <a:xfrm rot="10800000">
              <a:off x="2895600" y="3454400"/>
              <a:ext cx="3556000" cy="0"/>
            </a:xfrm>
            <a:prstGeom prst="straightConnector1">
              <a:avLst/>
            </a:prstGeom>
            <a:noFill/>
            <a:ln w="12700" cap="flat" cmpd="sng">
              <a:solidFill>
                <a:srgbClr val="055000"/>
              </a:solidFill>
              <a:prstDash val="solid"/>
              <a:miter lim="800000"/>
              <a:headEnd type="none" w="sm" len="sm"/>
              <a:tailEnd type="none" w="sm" len="sm"/>
            </a:ln>
          </p:spPr>
        </p:cxnSp>
        <p:cxnSp>
          <p:nvCxnSpPr>
            <p:cNvPr id="161" name="Google Shape;161;p7"/>
            <p:cNvCxnSpPr/>
            <p:nvPr/>
          </p:nvCxnSpPr>
          <p:spPr>
            <a:xfrm>
              <a:off x="5981700" y="3454400"/>
              <a:ext cx="0" cy="241300"/>
            </a:xfrm>
            <a:prstGeom prst="straightConnector1">
              <a:avLst/>
            </a:prstGeom>
            <a:noFill/>
            <a:ln w="12700" cap="flat" cmpd="sng">
              <a:solidFill>
                <a:srgbClr val="055000"/>
              </a:solidFill>
              <a:prstDash val="solid"/>
              <a:miter lim="800000"/>
              <a:headEnd type="none" w="sm" len="sm"/>
              <a:tailEnd type="stealth" w="med" len="med"/>
            </a:ln>
          </p:spPr>
        </p:cxnSp>
        <p:cxnSp>
          <p:nvCxnSpPr>
            <p:cNvPr id="162" name="Google Shape;162;p7"/>
            <p:cNvCxnSpPr/>
            <p:nvPr/>
          </p:nvCxnSpPr>
          <p:spPr>
            <a:xfrm>
              <a:off x="5143500" y="3454400"/>
              <a:ext cx="0" cy="419100"/>
            </a:xfrm>
            <a:prstGeom prst="straightConnector1">
              <a:avLst/>
            </a:prstGeom>
            <a:noFill/>
            <a:ln w="12700" cap="flat" cmpd="sng">
              <a:solidFill>
                <a:srgbClr val="055000"/>
              </a:solidFill>
              <a:prstDash val="solid"/>
              <a:miter lim="800000"/>
              <a:headEnd type="none" w="sm" len="sm"/>
              <a:tailEnd type="stealth" w="med" len="med"/>
            </a:ln>
          </p:spPr>
        </p:cxnSp>
        <p:cxnSp>
          <p:nvCxnSpPr>
            <p:cNvPr id="163" name="Google Shape;163;p7"/>
            <p:cNvCxnSpPr/>
            <p:nvPr/>
          </p:nvCxnSpPr>
          <p:spPr>
            <a:xfrm>
              <a:off x="6451600" y="3454400"/>
              <a:ext cx="0" cy="419100"/>
            </a:xfrm>
            <a:prstGeom prst="straightConnector1">
              <a:avLst/>
            </a:prstGeom>
            <a:noFill/>
            <a:ln w="12700" cap="flat" cmpd="sng">
              <a:solidFill>
                <a:srgbClr val="055000"/>
              </a:solidFill>
              <a:prstDash val="solid"/>
              <a:miter lim="800000"/>
              <a:headEnd type="none" w="sm" len="sm"/>
              <a:tailEnd type="stealth" w="med" len="med"/>
            </a:ln>
          </p:spPr>
        </p:cxnSp>
        <p:cxnSp>
          <p:nvCxnSpPr>
            <p:cNvPr id="164" name="Google Shape;164;p7"/>
            <p:cNvCxnSpPr/>
            <p:nvPr/>
          </p:nvCxnSpPr>
          <p:spPr>
            <a:xfrm>
              <a:off x="4762500" y="3454400"/>
              <a:ext cx="0" cy="419100"/>
            </a:xfrm>
            <a:prstGeom prst="straightConnector1">
              <a:avLst/>
            </a:prstGeom>
            <a:noFill/>
            <a:ln w="12700" cap="flat" cmpd="sng">
              <a:solidFill>
                <a:srgbClr val="055000"/>
              </a:solidFill>
              <a:prstDash val="solid"/>
              <a:miter lim="800000"/>
              <a:headEnd type="none" w="sm" len="sm"/>
              <a:tailEnd type="stealth" w="med" len="med"/>
            </a:ln>
          </p:spPr>
        </p:cxnSp>
        <p:cxnSp>
          <p:nvCxnSpPr>
            <p:cNvPr id="165" name="Google Shape;165;p7"/>
            <p:cNvCxnSpPr/>
            <p:nvPr/>
          </p:nvCxnSpPr>
          <p:spPr>
            <a:xfrm>
              <a:off x="4330700" y="3454400"/>
              <a:ext cx="0" cy="241300"/>
            </a:xfrm>
            <a:prstGeom prst="straightConnector1">
              <a:avLst/>
            </a:prstGeom>
            <a:noFill/>
            <a:ln w="12700" cap="flat" cmpd="sng">
              <a:solidFill>
                <a:srgbClr val="055000"/>
              </a:solidFill>
              <a:prstDash val="solid"/>
              <a:miter lim="800000"/>
              <a:headEnd type="none" w="sm" len="sm"/>
              <a:tailEnd type="stealth" w="med" len="med"/>
            </a:ln>
          </p:spPr>
        </p:cxnSp>
        <p:cxnSp>
          <p:nvCxnSpPr>
            <p:cNvPr id="166" name="Google Shape;166;p7"/>
            <p:cNvCxnSpPr/>
            <p:nvPr/>
          </p:nvCxnSpPr>
          <p:spPr>
            <a:xfrm>
              <a:off x="3962400" y="3454400"/>
              <a:ext cx="0" cy="622300"/>
            </a:xfrm>
            <a:prstGeom prst="straightConnector1">
              <a:avLst/>
            </a:prstGeom>
            <a:noFill/>
            <a:ln w="12700" cap="flat" cmpd="sng">
              <a:solidFill>
                <a:srgbClr val="055000"/>
              </a:solidFill>
              <a:prstDash val="solid"/>
              <a:miter lim="800000"/>
              <a:headEnd type="none" w="sm" len="sm"/>
              <a:tailEnd type="stealth" w="med" len="med"/>
            </a:ln>
          </p:spPr>
        </p:cxnSp>
        <p:cxnSp>
          <p:nvCxnSpPr>
            <p:cNvPr id="167" name="Google Shape;167;p7"/>
            <p:cNvCxnSpPr/>
            <p:nvPr/>
          </p:nvCxnSpPr>
          <p:spPr>
            <a:xfrm>
              <a:off x="3530600" y="3454400"/>
              <a:ext cx="0" cy="419100"/>
            </a:xfrm>
            <a:prstGeom prst="straightConnector1">
              <a:avLst/>
            </a:prstGeom>
            <a:noFill/>
            <a:ln w="12700" cap="flat" cmpd="sng">
              <a:solidFill>
                <a:srgbClr val="055000"/>
              </a:solidFill>
              <a:prstDash val="solid"/>
              <a:miter lim="800000"/>
              <a:headEnd type="none" w="sm" len="sm"/>
              <a:tailEnd type="stealth" w="med" len="med"/>
            </a:ln>
          </p:spPr>
        </p:cxnSp>
        <p:cxnSp>
          <p:nvCxnSpPr>
            <p:cNvPr id="168" name="Google Shape;168;p7"/>
            <p:cNvCxnSpPr/>
            <p:nvPr/>
          </p:nvCxnSpPr>
          <p:spPr>
            <a:xfrm>
              <a:off x="3263900" y="3454400"/>
              <a:ext cx="25400" cy="1288534"/>
            </a:xfrm>
            <a:prstGeom prst="straightConnector1">
              <a:avLst/>
            </a:prstGeom>
            <a:noFill/>
            <a:ln w="12700" cap="flat" cmpd="sng">
              <a:solidFill>
                <a:srgbClr val="055000"/>
              </a:solidFill>
              <a:prstDash val="solid"/>
              <a:miter lim="800000"/>
              <a:headEnd type="none" w="sm" len="sm"/>
              <a:tailEnd type="stealth" w="med" len="med"/>
            </a:ln>
          </p:spPr>
        </p:cxnSp>
        <p:cxnSp>
          <p:nvCxnSpPr>
            <p:cNvPr id="169" name="Google Shape;169;p7"/>
            <p:cNvCxnSpPr/>
            <p:nvPr/>
          </p:nvCxnSpPr>
          <p:spPr>
            <a:xfrm>
              <a:off x="2882900" y="3454400"/>
              <a:ext cx="12700" cy="889000"/>
            </a:xfrm>
            <a:prstGeom prst="straightConnector1">
              <a:avLst/>
            </a:prstGeom>
            <a:noFill/>
            <a:ln w="12700" cap="flat" cmpd="sng">
              <a:solidFill>
                <a:srgbClr val="055000"/>
              </a:solidFill>
              <a:prstDash val="solid"/>
              <a:miter lim="800000"/>
              <a:headEnd type="none" w="sm" len="sm"/>
              <a:tailEnd type="stealth" w="med" len="med"/>
            </a:ln>
          </p:spPr>
        </p:cxnSp>
        <p:cxnSp>
          <p:nvCxnSpPr>
            <p:cNvPr id="170" name="Google Shape;170;p7"/>
            <p:cNvCxnSpPr/>
            <p:nvPr/>
          </p:nvCxnSpPr>
          <p:spPr>
            <a:xfrm>
              <a:off x="5740400" y="3454400"/>
              <a:ext cx="0" cy="1288534"/>
            </a:xfrm>
            <a:prstGeom prst="straightConnector1">
              <a:avLst/>
            </a:prstGeom>
            <a:noFill/>
            <a:ln w="12700" cap="flat" cmpd="sng">
              <a:solidFill>
                <a:srgbClr val="055000"/>
              </a:solidFill>
              <a:prstDash val="solid"/>
              <a:miter lim="800000"/>
              <a:headEnd type="none" w="sm" len="sm"/>
              <a:tailEnd type="stealth" w="med" len="med"/>
            </a:ln>
          </p:spPr>
        </p:cxnSp>
        <p:cxnSp>
          <p:nvCxnSpPr>
            <p:cNvPr id="171" name="Google Shape;171;p7"/>
            <p:cNvCxnSpPr/>
            <p:nvPr/>
          </p:nvCxnSpPr>
          <p:spPr>
            <a:xfrm>
              <a:off x="4991100" y="3454400"/>
              <a:ext cx="0" cy="1288534"/>
            </a:xfrm>
            <a:prstGeom prst="straightConnector1">
              <a:avLst/>
            </a:prstGeom>
            <a:noFill/>
            <a:ln w="12700" cap="flat" cmpd="sng">
              <a:solidFill>
                <a:srgbClr val="055000"/>
              </a:solidFill>
              <a:prstDash val="solid"/>
              <a:miter lim="800000"/>
              <a:headEnd type="none" w="sm" len="sm"/>
              <a:tailEnd type="stealth" w="med" len="med"/>
            </a:ln>
          </p:spPr>
        </p:cxnSp>
        <p:cxnSp>
          <p:nvCxnSpPr>
            <p:cNvPr id="172" name="Google Shape;172;p7"/>
            <p:cNvCxnSpPr/>
            <p:nvPr/>
          </p:nvCxnSpPr>
          <p:spPr>
            <a:xfrm>
              <a:off x="4165600" y="3454400"/>
              <a:ext cx="0" cy="1028700"/>
            </a:xfrm>
            <a:prstGeom prst="straightConnector1">
              <a:avLst/>
            </a:prstGeom>
            <a:noFill/>
            <a:ln w="12700" cap="flat" cmpd="sng">
              <a:solidFill>
                <a:srgbClr val="055000"/>
              </a:solidFill>
              <a:prstDash val="solid"/>
              <a:miter lim="800000"/>
              <a:headEnd type="none" w="sm" len="sm"/>
              <a:tailEnd type="stealth" w="med" len="med"/>
            </a:ln>
          </p:spPr>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78" name="Google Shape;178;p8" descr="Banner: Canopy Cover and Ground Cove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90196" y="0"/>
            <a:ext cx="9324391" cy="990314"/>
          </a:xfrm>
          <a:prstGeom prst="rect">
            <a:avLst/>
          </a:prstGeom>
          <a:noFill/>
          <a:ln>
            <a:noFill/>
          </a:ln>
        </p:spPr>
      </p:pic>
      <p:pic>
        <p:nvPicPr>
          <p:cNvPr id="179" name="Google Shape;179;p8" descr="Menu: What is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196" y="990314"/>
            <a:ext cx="1246136" cy="5867686"/>
          </a:xfrm>
          <a:prstGeom prst="rect">
            <a:avLst/>
          </a:prstGeom>
          <a:noFill/>
          <a:ln>
            <a:noFill/>
          </a:ln>
        </p:spPr>
      </p:pic>
      <p:sp>
        <p:nvSpPr>
          <p:cNvPr id="180" name="Google Shape;180;p8"/>
          <p:cNvSpPr txBox="1">
            <a:spLocks noGrp="1"/>
          </p:cNvSpPr>
          <p:nvPr>
            <p:ph type="title"/>
          </p:nvPr>
        </p:nvSpPr>
        <p:spPr>
          <a:xfrm>
            <a:off x="1257300" y="1147991"/>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What is Ground Cover?</a:t>
            </a:r>
            <a:br>
              <a:rPr lang="en-US" b="1">
                <a:solidFill>
                  <a:srgbClr val="055000"/>
                </a:solidFill>
              </a:rPr>
            </a:br>
            <a:br>
              <a:rPr lang="en-US" b="1">
                <a:solidFill>
                  <a:srgbClr val="055000"/>
                </a:solidFill>
              </a:rPr>
            </a:br>
            <a:endParaRPr b="1">
              <a:solidFill>
                <a:srgbClr val="055000"/>
              </a:solidFill>
            </a:endParaRPr>
          </a:p>
        </p:txBody>
      </p:sp>
      <p:sp>
        <p:nvSpPr>
          <p:cNvPr id="181" name="Google Shape;181;p8"/>
          <p:cNvSpPr txBox="1">
            <a:spLocks noGrp="1"/>
          </p:cNvSpPr>
          <p:nvPr>
            <p:ph type="body" idx="2"/>
          </p:nvPr>
        </p:nvSpPr>
        <p:spPr>
          <a:xfrm>
            <a:off x="1320798" y="1785925"/>
            <a:ext cx="7288614" cy="165130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a:t>Ground Cover refers to the proportion of land that is covered by vegetation. This measurement is useful for calculating standing biomass, as well as understanding erosion and other geological processes taking place on the landscape. As with canopy cover, it helps to correctly choose the correct MUC land cover type.</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p:txBody>
      </p:sp>
      <p:grpSp>
        <p:nvGrpSpPr>
          <p:cNvPr id="182" name="Google Shape;182;p8" descr="Diagram showing how ground cover can also be seen from the air. Because the trees in this diagram are sparse, the most useful biometry measurements would be ground cover and graminoid biomass. "/>
          <p:cNvGrpSpPr/>
          <p:nvPr/>
        </p:nvGrpSpPr>
        <p:grpSpPr>
          <a:xfrm>
            <a:off x="1421775" y="3449868"/>
            <a:ext cx="7584085" cy="2863334"/>
            <a:chOff x="1421775" y="2864366"/>
            <a:chExt cx="7584085" cy="2863334"/>
          </a:xfrm>
        </p:grpSpPr>
        <p:cxnSp>
          <p:nvCxnSpPr>
            <p:cNvPr id="183" name="Google Shape;183;p8"/>
            <p:cNvCxnSpPr/>
            <p:nvPr/>
          </p:nvCxnSpPr>
          <p:spPr>
            <a:xfrm rot="10800000">
              <a:off x="6273800" y="4457700"/>
              <a:ext cx="1041400" cy="0"/>
            </a:xfrm>
            <a:prstGeom prst="straightConnector1">
              <a:avLst/>
            </a:prstGeom>
            <a:noFill/>
            <a:ln w="12700" cap="flat" cmpd="sng">
              <a:solidFill>
                <a:schemeClr val="accent1"/>
              </a:solidFill>
              <a:prstDash val="solid"/>
              <a:miter lim="800000"/>
              <a:headEnd type="none" w="sm" len="sm"/>
              <a:tailEnd type="stealth" w="med" len="med"/>
            </a:ln>
          </p:spPr>
        </p:cxnSp>
        <p:pic>
          <p:nvPicPr>
            <p:cNvPr id="184" name="Google Shape;184;p8" descr="Image of vegetation with scattered trees and dominated by shrubs and grass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21775" y="2864366"/>
              <a:ext cx="6305268" cy="2863334"/>
            </a:xfrm>
            <a:prstGeom prst="rect">
              <a:avLst/>
            </a:prstGeom>
            <a:noFill/>
            <a:ln>
              <a:noFill/>
            </a:ln>
          </p:spPr>
        </p:pic>
        <p:cxnSp>
          <p:nvCxnSpPr>
            <p:cNvPr id="185" name="Google Shape;185;p8"/>
            <p:cNvCxnSpPr/>
            <p:nvPr/>
          </p:nvCxnSpPr>
          <p:spPr>
            <a:xfrm rot="10800000">
              <a:off x="7300263" y="4356102"/>
              <a:ext cx="733832" cy="448001"/>
            </a:xfrm>
            <a:prstGeom prst="straightConnector1">
              <a:avLst/>
            </a:prstGeom>
            <a:noFill/>
            <a:ln w="12700" cap="flat" cmpd="sng">
              <a:solidFill>
                <a:srgbClr val="055000"/>
              </a:solidFill>
              <a:prstDash val="solid"/>
              <a:miter lim="800000"/>
              <a:headEnd type="none" w="sm" len="sm"/>
              <a:tailEnd type="stealth" w="med" len="med"/>
            </a:ln>
          </p:spPr>
        </p:cxnSp>
        <p:cxnSp>
          <p:nvCxnSpPr>
            <p:cNvPr id="186" name="Google Shape;186;p8"/>
            <p:cNvCxnSpPr/>
            <p:nvPr/>
          </p:nvCxnSpPr>
          <p:spPr>
            <a:xfrm rot="10800000">
              <a:off x="1877362" y="3187700"/>
              <a:ext cx="5003800" cy="0"/>
            </a:xfrm>
            <a:prstGeom prst="straightConnector1">
              <a:avLst/>
            </a:prstGeom>
            <a:noFill/>
            <a:ln w="12700" cap="flat" cmpd="sng">
              <a:solidFill>
                <a:srgbClr val="055000"/>
              </a:solidFill>
              <a:prstDash val="solid"/>
              <a:miter lim="800000"/>
              <a:headEnd type="none" w="sm" len="sm"/>
              <a:tailEnd type="none" w="sm" len="sm"/>
            </a:ln>
          </p:spPr>
        </p:cxnSp>
        <p:cxnSp>
          <p:nvCxnSpPr>
            <p:cNvPr id="187" name="Google Shape;187;p8"/>
            <p:cNvCxnSpPr/>
            <p:nvPr/>
          </p:nvCxnSpPr>
          <p:spPr>
            <a:xfrm>
              <a:off x="5649262" y="3175000"/>
              <a:ext cx="0" cy="1282700"/>
            </a:xfrm>
            <a:prstGeom prst="straightConnector1">
              <a:avLst/>
            </a:prstGeom>
            <a:noFill/>
            <a:ln w="12700" cap="flat" cmpd="sng">
              <a:solidFill>
                <a:srgbClr val="055000"/>
              </a:solidFill>
              <a:prstDash val="solid"/>
              <a:miter lim="800000"/>
              <a:headEnd type="none" w="sm" len="sm"/>
              <a:tailEnd type="stealth" w="med" len="med"/>
            </a:ln>
          </p:spPr>
        </p:cxnSp>
        <p:cxnSp>
          <p:nvCxnSpPr>
            <p:cNvPr id="188" name="Google Shape;188;p8"/>
            <p:cNvCxnSpPr/>
            <p:nvPr/>
          </p:nvCxnSpPr>
          <p:spPr>
            <a:xfrm>
              <a:off x="5357162" y="3213100"/>
              <a:ext cx="0" cy="1143000"/>
            </a:xfrm>
            <a:prstGeom prst="straightConnector1">
              <a:avLst/>
            </a:prstGeom>
            <a:noFill/>
            <a:ln w="12700" cap="flat" cmpd="sng">
              <a:solidFill>
                <a:srgbClr val="055000"/>
              </a:solidFill>
              <a:prstDash val="solid"/>
              <a:miter lim="800000"/>
              <a:headEnd type="none" w="sm" len="sm"/>
              <a:tailEnd type="stealth" w="med" len="med"/>
            </a:ln>
          </p:spPr>
        </p:cxnSp>
        <p:cxnSp>
          <p:nvCxnSpPr>
            <p:cNvPr id="189" name="Google Shape;189;p8"/>
            <p:cNvCxnSpPr/>
            <p:nvPr/>
          </p:nvCxnSpPr>
          <p:spPr>
            <a:xfrm>
              <a:off x="6182662" y="3162300"/>
              <a:ext cx="0" cy="1104900"/>
            </a:xfrm>
            <a:prstGeom prst="straightConnector1">
              <a:avLst/>
            </a:prstGeom>
            <a:noFill/>
            <a:ln w="12700" cap="flat" cmpd="sng">
              <a:solidFill>
                <a:srgbClr val="055000"/>
              </a:solidFill>
              <a:prstDash val="solid"/>
              <a:miter lim="800000"/>
              <a:headEnd type="none" w="sm" len="sm"/>
              <a:tailEnd type="stealth" w="med" len="med"/>
            </a:ln>
          </p:spPr>
        </p:cxnSp>
        <p:cxnSp>
          <p:nvCxnSpPr>
            <p:cNvPr id="190" name="Google Shape;190;p8"/>
            <p:cNvCxnSpPr/>
            <p:nvPr/>
          </p:nvCxnSpPr>
          <p:spPr>
            <a:xfrm>
              <a:off x="3922062" y="3200400"/>
              <a:ext cx="0" cy="1066800"/>
            </a:xfrm>
            <a:prstGeom prst="straightConnector1">
              <a:avLst/>
            </a:prstGeom>
            <a:noFill/>
            <a:ln w="12700" cap="flat" cmpd="sng">
              <a:solidFill>
                <a:srgbClr val="055000"/>
              </a:solidFill>
              <a:prstDash val="solid"/>
              <a:miter lim="800000"/>
              <a:headEnd type="none" w="sm" len="sm"/>
              <a:tailEnd type="stealth" w="med" len="med"/>
            </a:ln>
          </p:spPr>
        </p:cxnSp>
        <p:cxnSp>
          <p:nvCxnSpPr>
            <p:cNvPr id="191" name="Google Shape;191;p8"/>
            <p:cNvCxnSpPr/>
            <p:nvPr/>
          </p:nvCxnSpPr>
          <p:spPr>
            <a:xfrm>
              <a:off x="2956862" y="3162300"/>
              <a:ext cx="0" cy="1219200"/>
            </a:xfrm>
            <a:prstGeom prst="straightConnector1">
              <a:avLst/>
            </a:prstGeom>
            <a:noFill/>
            <a:ln w="12700" cap="flat" cmpd="sng">
              <a:solidFill>
                <a:srgbClr val="055000"/>
              </a:solidFill>
              <a:prstDash val="solid"/>
              <a:miter lim="800000"/>
              <a:headEnd type="none" w="sm" len="sm"/>
              <a:tailEnd type="stealth" w="med" len="med"/>
            </a:ln>
          </p:spPr>
        </p:cxnSp>
        <p:cxnSp>
          <p:nvCxnSpPr>
            <p:cNvPr id="192" name="Google Shape;192;p8"/>
            <p:cNvCxnSpPr/>
            <p:nvPr/>
          </p:nvCxnSpPr>
          <p:spPr>
            <a:xfrm>
              <a:off x="2448862" y="3162300"/>
              <a:ext cx="25400" cy="1114167"/>
            </a:xfrm>
            <a:prstGeom prst="straightConnector1">
              <a:avLst/>
            </a:prstGeom>
            <a:noFill/>
            <a:ln w="12700" cap="flat" cmpd="sng">
              <a:solidFill>
                <a:srgbClr val="055000"/>
              </a:solidFill>
              <a:prstDash val="solid"/>
              <a:miter lim="800000"/>
              <a:headEnd type="none" w="sm" len="sm"/>
              <a:tailEnd type="stealth" w="med" len="med"/>
            </a:ln>
          </p:spPr>
        </p:cxnSp>
        <p:cxnSp>
          <p:nvCxnSpPr>
            <p:cNvPr id="193" name="Google Shape;193;p8"/>
            <p:cNvCxnSpPr/>
            <p:nvPr/>
          </p:nvCxnSpPr>
          <p:spPr>
            <a:xfrm>
              <a:off x="1877362" y="3187700"/>
              <a:ext cx="12700" cy="1088767"/>
            </a:xfrm>
            <a:prstGeom prst="straightConnector1">
              <a:avLst/>
            </a:prstGeom>
            <a:noFill/>
            <a:ln w="12700" cap="flat" cmpd="sng">
              <a:solidFill>
                <a:srgbClr val="055000"/>
              </a:solidFill>
              <a:prstDash val="solid"/>
              <a:miter lim="800000"/>
              <a:headEnd type="none" w="sm" len="sm"/>
              <a:tailEnd type="stealth" w="med" len="med"/>
            </a:ln>
          </p:spPr>
        </p:cxnSp>
        <p:cxnSp>
          <p:nvCxnSpPr>
            <p:cNvPr id="194" name="Google Shape;194;p8" descr="Arrows indicating where the satellite will sense the top of the vegetation - in this case as ground cover."/>
            <p:cNvCxnSpPr/>
            <p:nvPr/>
          </p:nvCxnSpPr>
          <p:spPr>
            <a:xfrm>
              <a:off x="6881162" y="3175000"/>
              <a:ext cx="0" cy="1092200"/>
            </a:xfrm>
            <a:prstGeom prst="straightConnector1">
              <a:avLst/>
            </a:prstGeom>
            <a:noFill/>
            <a:ln w="12700" cap="flat" cmpd="sng">
              <a:solidFill>
                <a:srgbClr val="055000"/>
              </a:solidFill>
              <a:prstDash val="solid"/>
              <a:miter lim="800000"/>
              <a:headEnd type="none" w="sm" len="sm"/>
              <a:tailEnd type="stealth" w="med" len="med"/>
            </a:ln>
          </p:spPr>
        </p:cxnSp>
        <p:cxnSp>
          <p:nvCxnSpPr>
            <p:cNvPr id="195" name="Google Shape;195;p8"/>
            <p:cNvCxnSpPr/>
            <p:nvPr/>
          </p:nvCxnSpPr>
          <p:spPr>
            <a:xfrm>
              <a:off x="4417362" y="3162300"/>
              <a:ext cx="0" cy="1193800"/>
            </a:xfrm>
            <a:prstGeom prst="straightConnector1">
              <a:avLst/>
            </a:prstGeom>
            <a:noFill/>
            <a:ln w="12700" cap="flat" cmpd="sng">
              <a:solidFill>
                <a:srgbClr val="055000"/>
              </a:solidFill>
              <a:prstDash val="solid"/>
              <a:miter lim="800000"/>
              <a:headEnd type="none" w="sm" len="sm"/>
              <a:tailEnd type="stealth" w="med" len="med"/>
            </a:ln>
          </p:spPr>
        </p:cxnSp>
        <p:cxnSp>
          <p:nvCxnSpPr>
            <p:cNvPr id="196" name="Google Shape;196;p8"/>
            <p:cNvCxnSpPr/>
            <p:nvPr/>
          </p:nvCxnSpPr>
          <p:spPr>
            <a:xfrm>
              <a:off x="3373724" y="3162300"/>
              <a:ext cx="0" cy="1244600"/>
            </a:xfrm>
            <a:prstGeom prst="straightConnector1">
              <a:avLst/>
            </a:prstGeom>
            <a:noFill/>
            <a:ln w="12700" cap="flat" cmpd="sng">
              <a:solidFill>
                <a:srgbClr val="055000"/>
              </a:solidFill>
              <a:prstDash val="solid"/>
              <a:miter lim="800000"/>
              <a:headEnd type="none" w="sm" len="sm"/>
              <a:tailEnd type="stealth" w="med" len="med"/>
            </a:ln>
          </p:spPr>
        </p:cxnSp>
        <p:cxnSp>
          <p:nvCxnSpPr>
            <p:cNvPr id="197" name="Google Shape;197;p8"/>
            <p:cNvCxnSpPr/>
            <p:nvPr/>
          </p:nvCxnSpPr>
          <p:spPr>
            <a:xfrm flipH="1">
              <a:off x="7073901" y="4804103"/>
              <a:ext cx="960194" cy="377497"/>
            </a:xfrm>
            <a:prstGeom prst="straightConnector1">
              <a:avLst/>
            </a:prstGeom>
            <a:noFill/>
            <a:ln w="12700" cap="flat" cmpd="sng">
              <a:solidFill>
                <a:srgbClr val="055000"/>
              </a:solidFill>
              <a:prstDash val="solid"/>
              <a:miter lim="800000"/>
              <a:headEnd type="none" w="sm" len="sm"/>
              <a:tailEnd type="stealth" w="med" len="med"/>
            </a:ln>
          </p:spPr>
        </p:cxnSp>
        <p:sp>
          <p:nvSpPr>
            <p:cNvPr id="198" name="Google Shape;198;p8"/>
            <p:cNvSpPr txBox="1"/>
            <p:nvPr/>
          </p:nvSpPr>
          <p:spPr>
            <a:xfrm>
              <a:off x="8034095" y="4480937"/>
              <a:ext cx="97176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55000"/>
                  </a:solidFill>
                  <a:latin typeface="Calibri"/>
                  <a:ea typeface="Calibri"/>
                  <a:cs typeface="Calibri"/>
                  <a:sym typeface="Calibri"/>
                </a:rPr>
                <a:t>Ground Cover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204" name="Google Shape;204;p9" descr="Banner: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56905"/>
            <a:ext cx="9144000" cy="1055077"/>
          </a:xfrm>
          <a:prstGeom prst="rect">
            <a:avLst/>
          </a:prstGeom>
          <a:noFill/>
          <a:ln>
            <a:noFill/>
          </a:ln>
        </p:spPr>
      </p:pic>
      <p:pic>
        <p:nvPicPr>
          <p:cNvPr id="205" name="Google Shape;205;p9" descr="Menu: Why collect canopy cover and ground cove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951280"/>
            <a:ext cx="1190871" cy="5906720"/>
          </a:xfrm>
          <a:prstGeom prst="rect">
            <a:avLst/>
          </a:prstGeom>
          <a:noFill/>
          <a:ln>
            <a:noFill/>
          </a:ln>
        </p:spPr>
      </p:pic>
      <p:sp>
        <p:nvSpPr>
          <p:cNvPr id="206" name="Google Shape;206;p9"/>
          <p:cNvSpPr txBox="1">
            <a:spLocks noGrp="1"/>
          </p:cNvSpPr>
          <p:nvPr>
            <p:ph type="title"/>
          </p:nvPr>
        </p:nvSpPr>
        <p:spPr>
          <a:xfrm>
            <a:off x="1496891" y="7491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Accuracy vs. Precision</a:t>
            </a:r>
            <a:endParaRPr/>
          </a:p>
        </p:txBody>
      </p:sp>
      <p:sp>
        <p:nvSpPr>
          <p:cNvPr id="207" name="Google Shape;207;p9"/>
          <p:cNvSpPr txBox="1">
            <a:spLocks noGrp="1"/>
          </p:cNvSpPr>
          <p:nvPr>
            <p:ph type="body" idx="1"/>
          </p:nvPr>
        </p:nvSpPr>
        <p:spPr>
          <a:xfrm>
            <a:off x="1496892" y="1825625"/>
            <a:ext cx="7178186"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800"/>
              <a:buNone/>
            </a:pPr>
            <a:r>
              <a:rPr lang="en-US" sz="1800" b="1">
                <a:solidFill>
                  <a:srgbClr val="055000"/>
                </a:solidFill>
              </a:rPr>
              <a:t>Accuracy</a:t>
            </a:r>
            <a:r>
              <a:rPr lang="en-US" sz="1800">
                <a:solidFill>
                  <a:srgbClr val="000000"/>
                </a:solidFill>
              </a:rPr>
              <a:t> is a measure of how well the data describe a phenomenon. </a:t>
            </a:r>
            <a:r>
              <a:rPr lang="en-US" sz="1800" b="1">
                <a:solidFill>
                  <a:srgbClr val="055000"/>
                </a:solidFill>
              </a:rPr>
              <a:t>Precision</a:t>
            </a:r>
            <a:r>
              <a:rPr lang="en-US" sz="1800" b="1">
                <a:solidFill>
                  <a:srgbClr val="000000"/>
                </a:solidFill>
              </a:rPr>
              <a:t> </a:t>
            </a:r>
            <a:r>
              <a:rPr lang="en-US" sz="1800">
                <a:solidFill>
                  <a:srgbClr val="000000"/>
                </a:solidFill>
              </a:rPr>
              <a:t>is demonstrated when repeated measurements yield the same outcome. In most GLOBE protocols, you are asked to take a measurement 3 times – allowing for you – as well as others – to determine the precision of your data.</a:t>
            </a:r>
            <a:endParaRPr/>
          </a:p>
          <a:p>
            <a:pPr marL="228600" lvl="0" indent="-101600" algn="l" rtl="0">
              <a:lnSpc>
                <a:spcPct val="90000"/>
              </a:lnSpc>
              <a:spcBef>
                <a:spcPts val="1000"/>
              </a:spcBef>
              <a:spcAft>
                <a:spcPts val="0"/>
              </a:spcAft>
              <a:buClr>
                <a:schemeClr val="dk1"/>
              </a:buClr>
              <a:buSzPts val="2000"/>
              <a:buNone/>
            </a:pPr>
            <a:endParaRPr/>
          </a:p>
        </p:txBody>
      </p:sp>
      <p:pic>
        <p:nvPicPr>
          <p:cNvPr id="208" name="Google Shape;208;p9" descr="Image shows a dartboard, where high accuracy and low precision is shown as a cluster of darts around but not on the bullseye. High accuracy and high precision has all the darts in the bulls eye. Low accuracy and high precisions has all the darts clustered closely but not in the bullseye. These show the differences between accuracy and precision"/>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127334" y="3640335"/>
            <a:ext cx="5218200" cy="21348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5089</Words>
  <Application>Microsoft Macintosh PowerPoint</Application>
  <PresentationFormat>On-screen Show (4:3)</PresentationFormat>
  <Paragraphs>487</Paragraphs>
  <Slides>59</Slides>
  <Notes>59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Arial</vt:lpstr>
      <vt:lpstr>Calibri</vt:lpstr>
      <vt:lpstr>Office Theme</vt:lpstr>
      <vt:lpstr>PowerPoint Presentation</vt:lpstr>
      <vt:lpstr>Overview</vt:lpstr>
      <vt:lpstr> The Biosphere</vt:lpstr>
      <vt:lpstr>  What is Biometry?  </vt:lpstr>
      <vt:lpstr>Why Study Land Cover?  </vt:lpstr>
      <vt:lpstr>GLOBE Land Cover Investigations   </vt:lpstr>
      <vt:lpstr>What is Canopy Cover?  </vt:lpstr>
      <vt:lpstr>What is Ground Cover?  </vt:lpstr>
      <vt:lpstr>Accuracy vs. Precision</vt:lpstr>
      <vt:lpstr>Why Collect Canopy Cover and Ground Cover Data?</vt:lpstr>
      <vt:lpstr>Let’s do a quick review before moving onto data collection! Question 1</vt:lpstr>
      <vt:lpstr>Let’s do a quick review before moving onto data collection! Answer to Question 1</vt:lpstr>
      <vt:lpstr>Let’s do a quick review before moving onto data collection! Question 2</vt:lpstr>
      <vt:lpstr>Let’s do a quick review before moving onto data collection! Answer to Question 2</vt:lpstr>
      <vt:lpstr>Let’s do a quick review before moving onto data collection! Question 3</vt:lpstr>
      <vt:lpstr>Let’s do a quick review before moving onto data collection! Answer to Question 3</vt:lpstr>
      <vt:lpstr>How to Collect Data: What do you need to start?</vt:lpstr>
      <vt:lpstr>Time and Frequency of Data Collection</vt:lpstr>
      <vt:lpstr>Before you Begin: Prerequisite Measurements</vt:lpstr>
      <vt:lpstr>To Describe Canopy Cover and Ground Cover, You Will Need the Following Equipment:  </vt:lpstr>
      <vt:lpstr>To Describe Canopy Cover and Ground Cover, You Will Need the Following Documents:  </vt:lpstr>
      <vt:lpstr>Sources for Equipment You Need:  </vt:lpstr>
      <vt:lpstr>Build Investigation Instrument- Densiometer </vt:lpstr>
      <vt:lpstr>Identify Your Sample Area in the Field</vt:lpstr>
      <vt:lpstr>Define your Half Diagonal Transects</vt:lpstr>
      <vt:lpstr>Canopy Cover and Ground Cover Protocol Steps </vt:lpstr>
      <vt:lpstr>Begin at Step 2. Canopy Cover Measurements</vt:lpstr>
      <vt:lpstr>Decide Whether the Canopy is Dominated by Trees  or by Shrubs</vt:lpstr>
      <vt:lpstr>Canopy Cover Measurements </vt:lpstr>
      <vt:lpstr>3. Describing  Ground Cover</vt:lpstr>
      <vt:lpstr>Measuring Ground Cover</vt:lpstr>
      <vt:lpstr>Calculate the Percentages for Each Column of the Data Sheet  </vt:lpstr>
      <vt:lpstr>Let’s do a quick review before moving onto data entry.  Question 4</vt:lpstr>
      <vt:lpstr>Let’s do a quick review before moving onto data entry.  Answer to Question 4</vt:lpstr>
      <vt:lpstr>Let’s do a quick review before moving onto data entry.  Question 5</vt:lpstr>
      <vt:lpstr>Let’s do a quick review before moving onto data entry.  Answer to Question 5 </vt:lpstr>
      <vt:lpstr>Let’s do a quick review before moving onto data entry.  Question  6 </vt:lpstr>
      <vt:lpstr>Let’s do a quick review before moving onto data entry. Answer to Question 6 </vt:lpstr>
      <vt:lpstr>Let’s do a quick review before moving onto data entry. Question 7 </vt:lpstr>
      <vt:lpstr>Let’s do a quick review before moving onto data entry. Answer to Question 7 </vt:lpstr>
      <vt:lpstr>Prepare your Data for Data Entry. Calculate the Percentages for Each Column of the Data Sheet and Enter on the Form- Step 1  </vt:lpstr>
      <vt:lpstr>Calculate the Percentages for Each Column of the Data Sheet and Enter on the Form- Step 2  </vt:lpstr>
      <vt:lpstr>Calculate the Percentages for Each Column of the Data Sheet and Enter on the Form- Step 3  </vt:lpstr>
      <vt:lpstr>Prepare Data for Sharing on the GLOBE Website: Calculate the Percentages for Each Column of the Data Sheet   </vt:lpstr>
      <vt:lpstr>Submit your Data to GLOBE   </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Visualize and Retrieve Data: Select Land Cover</vt:lpstr>
      <vt:lpstr>Visualize and Retrieve Data: Select Range of Dates</vt:lpstr>
      <vt:lpstr>Visualize and Retrieve Data: Accessing Data</vt:lpstr>
      <vt:lpstr>Understand the DATA You Collect:</vt:lpstr>
      <vt:lpstr>Review questions to help you prepare for the Canopy Cover and Ground Cover Quiz: </vt:lpstr>
      <vt:lpstr>Frequently Asked Questions:</vt:lpstr>
      <vt:lpstr>Question for Research Investigations</vt:lpstr>
      <vt:lpstr>Questions about content in the module? Contact GLOBE: training@nasaglobe.org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2</cp:revision>
  <dcterms:created xsi:type="dcterms:W3CDTF">2016-03-26T17:49:20Z</dcterms:created>
  <dcterms:modified xsi:type="dcterms:W3CDTF">2025-11-16T07:07:21Z</dcterms:modified>
</cp:coreProperties>
</file>