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770" r:id="rId2"/>
    <p:sldMasterId id="2147483746" r:id="rId3"/>
    <p:sldMasterId id="2147483774" r:id="rId4"/>
    <p:sldMasterId id="2147483776" r:id="rId5"/>
    <p:sldMasterId id="2147483778" r:id="rId6"/>
    <p:sldMasterId id="2147483780" r:id="rId7"/>
    <p:sldMasterId id="2147483782" r:id="rId8"/>
    <p:sldMasterId id="2147483784" r:id="rId9"/>
    <p:sldMasterId id="2147483786" r:id="rId10"/>
    <p:sldMasterId id="2147483791" r:id="rId11"/>
    <p:sldMasterId id="2147483793" r:id="rId12"/>
    <p:sldMasterId id="2147483795" r:id="rId13"/>
    <p:sldMasterId id="2147483797" r:id="rId14"/>
    <p:sldMasterId id="2147483799" r:id="rId15"/>
    <p:sldMasterId id="2147483801" r:id="rId16"/>
    <p:sldMasterId id="2147483803" r:id="rId17"/>
  </p:sldMasterIdLst>
  <p:notesMasterIdLst>
    <p:notesMasterId r:id="rId107"/>
  </p:notesMasterIdLst>
  <p:handoutMasterIdLst>
    <p:handoutMasterId r:id="rId108"/>
  </p:handoutMasterIdLst>
  <p:sldIdLst>
    <p:sldId id="256" r:id="rId18"/>
    <p:sldId id="437" r:id="rId19"/>
    <p:sldId id="258" r:id="rId20"/>
    <p:sldId id="339" r:id="rId21"/>
    <p:sldId id="445" r:id="rId22"/>
    <p:sldId id="342" r:id="rId23"/>
    <p:sldId id="340" r:id="rId24"/>
    <p:sldId id="364" r:id="rId25"/>
    <p:sldId id="344" r:id="rId26"/>
    <p:sldId id="345" r:id="rId27"/>
    <p:sldId id="346" r:id="rId28"/>
    <p:sldId id="348" r:id="rId29"/>
    <p:sldId id="347" r:id="rId30"/>
    <p:sldId id="349" r:id="rId31"/>
    <p:sldId id="350" r:id="rId32"/>
    <p:sldId id="351" r:id="rId33"/>
    <p:sldId id="352" r:id="rId34"/>
    <p:sldId id="438" r:id="rId35"/>
    <p:sldId id="439" r:id="rId36"/>
    <p:sldId id="353" r:id="rId37"/>
    <p:sldId id="354" r:id="rId38"/>
    <p:sldId id="355" r:id="rId39"/>
    <p:sldId id="356" r:id="rId40"/>
    <p:sldId id="365" r:id="rId41"/>
    <p:sldId id="359" r:id="rId42"/>
    <p:sldId id="440" r:id="rId43"/>
    <p:sldId id="441" r:id="rId44"/>
    <p:sldId id="442" r:id="rId45"/>
    <p:sldId id="443" r:id="rId46"/>
    <p:sldId id="446" r:id="rId47"/>
    <p:sldId id="360" r:id="rId48"/>
    <p:sldId id="361" r:id="rId49"/>
    <p:sldId id="362" r:id="rId50"/>
    <p:sldId id="447" r:id="rId51"/>
    <p:sldId id="448" r:id="rId52"/>
    <p:sldId id="432" r:id="rId53"/>
    <p:sldId id="449" r:id="rId54"/>
    <p:sldId id="341" r:id="rId55"/>
    <p:sldId id="366" r:id="rId56"/>
    <p:sldId id="367" r:id="rId57"/>
    <p:sldId id="372" r:id="rId58"/>
    <p:sldId id="368" r:id="rId59"/>
    <p:sldId id="369" r:id="rId60"/>
    <p:sldId id="370" r:id="rId61"/>
    <p:sldId id="371" r:id="rId62"/>
    <p:sldId id="373" r:id="rId63"/>
    <p:sldId id="375" r:id="rId64"/>
    <p:sldId id="376" r:id="rId65"/>
    <p:sldId id="363" r:id="rId66"/>
    <p:sldId id="377" r:id="rId67"/>
    <p:sldId id="378" r:id="rId68"/>
    <p:sldId id="379" r:id="rId69"/>
    <p:sldId id="380" r:id="rId70"/>
    <p:sldId id="381" r:id="rId71"/>
    <p:sldId id="382" r:id="rId72"/>
    <p:sldId id="383" r:id="rId73"/>
    <p:sldId id="384" r:id="rId74"/>
    <p:sldId id="409" r:id="rId75"/>
    <p:sldId id="386" r:id="rId76"/>
    <p:sldId id="387" r:id="rId77"/>
    <p:sldId id="410" r:id="rId78"/>
    <p:sldId id="426" r:id="rId79"/>
    <p:sldId id="411" r:id="rId80"/>
    <p:sldId id="404" r:id="rId81"/>
    <p:sldId id="393" r:id="rId82"/>
    <p:sldId id="388" r:id="rId83"/>
    <p:sldId id="394" r:id="rId84"/>
    <p:sldId id="395" r:id="rId85"/>
    <p:sldId id="435" r:id="rId86"/>
    <p:sldId id="401" r:id="rId87"/>
    <p:sldId id="433" r:id="rId88"/>
    <p:sldId id="405" r:id="rId89"/>
    <p:sldId id="406" r:id="rId90"/>
    <p:sldId id="434" r:id="rId91"/>
    <p:sldId id="407" r:id="rId92"/>
    <p:sldId id="413" r:id="rId93"/>
    <p:sldId id="414" r:id="rId94"/>
    <p:sldId id="415" r:id="rId95"/>
    <p:sldId id="419" r:id="rId96"/>
    <p:sldId id="427" r:id="rId97"/>
    <p:sldId id="428" r:id="rId98"/>
    <p:sldId id="429" r:id="rId99"/>
    <p:sldId id="430" r:id="rId100"/>
    <p:sldId id="423" r:id="rId101"/>
    <p:sldId id="424" r:id="rId102"/>
    <p:sldId id="425" r:id="rId103"/>
    <p:sldId id="390" r:id="rId104"/>
    <p:sldId id="436" r:id="rId105"/>
    <p:sldId id="391"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AE6F9-6127-4154-9F1E-DE22388EB665}" v="3" dt="2024-11-02T00:43:03.52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86370" autoAdjust="0"/>
  </p:normalViewPr>
  <p:slideViewPr>
    <p:cSldViewPr snapToGrid="0" snapToObjects="1">
      <p:cViewPr>
        <p:scale>
          <a:sx n="230" d="100"/>
          <a:sy n="230" d="100"/>
        </p:scale>
        <p:origin x="288" y="352"/>
      </p:cViewPr>
      <p:guideLst>
        <p:guide orient="horz" pos="2160"/>
        <p:guide pos="2880"/>
      </p:guideLst>
    </p:cSldViewPr>
  </p:slideViewPr>
  <p:outlineViewPr>
    <p:cViewPr>
      <p:scale>
        <a:sx n="33" d="100"/>
        <a:sy n="33" d="100"/>
      </p:scale>
      <p:origin x="0" y="-72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tableStyles" Target="tableStyles.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handoutMaster" Target="handoutMasters/handoutMaster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commentAuthors" Target="commentAuthor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presProps" Target="presProp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11/15/25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11/15/25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AAA3-CB1F-B58A-543D-75416916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45159-1A04-0D71-03B6-A94A5302B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9EC66-346C-6DD0-0F0E-4155A3250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717E1-B153-40EA-3BBB-6554527990D2}"/>
              </a:ext>
            </a:extLst>
          </p:cNvPr>
          <p:cNvSpPr>
            <a:spLocks noGrp="1"/>
          </p:cNvSpPr>
          <p:nvPr>
            <p:ph type="sldNum" sz="quarter" idx="10"/>
          </p:nvPr>
        </p:nvSpPr>
        <p:spPr/>
        <p:txBody>
          <a:bodyPr/>
          <a:lstStyle/>
          <a:p>
            <a:fld id="{1D770F6D-5A4F-704D-A884-A1E7AD52251E}" type="slidenum">
              <a:rPr lang="en-US" smtClean="0"/>
              <a:pPr/>
              <a:t>88</a:t>
            </a:fld>
            <a:endParaRPr lang="en-US"/>
          </a:p>
        </p:txBody>
      </p:sp>
    </p:spTree>
    <p:extLst>
      <p:ext uri="{BB962C8B-B14F-4D97-AF65-F5344CB8AC3E}">
        <p14:creationId xmlns:p14="http://schemas.microsoft.com/office/powerpoint/2010/main" val="56831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89</a:t>
            </a:fld>
            <a:endParaRPr lang="en-US"/>
          </a:p>
        </p:txBody>
      </p:sp>
    </p:spTree>
    <p:extLst>
      <p:ext uri="{BB962C8B-B14F-4D97-AF65-F5344CB8AC3E}">
        <p14:creationId xmlns:p14="http://schemas.microsoft.com/office/powerpoint/2010/main" val="21329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37</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43</a:t>
            </a:fld>
            <a:endParaRPr lang="en-US"/>
          </a:p>
        </p:txBody>
      </p:sp>
    </p:spTree>
    <p:extLst>
      <p:ext uri="{BB962C8B-B14F-4D97-AF65-F5344CB8AC3E}">
        <p14:creationId xmlns:p14="http://schemas.microsoft.com/office/powerpoint/2010/main" val="375525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46</a:t>
            </a:fld>
            <a:endParaRPr lang="en-US"/>
          </a:p>
        </p:txBody>
      </p:sp>
    </p:spTree>
    <p:extLst>
      <p:ext uri="{BB962C8B-B14F-4D97-AF65-F5344CB8AC3E}">
        <p14:creationId xmlns:p14="http://schemas.microsoft.com/office/powerpoint/2010/main" val="351283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47</a:t>
            </a:fld>
            <a:endParaRPr lang="en-US"/>
          </a:p>
        </p:txBody>
      </p:sp>
    </p:spTree>
    <p:extLst>
      <p:ext uri="{BB962C8B-B14F-4D97-AF65-F5344CB8AC3E}">
        <p14:creationId xmlns:p14="http://schemas.microsoft.com/office/powerpoint/2010/main" val="239911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67</a:t>
            </a:fld>
            <a:endParaRPr lang="en-US"/>
          </a:p>
        </p:txBody>
      </p:sp>
    </p:spTree>
    <p:extLst>
      <p:ext uri="{BB962C8B-B14F-4D97-AF65-F5344CB8AC3E}">
        <p14:creationId xmlns:p14="http://schemas.microsoft.com/office/powerpoint/2010/main" val="176390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68</a:t>
            </a:fld>
            <a:endParaRPr lang="en-US"/>
          </a:p>
        </p:txBody>
      </p:sp>
    </p:spTree>
    <p:extLst>
      <p:ext uri="{BB962C8B-B14F-4D97-AF65-F5344CB8AC3E}">
        <p14:creationId xmlns:p14="http://schemas.microsoft.com/office/powerpoint/2010/main" val="310042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4794-101F-D7CF-7C90-A0531369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D9E9B-E989-00EA-8AED-422F91531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D83D8-4D97-FD0F-DAA2-3EEE21A48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FEE21-F6D8-691A-B95F-9541EB4B122A}"/>
              </a:ext>
            </a:extLst>
          </p:cNvPr>
          <p:cNvSpPr>
            <a:spLocks noGrp="1"/>
          </p:cNvSpPr>
          <p:nvPr>
            <p:ph type="sldNum" sz="quarter" idx="10"/>
          </p:nvPr>
        </p:nvSpPr>
        <p:spPr/>
        <p:txBody>
          <a:bodyPr/>
          <a:lstStyle/>
          <a:p>
            <a:fld id="{1D770F6D-5A4F-704D-A884-A1E7AD52251E}" type="slidenum">
              <a:rPr lang="en-US" smtClean="0"/>
              <a:pPr/>
              <a:t>69</a:t>
            </a:fld>
            <a:endParaRPr lang="en-US"/>
          </a:p>
        </p:txBody>
      </p:sp>
    </p:spTree>
    <p:extLst>
      <p:ext uri="{BB962C8B-B14F-4D97-AF65-F5344CB8AC3E}">
        <p14:creationId xmlns:p14="http://schemas.microsoft.com/office/powerpoint/2010/main" val="377287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70F6D-5A4F-704D-A884-A1E7AD52251E}" type="slidenum">
              <a:rPr lang="en-US" smtClean="0"/>
              <a:pPr/>
              <a:t>72</a:t>
            </a:fld>
            <a:endParaRPr lang="en-US"/>
          </a:p>
        </p:txBody>
      </p:sp>
    </p:spTree>
    <p:extLst>
      <p:ext uri="{BB962C8B-B14F-4D97-AF65-F5344CB8AC3E}">
        <p14:creationId xmlns:p14="http://schemas.microsoft.com/office/powerpoint/2010/main" val="11151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6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1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33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1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480257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05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52282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5.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2" name="TextBox 11">
            <a:extLst>
              <a:ext uri="{FF2B5EF4-FFF2-40B4-BE49-F238E27FC236}">
                <a16:creationId xmlns:a16="http://schemas.microsoft.com/office/drawing/2014/main" id="{5801BF13-1304-7345-831B-2F823DA058EF}"/>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 id="214748378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055000"/>
                </a:solidFill>
              </a:rPr>
              <a:t>J. Additional Information</a:t>
            </a:r>
          </a:p>
        </p:txBody>
      </p:sp>
      <p:sp>
        <p:nvSpPr>
          <p:cNvPr id="13" name="TextBox 12">
            <a:extLst>
              <a:ext uri="{FF2B5EF4-FFF2-40B4-BE49-F238E27FC236}">
                <a16:creationId xmlns:a16="http://schemas.microsoft.com/office/drawing/2014/main" id="{9EB2BECF-6D9C-D040-B93B-FB3EDC15195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7" name="TextBox 26">
            <a:extLst>
              <a:ext uri="{FF2B5EF4-FFF2-40B4-BE49-F238E27FC236}">
                <a16:creationId xmlns:a16="http://schemas.microsoft.com/office/drawing/2014/main" id="{FF15FA4A-8F6F-854C-9CD1-0258E135B216}"/>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055000"/>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688174307"/>
      </p:ext>
    </p:extLst>
  </p:cSld>
  <p:clrMap bg1="lt1" tx1="dk1" bg2="lt2" tx2="dk2" accent1="accent1" accent2="accent2" accent3="accent3" accent4="accent4" accent5="accent5" accent6="accent6" hlink="hlink" folHlink="folHlink"/>
  <p:sldLayoutIdLst>
    <p:sldLayoutId id="21474837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sp>
        <p:nvSpPr>
          <p:cNvPr id="21" name="Rectangle 20">
            <a:extLst>
              <a:ext uri="{FF2B5EF4-FFF2-40B4-BE49-F238E27FC236}">
                <a16:creationId xmlns:a16="http://schemas.microsoft.com/office/drawing/2014/main" id="{6EEB4FE8-CAB9-5946-AD25-9D28FD17B316}"/>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055000"/>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581480206"/>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5" name="TextBox 14">
            <a:extLst>
              <a:ext uri="{FF2B5EF4-FFF2-40B4-BE49-F238E27FC236}">
                <a16:creationId xmlns:a16="http://schemas.microsoft.com/office/drawing/2014/main" id="{6B703334-73DC-7543-97D6-2A5BA1A5AF2F}"/>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Biosphere?</a:t>
              </a:r>
            </a:p>
          </p:txBody>
        </p:sp>
      </p:grpSp>
      <p:sp>
        <p:nvSpPr>
          <p:cNvPr id="16" name="Rectangle 15">
            <a:extLst>
              <a:ext uri="{FF2B5EF4-FFF2-40B4-BE49-F238E27FC236}">
                <a16:creationId xmlns:a16="http://schemas.microsoft.com/office/drawing/2014/main" id="{CECD938A-80AF-6A43-A7CB-B2D0B06CA22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055000"/>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2323878882"/>
      </p:ext>
    </p:extLst>
  </p:cSld>
  <p:clrMap bg1="lt1" tx1="dk1" bg2="lt2" tx2="dk2" accent1="accent1" accent2="accent2" accent3="accent3" accent4="accent4" accent5="accent5" accent6="accent6" hlink="hlink" folHlink="folHlink"/>
  <p:sldLayoutIdLst>
    <p:sldLayoutId id="21474837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6" name="TextBox 15">
            <a:extLst>
              <a:ext uri="{FF2B5EF4-FFF2-40B4-BE49-F238E27FC236}">
                <a16:creationId xmlns:a16="http://schemas.microsoft.com/office/drawing/2014/main" id="{50682FD9-8A30-7543-924C-A0908E5DAA99}"/>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D20931D5-CC60-114D-8799-30BC1AF6A9CE}"/>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055000"/>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spTree>
    <p:extLst>
      <p:ext uri="{BB962C8B-B14F-4D97-AF65-F5344CB8AC3E}">
        <p14:creationId xmlns:p14="http://schemas.microsoft.com/office/powerpoint/2010/main" val="1012746743"/>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id="{3BF01815-3F44-4042-A6E6-6941C99BC0C5}"/>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055000"/>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1" name="TextBox 20">
            <a:extLst>
              <a:ext uri="{FF2B5EF4-FFF2-40B4-BE49-F238E27FC236}">
                <a16:creationId xmlns:a16="http://schemas.microsoft.com/office/drawing/2014/main" id="{05446309-E228-3840-8D15-C33F39DBB57A}"/>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Why</a:t>
              </a:r>
              <a:r>
                <a:rPr lang="en-US" sz="900" dirty="0">
                  <a:solidFill>
                    <a:srgbClr val="FFFFFF"/>
                  </a:solidFill>
                </a:rPr>
                <a:t> </a:t>
              </a:r>
            </a:p>
            <a:p>
              <a:pPr algn="ctr"/>
              <a:r>
                <a:rPr lang="en-US" sz="900" dirty="0">
                  <a:solidFill>
                    <a:srgbClr val="FFFFFF"/>
                  </a:solidFill>
                </a:rPr>
                <a:t>Collect Carbon Cycle data?</a:t>
              </a: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407485"/>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4F1A2F2E-6D4E-784B-BA78-36ADAFA5FFE1}"/>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055000"/>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719B86"/>
                </a:solidFill>
              </a:rPr>
              <a:t>G. Quiz Yourself</a:t>
            </a:r>
          </a:p>
        </p:txBody>
      </p:sp>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AC90076F-BEDA-6B4B-8667-A4B94DB27115}"/>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226213"/>
              <a:ext cx="1022370" cy="461665"/>
            </a:xfrm>
            <a:prstGeom prst="rect">
              <a:avLst/>
            </a:prstGeom>
            <a:noFill/>
          </p:spPr>
          <p:txBody>
            <a:bodyPr wrap="square" rtlCol="0">
              <a:spAutoFit/>
            </a:bodyPr>
            <a:lstStyle/>
            <a:p>
              <a:pPr algn="ctr"/>
              <a:r>
                <a:rPr lang="en-US" sz="1200" b="1" dirty="0">
                  <a:solidFill>
                    <a:srgbClr val="FFFFFF"/>
                  </a:solidFill>
                </a:rPr>
                <a:t>Introductory Activities</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1741066"/>
      </p:ext>
    </p:extLst>
  </p:cSld>
  <p:clrMap bg1="lt1" tx1="dk1" bg2="lt2" tx2="dk2" accent1="accent1" accent2="accent2" accent3="accent3" accent4="accent4" accent5="accent5" accent6="accent6" hlink="hlink" folHlink="folHlink"/>
  <p:sldLayoutIdLst>
    <p:sldLayoutId id="21474838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8A2D8C91-35E8-684A-9B31-B69D0BFF6280}"/>
              </a:ext>
            </a:extLst>
          </p:cNvPr>
          <p:cNvSpPr/>
          <p:nvPr userDrawn="1"/>
        </p:nvSpPr>
        <p:spPr>
          <a:xfrm>
            <a:off x="20557" y="1022210"/>
            <a:ext cx="1164778" cy="3785652"/>
          </a:xfrm>
          <a:prstGeom prst="rect">
            <a:avLst/>
          </a:prstGeom>
        </p:spPr>
        <p:txBody>
          <a:bodyPr wrap="square">
            <a:spAutoFit/>
          </a:bodyPr>
          <a:lstStyle/>
          <a:p>
            <a:pPr marL="228600" indent="-228600">
              <a:buAutoNum type="alphaUcPeriod"/>
            </a:pPr>
            <a:r>
              <a:rPr lang="en-US" sz="1200" b="1" dirty="0">
                <a:solidFill>
                  <a:srgbClr val="719B86"/>
                </a:solidFill>
              </a:rPr>
              <a:t>Overview</a:t>
            </a:r>
            <a:br>
              <a:rPr lang="en-US" sz="1200" b="1" dirty="0">
                <a:solidFill>
                  <a:srgbClr val="055000"/>
                </a:solidFill>
              </a:rPr>
            </a:br>
            <a:endParaRPr lang="en-US" sz="1200" b="1" dirty="0">
              <a:solidFill>
                <a:srgbClr val="055000"/>
              </a:solidFill>
            </a:endParaRPr>
          </a:p>
          <a:p>
            <a:r>
              <a:rPr lang="en-US" sz="1200" b="1" dirty="0">
                <a:solidFill>
                  <a:srgbClr val="719B86"/>
                </a:solidFill>
              </a:rPr>
              <a:t>B. Learning Objectives</a:t>
            </a:r>
            <a:br>
              <a:rPr lang="en-US" sz="1200" b="1" dirty="0">
                <a:solidFill>
                  <a:srgbClr val="719B86"/>
                </a:solidFill>
              </a:rPr>
            </a:br>
            <a:endParaRPr lang="en-US" sz="1200" b="1" dirty="0">
              <a:solidFill>
                <a:srgbClr val="719B86"/>
              </a:solidFill>
            </a:endParaRPr>
          </a:p>
          <a:p>
            <a:r>
              <a:rPr lang="en-US" sz="1200" b="1" dirty="0">
                <a:solidFill>
                  <a:srgbClr val="719B86"/>
                </a:solidFill>
              </a:rPr>
              <a:t>C. What is the Biosphere?</a:t>
            </a:r>
            <a:br>
              <a:rPr lang="en-US" sz="1200" b="1" dirty="0">
                <a:solidFill>
                  <a:srgbClr val="719B86"/>
                </a:solidFill>
              </a:rPr>
            </a:br>
            <a:endParaRPr lang="en-US" sz="1200" b="1" dirty="0">
              <a:solidFill>
                <a:srgbClr val="719B86"/>
              </a:solidFill>
            </a:endParaRPr>
          </a:p>
          <a:p>
            <a:r>
              <a:rPr lang="en-US" sz="1200" b="1" dirty="0">
                <a:solidFill>
                  <a:srgbClr val="719B86"/>
                </a:solidFill>
              </a:rPr>
              <a:t>D. What is the Carbon Cycle?</a:t>
            </a:r>
            <a:br>
              <a:rPr lang="en-US" sz="1200" b="1" dirty="0">
                <a:solidFill>
                  <a:srgbClr val="719B86"/>
                </a:solidFill>
              </a:rPr>
            </a:br>
            <a:endParaRPr lang="en-US" sz="1200" b="1" dirty="0">
              <a:solidFill>
                <a:srgbClr val="719B86"/>
              </a:solidFill>
            </a:endParaRPr>
          </a:p>
          <a:p>
            <a:r>
              <a:rPr lang="en-US" sz="1200" b="1" dirty="0">
                <a:solidFill>
                  <a:srgbClr val="719B86"/>
                </a:solidFill>
              </a:rPr>
              <a:t>E. Why Collect Carbon Cycle Data?</a:t>
            </a:r>
          </a:p>
          <a:p>
            <a:endParaRPr lang="en-US" sz="1200" b="1" dirty="0">
              <a:solidFill>
                <a:srgbClr val="719B86"/>
              </a:solidFill>
            </a:endParaRPr>
          </a:p>
          <a:p>
            <a:r>
              <a:rPr lang="en-US" sz="1200" b="1" dirty="0">
                <a:solidFill>
                  <a:srgbClr val="719B86"/>
                </a:solidFill>
              </a:rPr>
              <a:t>F. Introductory Activities</a:t>
            </a:r>
            <a:br>
              <a:rPr lang="en-US" sz="1200" b="1" dirty="0">
                <a:solidFill>
                  <a:srgbClr val="719B86"/>
                </a:solidFill>
              </a:rPr>
            </a:br>
            <a:endParaRPr lang="en-US" sz="1200" b="1" dirty="0">
              <a:solidFill>
                <a:srgbClr val="719B86"/>
              </a:solidFill>
            </a:endParaRPr>
          </a:p>
          <a:p>
            <a:r>
              <a:rPr lang="en-US" sz="1200" b="1" dirty="0">
                <a:solidFill>
                  <a:srgbClr val="055000"/>
                </a:solidFill>
              </a:rPr>
              <a:t>G. Quiz Yourself</a:t>
            </a:r>
          </a:p>
        </p:txBody>
      </p:sp>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C1E43B8A-6E9F-2B40-9DCB-D5E120342707}"/>
              </a:ext>
            </a:extLst>
          </p:cNvPr>
          <p:cNvSpPr txBox="1"/>
          <p:nvPr userDrawn="1"/>
        </p:nvSpPr>
        <p:spPr>
          <a:xfrm>
            <a:off x="2417406" y="496344"/>
            <a:ext cx="4449100" cy="276999"/>
          </a:xfrm>
          <a:prstGeom prst="rect">
            <a:avLst/>
          </a:prstGeom>
          <a:noFill/>
        </p:spPr>
        <p:txBody>
          <a:bodyPr wrap="square" rtlCol="0">
            <a:spAutoFit/>
          </a:bodyPr>
          <a:lstStyle/>
          <a:p>
            <a:pPr algn="ctr"/>
            <a:r>
              <a:rPr lang="en-US" sz="1200" b="1" kern="1800" spc="0" dirty="0">
                <a:solidFill>
                  <a:srgbClr val="123B1C"/>
                </a:solidFill>
              </a:rPr>
              <a:t>Introduction</a:t>
            </a:r>
            <a:endParaRPr lang="en-US" sz="1400" b="1" kern="1800" spc="0" dirty="0">
              <a:solidFill>
                <a:srgbClr val="123B1C"/>
              </a:solidFill>
            </a:endParaRP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64658"/>
              <a:ext cx="1022370" cy="584775"/>
            </a:xfrm>
            <a:prstGeom prst="rect">
              <a:avLst/>
            </a:prstGeom>
            <a:noFill/>
          </p:spPr>
          <p:txBody>
            <a:bodyPr wrap="square" rtlCol="0">
              <a:spAutoFit/>
            </a:bodyPr>
            <a:lstStyle/>
            <a:p>
              <a:pPr algn="ctr"/>
              <a:r>
                <a:rPr lang="en-US" sz="1600" b="1" dirty="0">
                  <a:solidFill>
                    <a:srgbClr val="FFFFFF"/>
                  </a:solidFill>
                </a:rPr>
                <a:t>Quiz </a:t>
              </a:r>
            </a:p>
            <a:p>
              <a:pPr algn="ctr"/>
              <a:r>
                <a:rPr lang="en-US" sz="1600" b="1"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1907600"/>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 id="2147483789" r:id="rId2"/>
    <p:sldLayoutId id="214748380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055000"/>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7" name="TextBox 16">
            <a:extLst>
              <a:ext uri="{FF2B5EF4-FFF2-40B4-BE49-F238E27FC236}">
                <a16:creationId xmlns:a16="http://schemas.microsoft.com/office/drawing/2014/main" id="{AD6A139E-D030-684D-A106-B794587A321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055000"/>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5BA06052-DBC9-0341-822E-22A092A82174}"/>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055000"/>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C9D57A53-4A36-FD4A-BBDA-23303B9432CA}"/>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055000"/>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85FA719E-99EF-DF4F-BC43-C1BDBAE699EA}"/>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055000"/>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39D489A8-B399-E842-A916-500780588BC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055000"/>
                </a:solidFill>
              </a:rPr>
              <a:t>H. Understand Your Data</a:t>
            </a:r>
          </a:p>
          <a:p>
            <a:pPr>
              <a:spcAft>
                <a:spcPts val="1200"/>
              </a:spcAft>
            </a:pPr>
            <a:r>
              <a:rPr lang="en-US" sz="1200" b="1" dirty="0">
                <a:solidFill>
                  <a:srgbClr val="719B86"/>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87EA5A06-22C0-4F40-BCC5-A888089B4AAD}"/>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35531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a:spcAft>
                <a:spcPts val="1200"/>
              </a:spcAft>
            </a:pPr>
            <a:r>
              <a:rPr lang="en-US" sz="1200" b="1" dirty="0">
                <a:solidFill>
                  <a:srgbClr val="719B86"/>
                </a:solidFill>
              </a:rPr>
              <a:t>C. Field Measurements Overview</a:t>
            </a:r>
          </a:p>
          <a:p>
            <a:pPr>
              <a:spcAft>
                <a:spcPts val="1200"/>
              </a:spcAft>
            </a:pPr>
            <a:r>
              <a:rPr lang="en-US" sz="1200" b="1" dirty="0">
                <a:solidFill>
                  <a:srgbClr val="719B86"/>
                </a:solidFill>
              </a:rPr>
              <a:t>D. Field Learning Activities</a:t>
            </a:r>
          </a:p>
          <a:p>
            <a:pPr>
              <a:spcAft>
                <a:spcPts val="1200"/>
              </a:spcAft>
            </a:pPr>
            <a:r>
              <a:rPr lang="en-US" sz="1200" b="1" dirty="0">
                <a:solidFill>
                  <a:srgbClr val="719B86"/>
                </a:solidFill>
              </a:rPr>
              <a:t>E. Site Selection and Set-up</a:t>
            </a:r>
          </a:p>
          <a:p>
            <a:pPr>
              <a:spcAft>
                <a:spcPts val="1200"/>
              </a:spcAft>
            </a:pPr>
            <a:r>
              <a:rPr lang="en-US" sz="1200" b="1" dirty="0">
                <a:solidFill>
                  <a:srgbClr val="719B86"/>
                </a:solidFill>
              </a:rPr>
              <a:t>F. Tree, Shrub/Sapling, and Herbaceous Protocols</a:t>
            </a:r>
          </a:p>
          <a:p>
            <a:pPr>
              <a:spcAft>
                <a:spcPts val="1200"/>
              </a:spcAft>
            </a:pPr>
            <a:r>
              <a:rPr lang="en-US" sz="1200" b="1" dirty="0">
                <a:solidFill>
                  <a:srgbClr val="719B86"/>
                </a:solidFill>
              </a:rPr>
              <a:t>G. Enter data on GLOBE site</a:t>
            </a:r>
          </a:p>
          <a:p>
            <a:pPr>
              <a:spcAft>
                <a:spcPts val="1200"/>
              </a:spcAft>
            </a:pPr>
            <a:r>
              <a:rPr lang="en-US" sz="1200" b="1" dirty="0">
                <a:solidFill>
                  <a:srgbClr val="719B86"/>
                </a:solidFill>
              </a:rPr>
              <a:t>H. Understand Your Data</a:t>
            </a:r>
          </a:p>
          <a:p>
            <a:pPr>
              <a:spcAft>
                <a:spcPts val="1200"/>
              </a:spcAft>
            </a:pPr>
            <a:r>
              <a:rPr lang="en-US" sz="1200" b="1" dirty="0">
                <a:solidFill>
                  <a:srgbClr val="055000"/>
                </a:solidFill>
              </a:rPr>
              <a:t>I Quiz Yourself</a:t>
            </a:r>
          </a:p>
          <a:p>
            <a:pPr>
              <a:spcAft>
                <a:spcPts val="1200"/>
              </a:spcAft>
            </a:pPr>
            <a:r>
              <a:rPr lang="en-US" sz="1200" b="1" dirty="0">
                <a:solidFill>
                  <a:srgbClr val="719B86"/>
                </a:solidFill>
              </a:rPr>
              <a:t>J. Additional Information</a:t>
            </a:r>
          </a:p>
        </p:txBody>
      </p:sp>
      <p:sp>
        <p:nvSpPr>
          <p:cNvPr id="13" name="TextBox 12">
            <a:extLst>
              <a:ext uri="{FF2B5EF4-FFF2-40B4-BE49-F238E27FC236}">
                <a16:creationId xmlns:a16="http://schemas.microsoft.com/office/drawing/2014/main" id="{7813F024-9A6F-074B-8E94-24655476B3F9}"/>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_8VqWKZIPrM"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vs.gsfc.nasa.gov/5207/"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lobe.gov/documents/355050/7da1ef2a-28eb-43e6-b6ee-e6af26a401f3"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globe.gov/documents/355050/14396119/TeacherTemplates.pdf/0bd26c8f-47fd-41e1-ab5a-7732eadaa122" TargetMode="External"/><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globe.gov/documents/355050/8cf263cb-436c-4e29-851f-678a6cfb6b2d"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hyperlink" Target="https://www.globe.gov/documents/355050/c8fbe3d4-e7d3-4b6a-9629-38f616b59ff6"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lobe.gov/documents/355050/e4d3c5de-f6d3-43eb-af48-095c32009ad6"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s://www.globe.gov/documents/355050/7d34fc3b-ef3c-49b5-a7dd-fb4a74ece686"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globe.gov/documents/355050/10f7d59e-4995-4af2-b33f-33b664c5e6e4"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globe.gov/documents/355050/5e499328-5723-4bb5-a2f7-f4a1ca95ce4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hyperlink" Target="https://www.globe.gov/documents/355050/88a7361d-1fda-44e5-b34f-d0258995e8e8"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www.globe.gov/documents/355050/a4f1839d-7ae7-4e9f-b8d7-3488d2b80708" TargetMode="External"/><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 Id="rId4" Type="http://schemas.openxmlformats.org/officeDocument/2006/relationships/hyperlink" Target="https://www.globe.gov/documents/355050/752715f1-a78e-498f-ac44-40663fb32f4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globe.gov/documents/355050/ee51d7e8-66a9-4505-ad58-44019ef17bb1"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s://www.globe.gov/documents/355050/34fcad44-8d33-46b5-97cb-7b596aec8d9b"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jpeg"/><Relationship Id="rId1" Type="http://schemas.openxmlformats.org/officeDocument/2006/relationships/slideLayout" Target="../slideLayouts/slideLayout9.xml"/><Relationship Id="rId4" Type="http://schemas.openxmlformats.org/officeDocument/2006/relationships/image" Target="../media/image61.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s://www.globe.gov/documents/355050/6af62d54-344b-407a-b1a3-8914a521235a" TargetMode="External"/><Relationship Id="rId2" Type="http://schemas.openxmlformats.org/officeDocument/2006/relationships/hyperlink" Target="https://data.globe.gov/" TargetMode="Externa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entry.globe.gov/#/observerpro/home" TargetMode="External"/><Relationship Id="rId1" Type="http://schemas.openxmlformats.org/officeDocument/2006/relationships/slideLayout" Target="../slideLayouts/slideLayout10.xml"/><Relationship Id="rId4" Type="http://schemas.openxmlformats.org/officeDocument/2006/relationships/hyperlink" Target="https://www.globe.gov/globe-data/data-entry/globe-observer" TargetMode="External"/></Relationships>
</file>

<file path=ppt/slides/_rels/slide64.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dataentry.globe.gov/" TargetMode="External"/><Relationship Id="rId1" Type="http://schemas.openxmlformats.org/officeDocument/2006/relationships/slideLayout" Target="../slideLayouts/slideLayout10.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globe.gov/get-trained/tutorial-center/for-globe-educators/-/tutorials/104432059/introduction-to-student-accounts-capabilities" TargetMode="Externa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1.xml"/><Relationship Id="rId4" Type="http://schemas.openxmlformats.org/officeDocument/2006/relationships/hyperlink" Target="https://www.globe.gov/documents/355050/41927208/HerbaceousBiomassAnalysis.pdf/d95297bd-588b-4c9a-a635-1432807d94d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datasearch.globe.gov/" TargetMode="External"/><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png"/></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xml"/><Relationship Id="rId5" Type="http://schemas.openxmlformats.org/officeDocument/2006/relationships/image" Target="../media/image86.png"/><Relationship Id="rId4" Type="http://schemas.openxmlformats.org/officeDocument/2006/relationships/hyperlink" Target="https://vis.globe.gov/"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globe.gov/documents/355050/41927208/HumanVsTreeCBackoftheEnvelope.pdf/d23e2e43-4ad7-41e1-b7f7-87d91fa498ee" TargetMode="Externa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www.nasa.gov/feature/goddard/carbon-climate" TargetMode="External"/><Relationship Id="rId7" Type="http://schemas.openxmlformats.org/officeDocument/2006/relationships/hyperlink" Target="http://www.globalcarbonatlas.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globalcarbonproject.org/" TargetMode="External"/><Relationship Id="rId5" Type="http://schemas.openxmlformats.org/officeDocument/2006/relationships/hyperlink" Target="https://svs.gsfc.nasa.gov/" TargetMode="External"/><Relationship Id="rId4" Type="http://schemas.openxmlformats.org/officeDocument/2006/relationships/hyperlink" Target="https://climate.nasa.gov/"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Slide One</a:t>
            </a:r>
          </a:p>
        </p:txBody>
      </p:sp>
      <p:pic>
        <p:nvPicPr>
          <p:cNvPr id="5" name="Picture 4" descr="Cover Slide for Presentation. On the upper left corner there is the GLOBE PROGRAM logo; on the upper right part there's a logo for the Biosphere protocol and a label that reads: Biosphere Carbon Cycle Standard Field Protocols. Then there is an image of a creek surrounded by tall trees and other vegetation; there's a lot of sunlight and the light reflects on the water.">
            <a:extLst>
              <a:ext uri="{FF2B5EF4-FFF2-40B4-BE49-F238E27FC236}">
                <a16:creationId xmlns:a16="http://schemas.microsoft.com/office/drawing/2014/main" id="{69F7ACA9-8639-48D3-8B35-A3B80177485E}"/>
              </a:ext>
            </a:extLst>
          </p:cNvPr>
          <p:cNvPicPr>
            <a:picLocks noChangeAspect="1"/>
          </p:cNvPicPr>
          <p:nvPr/>
        </p:nvPicPr>
        <p:blipFill>
          <a:blip r:embed="rId2"/>
          <a:stretch>
            <a:fillRect/>
          </a:stretch>
        </p:blipFill>
        <p:spPr>
          <a:xfrm>
            <a:off x="0" y="1197"/>
            <a:ext cx="9145597" cy="6856803"/>
          </a:xfrm>
          <a:prstGeom prst="rect">
            <a:avLst/>
          </a:prstGeom>
        </p:spPr>
      </p:pic>
      <p:pic>
        <p:nvPicPr>
          <p:cNvPr id="3" name="Picture 2" descr="A blue background with white text&#10;&#10;AI-generated content may be incorrect.">
            <a:extLst>
              <a:ext uri="{FF2B5EF4-FFF2-40B4-BE49-F238E27FC236}">
                <a16:creationId xmlns:a16="http://schemas.microsoft.com/office/drawing/2014/main" id="{ACD14BC3-962B-E4AC-4ED9-B298A8F13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1C665-63CD-7B4B-9F55-D6851357C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sp>
        <p:nvSpPr>
          <p:cNvPr id="6" name="Title 1">
            <a:extLst>
              <a:ext uri="{FF2B5EF4-FFF2-40B4-BE49-F238E27FC236}">
                <a16:creationId xmlns:a16="http://schemas.microsoft.com/office/drawing/2014/main" id="{11078A7A-3ADF-2C4C-839E-5CA8EE02FD5D}"/>
              </a:ext>
            </a:extLst>
          </p:cNvPr>
          <p:cNvSpPr txBox="1">
            <a:spLocks/>
          </p:cNvSpPr>
          <p:nvPr/>
        </p:nvSpPr>
        <p:spPr>
          <a:xfrm>
            <a:off x="1223418" y="1115923"/>
            <a:ext cx="7815071" cy="156336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Monthly records of atmospheric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been collected at Mauna Loa, Hawaii since 1958.</a:t>
            </a:r>
          </a:p>
        </p:txBody>
      </p:sp>
      <p:sp>
        <p:nvSpPr>
          <p:cNvPr id="8" name="TextBox 7">
            <a:extLst>
              <a:ext uri="{FF2B5EF4-FFF2-40B4-BE49-F238E27FC236}">
                <a16:creationId xmlns:a16="http://schemas.microsoft.com/office/drawing/2014/main" id="{CF4232AC-C6FC-D043-B2B1-F80B18861734}"/>
              </a:ext>
            </a:extLst>
          </p:cNvPr>
          <p:cNvSpPr txBox="1"/>
          <p:nvPr/>
        </p:nvSpPr>
        <p:spPr>
          <a:xfrm>
            <a:off x="6189997" y="2945152"/>
            <a:ext cx="2894043"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200" b="0" i="0" u="none" strike="noStrike" kern="0" cap="none" spc="0" normalizeH="0" baseline="0" noProof="0" dirty="0">
                <a:ln>
                  <a:noFill/>
                </a:ln>
                <a:solidFill>
                  <a:srgbClr val="FF0000"/>
                </a:solidFill>
                <a:effectLst/>
                <a:uLnTx/>
                <a:uFillTx/>
              </a:rPr>
              <a:t>red </a:t>
            </a:r>
            <a:r>
              <a:rPr kumimoji="0" lang="mr-IN" sz="2200" b="0" i="0" u="none" strike="noStrike" kern="0" cap="none" spc="0" normalizeH="0" baseline="0" noProof="0" dirty="0">
                <a:ln>
                  <a:noFill/>
                </a:ln>
                <a:solidFill>
                  <a:srgbClr val="FF0000"/>
                </a:solidFill>
                <a:effectLst/>
                <a:uLnTx/>
                <a:uFillTx/>
              </a:rPr>
              <a:t>–</a:t>
            </a:r>
            <a:r>
              <a:rPr kumimoji="0" lang="en-US" sz="2200" b="0" i="0" u="none" strike="noStrike" kern="0" cap="none" spc="0" normalizeH="0" baseline="0" noProof="0" dirty="0">
                <a:ln>
                  <a:noFill/>
                </a:ln>
                <a:solidFill>
                  <a:srgbClr val="FF0000"/>
                </a:solidFill>
                <a:effectLst/>
                <a:uLnTx/>
                <a:uFillTx/>
              </a:rPr>
              <a:t> monthly CO</a:t>
            </a:r>
            <a:r>
              <a:rPr kumimoji="0" lang="en-US" sz="2200" b="0" i="0" u="none" strike="noStrike" kern="0" cap="none" spc="0" normalizeH="0" baseline="-25000" noProof="0" dirty="0">
                <a:ln>
                  <a:noFill/>
                </a:ln>
                <a:solidFill>
                  <a:srgbClr val="FF0000"/>
                </a:solidFill>
                <a:effectLst/>
                <a:uLnTx/>
                <a:uFillTx/>
              </a:rPr>
              <a:t>2 </a:t>
            </a:r>
            <a:r>
              <a:rPr kumimoji="0" lang="en-US" sz="2200" b="0" i="0" u="none" strike="noStrike" kern="0" cap="none" spc="0" normalizeH="0" baseline="0" noProof="0" dirty="0">
                <a:ln>
                  <a:noFill/>
                </a:ln>
                <a:solidFill>
                  <a:srgbClr val="FF0000"/>
                </a:solidFill>
                <a:effectLst/>
                <a:uLnTx/>
                <a:uFillTx/>
              </a:rPr>
              <a:t>showing seasonal cycle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rPr>
              <a:t>black </a:t>
            </a:r>
            <a:r>
              <a:rPr kumimoji="0" lang="mr-IN" sz="2200" b="0" i="0" u="none" strike="noStrike" kern="0" cap="none" spc="0" normalizeH="0" baseline="0" noProof="0" dirty="0">
                <a:ln>
                  <a:noFill/>
                </a:ln>
                <a:solidFill>
                  <a:prstClr val="black"/>
                </a:solidFill>
                <a:effectLst/>
                <a:uLnTx/>
                <a:uFillTx/>
              </a:rPr>
              <a:t>–</a:t>
            </a:r>
            <a:r>
              <a:rPr kumimoji="0" lang="en-US" sz="2200" b="0" i="0" u="none" strike="noStrike" kern="0" cap="none" spc="0" normalizeH="0" baseline="0" noProof="0" dirty="0">
                <a:ln>
                  <a:noFill/>
                </a:ln>
                <a:solidFill>
                  <a:prstClr val="black"/>
                </a:solidFill>
                <a:effectLst/>
                <a:uLnTx/>
                <a:uFillTx/>
              </a:rPr>
              <a:t> long-term trend, adjusted for seasonal cycle</a:t>
            </a:r>
          </a:p>
        </p:txBody>
      </p:sp>
      <p:sp>
        <p:nvSpPr>
          <p:cNvPr id="9" name="TextBox 8">
            <a:extLst>
              <a:ext uri="{FF2B5EF4-FFF2-40B4-BE49-F238E27FC236}">
                <a16:creationId xmlns:a16="http://schemas.microsoft.com/office/drawing/2014/main" id="{D96FDDE7-3DAF-D749-AF26-FF2848686842}"/>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pic>
        <p:nvPicPr>
          <p:cNvPr id="3" name="Picture 2">
            <a:extLst>
              <a:ext uri="{FF2B5EF4-FFF2-40B4-BE49-F238E27FC236}">
                <a16:creationId xmlns:a16="http://schemas.microsoft.com/office/drawing/2014/main" id="{448874E5-05D2-8C4B-9C78-CD1E694BF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039" y="4996116"/>
            <a:ext cx="2385958" cy="1489014"/>
          </a:xfrm>
          <a:prstGeom prst="rect">
            <a:avLst/>
          </a:prstGeom>
        </p:spPr>
      </p:pic>
    </p:spTree>
    <p:extLst>
      <p:ext uri="{BB962C8B-B14F-4D97-AF65-F5344CB8AC3E}">
        <p14:creationId xmlns:p14="http://schemas.microsoft.com/office/powerpoint/2010/main" val="285819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D5C71A-B1F7-0342-8AD6-C2FA036A6651}"/>
              </a:ext>
            </a:extLst>
          </p:cNvPr>
          <p:cNvSpPr txBox="1">
            <a:spLocks/>
          </p:cNvSpPr>
          <p:nvPr/>
        </p:nvSpPr>
        <p:spPr>
          <a:xfrm>
            <a:off x="1223418" y="1115924"/>
            <a:ext cx="7815071" cy="149718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A closer look at several years of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concentrations reveals a zig-zag pattern, a seasonal cycle.</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10" name="Picture 9">
            <a:extLst>
              <a:ext uri="{FF2B5EF4-FFF2-40B4-BE49-F238E27FC236}">
                <a16:creationId xmlns:a16="http://schemas.microsoft.com/office/drawing/2014/main" id="{8EFC3CCD-D911-7B48-A3E3-00E100CAB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999" y="2546718"/>
            <a:ext cx="5127358" cy="3977364"/>
          </a:xfrm>
          <a:prstGeom prst="rect">
            <a:avLst/>
          </a:prstGeom>
        </p:spPr>
      </p:pic>
      <p:pic>
        <p:nvPicPr>
          <p:cNvPr id="11" name="Picture 10">
            <a:extLst>
              <a:ext uri="{FF2B5EF4-FFF2-40B4-BE49-F238E27FC236}">
                <a16:creationId xmlns:a16="http://schemas.microsoft.com/office/drawing/2014/main" id="{4F0EA94E-F002-5B4E-8778-895C252B2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453" y="3591856"/>
            <a:ext cx="3568661" cy="2768262"/>
          </a:xfrm>
          <a:prstGeom prst="rect">
            <a:avLst/>
          </a:prstGeom>
        </p:spPr>
      </p:pic>
      <p:sp>
        <p:nvSpPr>
          <p:cNvPr id="12" name="Rectangle 11">
            <a:extLst>
              <a:ext uri="{FF2B5EF4-FFF2-40B4-BE49-F238E27FC236}">
                <a16:creationId xmlns:a16="http://schemas.microsoft.com/office/drawing/2014/main" id="{A29A92CC-5514-DA49-AD9F-19ED84A90A6A}"/>
              </a:ext>
            </a:extLst>
          </p:cNvPr>
          <p:cNvSpPr/>
          <p:nvPr/>
        </p:nvSpPr>
        <p:spPr>
          <a:xfrm>
            <a:off x="5426582" y="3064790"/>
            <a:ext cx="418576" cy="360477"/>
          </a:xfrm>
          <a:prstGeom prst="rect">
            <a:avLst/>
          </a:prstGeom>
          <a:noFill/>
          <a:ln w="12700" cap="flat" cmpd="sng" algn="ctr">
            <a:solidFill>
              <a:sysClr val="windowText" lastClr="000000"/>
            </a:solidFill>
            <a:prstDash val="solid"/>
            <a:miter lim="800000"/>
          </a:ln>
          <a:effectLst>
            <a:outerShdw blurRad="508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39F6643-F89A-A041-BDC3-BD9B42173DFC}"/>
              </a:ext>
            </a:extLst>
          </p:cNvPr>
          <p:cNvCxnSpPr/>
          <p:nvPr/>
        </p:nvCxnSpPr>
        <p:spPr>
          <a:xfrm flipH="1" flipV="1">
            <a:off x="5845158" y="3064790"/>
            <a:ext cx="3087828" cy="821410"/>
          </a:xfrm>
          <a:prstGeom prst="line">
            <a:avLst/>
          </a:prstGeom>
          <a:noFill/>
          <a:ln w="635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3BEDB7B3-D8FE-3149-A55F-1733D57C81D5}"/>
              </a:ext>
            </a:extLst>
          </p:cNvPr>
          <p:cNvCxnSpPr/>
          <p:nvPr/>
        </p:nvCxnSpPr>
        <p:spPr>
          <a:xfrm flipH="1" flipV="1">
            <a:off x="5426582" y="3425267"/>
            <a:ext cx="675280" cy="2483164"/>
          </a:xfrm>
          <a:prstGeom prst="line">
            <a:avLst/>
          </a:prstGeom>
          <a:noFill/>
          <a:ln w="6350" cap="flat" cmpd="sng" algn="ctr">
            <a:solidFill>
              <a:sysClr val="windowText" lastClr="000000"/>
            </a:solidFill>
            <a:prstDash val="solid"/>
            <a:miter lim="800000"/>
          </a:ln>
          <a:effectLst/>
        </p:spPr>
      </p:cxnSp>
      <p:sp>
        <p:nvSpPr>
          <p:cNvPr id="15" name="TextBox 14">
            <a:extLst>
              <a:ext uri="{FF2B5EF4-FFF2-40B4-BE49-F238E27FC236}">
                <a16:creationId xmlns:a16="http://schemas.microsoft.com/office/drawing/2014/main" id="{4A06DF2F-CB0B-BB47-89CA-E8FCB6112360}"/>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258965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6BA612-206E-834E-8F4C-7526F8DD7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4235"/>
            <a:ext cx="5208500" cy="4040308"/>
          </a:xfrm>
          <a:prstGeom prst="rect">
            <a:avLst/>
          </a:prstGeom>
        </p:spPr>
      </p:pic>
      <p:sp>
        <p:nvSpPr>
          <p:cNvPr id="17" name="Title 1">
            <a:extLst>
              <a:ext uri="{FF2B5EF4-FFF2-40B4-BE49-F238E27FC236}">
                <a16:creationId xmlns:a16="http://schemas.microsoft.com/office/drawing/2014/main" id="{72A98223-2DB2-F54C-9C46-5851AE15ED42}"/>
              </a:ext>
            </a:extLst>
          </p:cNvPr>
          <p:cNvSpPr txBox="1">
            <a:spLocks/>
          </p:cNvSpPr>
          <p:nvPr/>
        </p:nvSpPr>
        <p:spPr>
          <a:xfrm>
            <a:off x="1154797" y="1198997"/>
            <a:ext cx="8006205"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“falling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photosynthesis exceeds respiration,</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taking up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from the atmosphere than it is releasing.</a:t>
            </a:r>
            <a:endParaRPr kumimoji="0" lang="en-US" sz="28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8" name="TextBox 17">
            <a:extLst>
              <a:ext uri="{FF2B5EF4-FFF2-40B4-BE49-F238E27FC236}">
                <a16:creationId xmlns:a16="http://schemas.microsoft.com/office/drawing/2014/main" id="{88969D48-22E4-3846-9ECF-FB60FDC710F6}"/>
              </a:ext>
            </a:extLst>
          </p:cNvPr>
          <p:cNvSpPr txBox="1"/>
          <p:nvPr/>
        </p:nvSpPr>
        <p:spPr>
          <a:xfrm>
            <a:off x="6089701" y="432857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September </a:t>
            </a:r>
          </a:p>
        </p:txBody>
      </p:sp>
      <p:sp>
        <p:nvSpPr>
          <p:cNvPr id="19" name="TextBox 18">
            <a:extLst>
              <a:ext uri="{FF2B5EF4-FFF2-40B4-BE49-F238E27FC236}">
                <a16:creationId xmlns:a16="http://schemas.microsoft.com/office/drawing/2014/main" id="{6F7B4F15-2B7B-C444-8F66-69CD000B9A03}"/>
              </a:ext>
            </a:extLst>
          </p:cNvPr>
          <p:cNvSpPr txBox="1"/>
          <p:nvPr/>
        </p:nvSpPr>
        <p:spPr>
          <a:xfrm>
            <a:off x="6039411" y="3110244"/>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May </a:t>
            </a:r>
            <a:endParaRPr kumimoji="0" lang="en-US" sz="1800" b="1" i="0" u="none" strike="noStrike" kern="0" cap="none" spc="0" normalizeH="0" baseline="0" noProof="0" dirty="0">
              <a:ln>
                <a:noFill/>
              </a:ln>
              <a:solidFill>
                <a:prstClr val="black"/>
              </a:solidFill>
              <a:effectLst/>
              <a:uLnTx/>
              <a:uFillTx/>
            </a:endParaRPr>
          </a:p>
        </p:txBody>
      </p:sp>
      <p:sp>
        <p:nvSpPr>
          <p:cNvPr id="20" name="Freeform 19">
            <a:extLst>
              <a:ext uri="{FF2B5EF4-FFF2-40B4-BE49-F238E27FC236}">
                <a16:creationId xmlns:a16="http://schemas.microsoft.com/office/drawing/2014/main" id="{FDC226F3-D9FC-664F-ADAC-6509FFDC3CF1}"/>
              </a:ext>
            </a:extLst>
          </p:cNvPr>
          <p:cNvSpPr/>
          <p:nvPr/>
        </p:nvSpPr>
        <p:spPr>
          <a:xfrm>
            <a:off x="6050844" y="3397245"/>
            <a:ext cx="276755" cy="931334"/>
          </a:xfrm>
          <a:custGeom>
            <a:avLst/>
            <a:gdLst>
              <a:gd name="connsiteX0" fmla="*/ 0 w 276755"/>
              <a:gd name="connsiteY0" fmla="*/ 0 h 931334"/>
              <a:gd name="connsiteX1" fmla="*/ 11289 w 276755"/>
              <a:gd name="connsiteY1" fmla="*/ 22578 h 931334"/>
              <a:gd name="connsiteX2" fmla="*/ 22578 w 276755"/>
              <a:gd name="connsiteY2" fmla="*/ 39512 h 931334"/>
              <a:gd name="connsiteX3" fmla="*/ 45156 w 276755"/>
              <a:gd name="connsiteY3" fmla="*/ 90312 h 931334"/>
              <a:gd name="connsiteX4" fmla="*/ 67734 w 276755"/>
              <a:gd name="connsiteY4" fmla="*/ 158045 h 931334"/>
              <a:gd name="connsiteX5" fmla="*/ 73378 w 276755"/>
              <a:gd name="connsiteY5" fmla="*/ 174978 h 931334"/>
              <a:gd name="connsiteX6" fmla="*/ 79023 w 276755"/>
              <a:gd name="connsiteY6" fmla="*/ 191912 h 931334"/>
              <a:gd name="connsiteX7" fmla="*/ 84667 w 276755"/>
              <a:gd name="connsiteY7" fmla="*/ 214489 h 931334"/>
              <a:gd name="connsiteX8" fmla="*/ 95956 w 276755"/>
              <a:gd name="connsiteY8" fmla="*/ 248356 h 931334"/>
              <a:gd name="connsiteX9" fmla="*/ 107245 w 276755"/>
              <a:gd name="connsiteY9" fmla="*/ 282223 h 931334"/>
              <a:gd name="connsiteX10" fmla="*/ 118534 w 276755"/>
              <a:gd name="connsiteY10" fmla="*/ 321734 h 931334"/>
              <a:gd name="connsiteX11" fmla="*/ 129823 w 276755"/>
              <a:gd name="connsiteY11" fmla="*/ 355600 h 931334"/>
              <a:gd name="connsiteX12" fmla="*/ 135467 w 276755"/>
              <a:gd name="connsiteY12" fmla="*/ 372534 h 931334"/>
              <a:gd name="connsiteX13" fmla="*/ 141112 w 276755"/>
              <a:gd name="connsiteY13" fmla="*/ 389467 h 931334"/>
              <a:gd name="connsiteX14" fmla="*/ 146756 w 276755"/>
              <a:gd name="connsiteY14" fmla="*/ 462845 h 931334"/>
              <a:gd name="connsiteX15" fmla="*/ 158045 w 276755"/>
              <a:gd name="connsiteY15" fmla="*/ 519289 h 931334"/>
              <a:gd name="connsiteX16" fmla="*/ 169334 w 276755"/>
              <a:gd name="connsiteY16" fmla="*/ 570089 h 931334"/>
              <a:gd name="connsiteX17" fmla="*/ 180623 w 276755"/>
              <a:gd name="connsiteY17" fmla="*/ 694267 h 931334"/>
              <a:gd name="connsiteX18" fmla="*/ 191912 w 276755"/>
              <a:gd name="connsiteY18" fmla="*/ 728134 h 931334"/>
              <a:gd name="connsiteX19" fmla="*/ 197556 w 276755"/>
              <a:gd name="connsiteY19" fmla="*/ 745067 h 931334"/>
              <a:gd name="connsiteX20" fmla="*/ 203200 w 276755"/>
              <a:gd name="connsiteY20" fmla="*/ 762000 h 931334"/>
              <a:gd name="connsiteX21" fmla="*/ 214489 w 276755"/>
              <a:gd name="connsiteY21" fmla="*/ 778934 h 931334"/>
              <a:gd name="connsiteX22" fmla="*/ 237067 w 276755"/>
              <a:gd name="connsiteY22" fmla="*/ 857956 h 931334"/>
              <a:gd name="connsiteX23" fmla="*/ 242712 w 276755"/>
              <a:gd name="connsiteY23" fmla="*/ 874889 h 931334"/>
              <a:gd name="connsiteX24" fmla="*/ 248356 w 276755"/>
              <a:gd name="connsiteY24" fmla="*/ 891823 h 931334"/>
              <a:gd name="connsiteX25" fmla="*/ 259645 w 276755"/>
              <a:gd name="connsiteY25" fmla="*/ 908756 h 931334"/>
              <a:gd name="connsiteX26" fmla="*/ 276578 w 276755"/>
              <a:gd name="connsiteY26" fmla="*/ 931334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755" h="931334">
                <a:moveTo>
                  <a:pt x="0" y="0"/>
                </a:moveTo>
                <a:cubicBezTo>
                  <a:pt x="3763" y="7526"/>
                  <a:pt x="7114" y="15272"/>
                  <a:pt x="11289" y="22578"/>
                </a:cubicBezTo>
                <a:cubicBezTo>
                  <a:pt x="14655" y="28468"/>
                  <a:pt x="19823" y="33313"/>
                  <a:pt x="22578" y="39512"/>
                </a:cubicBezTo>
                <a:cubicBezTo>
                  <a:pt x="49447" y="99966"/>
                  <a:pt x="19607" y="51988"/>
                  <a:pt x="45156" y="90312"/>
                </a:cubicBezTo>
                <a:lnTo>
                  <a:pt x="67734" y="158045"/>
                </a:lnTo>
                <a:lnTo>
                  <a:pt x="73378" y="174978"/>
                </a:lnTo>
                <a:cubicBezTo>
                  <a:pt x="75260" y="180623"/>
                  <a:pt x="77580" y="186140"/>
                  <a:pt x="79023" y="191912"/>
                </a:cubicBezTo>
                <a:cubicBezTo>
                  <a:pt x="80904" y="199438"/>
                  <a:pt x="82438" y="207059"/>
                  <a:pt x="84667" y="214489"/>
                </a:cubicBezTo>
                <a:cubicBezTo>
                  <a:pt x="88086" y="225887"/>
                  <a:pt x="92193" y="237067"/>
                  <a:pt x="95956" y="248356"/>
                </a:cubicBezTo>
                <a:lnTo>
                  <a:pt x="107245" y="282223"/>
                </a:lnTo>
                <a:cubicBezTo>
                  <a:pt x="126212" y="339124"/>
                  <a:pt x="97273" y="250867"/>
                  <a:pt x="118534" y="321734"/>
                </a:cubicBezTo>
                <a:cubicBezTo>
                  <a:pt x="121953" y="333131"/>
                  <a:pt x="126060" y="344311"/>
                  <a:pt x="129823" y="355600"/>
                </a:cubicBezTo>
                <a:lnTo>
                  <a:pt x="135467" y="372534"/>
                </a:lnTo>
                <a:lnTo>
                  <a:pt x="141112" y="389467"/>
                </a:lnTo>
                <a:cubicBezTo>
                  <a:pt x="142993" y="413926"/>
                  <a:pt x="144188" y="438448"/>
                  <a:pt x="146756" y="462845"/>
                </a:cubicBezTo>
                <a:cubicBezTo>
                  <a:pt x="150076" y="494384"/>
                  <a:pt x="152064" y="492374"/>
                  <a:pt x="158045" y="519289"/>
                </a:cubicBezTo>
                <a:cubicBezTo>
                  <a:pt x="172377" y="583781"/>
                  <a:pt x="155567" y="515029"/>
                  <a:pt x="169334" y="570089"/>
                </a:cubicBezTo>
                <a:cubicBezTo>
                  <a:pt x="171559" y="607914"/>
                  <a:pt x="169886" y="654900"/>
                  <a:pt x="180623" y="694267"/>
                </a:cubicBezTo>
                <a:cubicBezTo>
                  <a:pt x="183754" y="705747"/>
                  <a:pt x="188149" y="716845"/>
                  <a:pt x="191912" y="728134"/>
                </a:cubicBezTo>
                <a:lnTo>
                  <a:pt x="197556" y="745067"/>
                </a:lnTo>
                <a:cubicBezTo>
                  <a:pt x="199437" y="750711"/>
                  <a:pt x="199900" y="757050"/>
                  <a:pt x="203200" y="762000"/>
                </a:cubicBezTo>
                <a:lnTo>
                  <a:pt x="214489" y="778934"/>
                </a:lnTo>
                <a:cubicBezTo>
                  <a:pt x="228662" y="835623"/>
                  <a:pt x="220874" y="809378"/>
                  <a:pt x="237067" y="857956"/>
                </a:cubicBezTo>
                <a:lnTo>
                  <a:pt x="242712" y="874889"/>
                </a:lnTo>
                <a:cubicBezTo>
                  <a:pt x="244594" y="880534"/>
                  <a:pt x="245056" y="886872"/>
                  <a:pt x="248356" y="891823"/>
                </a:cubicBezTo>
                <a:cubicBezTo>
                  <a:pt x="252119" y="897467"/>
                  <a:pt x="254848" y="903959"/>
                  <a:pt x="259645" y="908756"/>
                </a:cubicBezTo>
                <a:cubicBezTo>
                  <a:pt x="279709" y="928820"/>
                  <a:pt x="276578" y="909552"/>
                  <a:pt x="276578" y="931334"/>
                </a:cubicBezTo>
              </a:path>
            </a:pathLst>
          </a:custGeom>
          <a:noFill/>
          <a:ln w="444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8725AB3-BD7B-1A4B-A6CB-9FE3D8448148}"/>
              </a:ext>
            </a:extLst>
          </p:cNvPr>
          <p:cNvSpPr txBox="1"/>
          <p:nvPr/>
        </p:nvSpPr>
        <p:spPr>
          <a:xfrm>
            <a:off x="3392891" y="3217966"/>
            <a:ext cx="2504461" cy="523220"/>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Calibri Light" panose="020F0302020204030204"/>
              </a:rPr>
              <a:t>Photosynthesis</a:t>
            </a:r>
            <a:r>
              <a:rPr kumimoji="0" lang="en-US" sz="14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Light" panose="020F0302020204030204"/>
              </a:rPr>
              <a:t>CO</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 + H</a:t>
            </a:r>
            <a:r>
              <a:rPr kumimoji="0" lang="en-US" sz="1400" b="0" i="0" u="none" strike="noStrike" kern="0" cap="none" spc="0" normalizeH="0" baseline="-25000" noProof="0" dirty="0">
                <a:ln>
                  <a:noFill/>
                </a:ln>
                <a:solidFill>
                  <a:prstClr val="black"/>
                </a:solidFill>
                <a:effectLst/>
                <a:uLnTx/>
                <a:uFillTx/>
                <a:latin typeface="Calibri Light" panose="020F0302020204030204"/>
              </a:rPr>
              <a:t>2</a:t>
            </a:r>
            <a:r>
              <a:rPr kumimoji="0" lang="en-US" sz="1400" b="0" i="0" u="none" strike="noStrike" kern="0" cap="none" spc="0" normalizeH="0" baseline="0" noProof="0" dirty="0">
                <a:ln>
                  <a:noFill/>
                </a:ln>
                <a:solidFill>
                  <a:prstClr val="black"/>
                </a:solidFill>
                <a:effectLst/>
                <a:uLnTx/>
                <a:uFillTx/>
                <a:latin typeface="Calibri Light" panose="020F0302020204030204"/>
              </a:rPr>
              <a:t>O </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C</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4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400" b="0" i="0" u="none" strike="noStrike" kern="0" cap="none" spc="0" normalizeH="0" baseline="-25000" noProof="0" dirty="0">
                <a:ln>
                  <a:noFill/>
                </a:ln>
                <a:solidFill>
                  <a:prstClr val="black"/>
                </a:solidFill>
                <a:effectLst/>
                <a:uLnTx/>
                <a:uFillTx/>
                <a:latin typeface="Calibri Light" panose="020F0302020204030204"/>
                <a:sym typeface="Wingdings"/>
              </a:rPr>
              <a:t>2</a:t>
            </a:r>
            <a:endParaRPr kumimoji="0" lang="en-US" sz="1400" b="0" i="0" u="none" strike="noStrike" kern="0" cap="none" spc="0" normalizeH="0" baseline="0" noProof="0" dirty="0">
              <a:ln>
                <a:noFill/>
              </a:ln>
              <a:solidFill>
                <a:prstClr val="black"/>
              </a:solidFill>
              <a:effectLst/>
              <a:uLnTx/>
              <a:uFillTx/>
              <a:latin typeface="Calibri Light" panose="020F0302020204030204"/>
            </a:endParaRPr>
          </a:p>
        </p:txBody>
      </p:sp>
      <p:sp>
        <p:nvSpPr>
          <p:cNvPr id="22" name="TextBox 21">
            <a:extLst>
              <a:ext uri="{FF2B5EF4-FFF2-40B4-BE49-F238E27FC236}">
                <a16:creationId xmlns:a16="http://schemas.microsoft.com/office/drawing/2014/main" id="{900DC94F-2ADB-6F4D-A7FB-ACA38CB51BC7}"/>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8314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F78397-8E68-4A49-B46D-B869C5A248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144" y="2643034"/>
            <a:ext cx="5208500" cy="4040308"/>
          </a:xfrm>
          <a:prstGeom prst="rect">
            <a:avLst/>
          </a:prstGeom>
        </p:spPr>
      </p:pic>
      <p:sp>
        <p:nvSpPr>
          <p:cNvPr id="9" name="Title 1">
            <a:extLst>
              <a:ext uri="{FF2B5EF4-FFF2-40B4-BE49-F238E27FC236}">
                <a16:creationId xmlns:a16="http://schemas.microsoft.com/office/drawing/2014/main" id="{26BDBA9D-A9E7-BD41-B7A5-91FEDEEBC86C}"/>
              </a:ext>
            </a:extLst>
          </p:cNvPr>
          <p:cNvSpPr txBox="1">
            <a:spLocks/>
          </p:cNvSpPr>
          <p:nvPr/>
        </p:nvSpPr>
        <p:spPr>
          <a:xfrm>
            <a:off x="1159672" y="1404390"/>
            <a:ext cx="7910956" cy="1518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The “rising arm” of the zig-zag coincides with periods when </a:t>
            </a:r>
            <a:r>
              <a:rPr kumimoji="0" lang="en-US" sz="2800" b="1" i="1" u="none" strike="noStrike" kern="1200" cap="none" spc="0" normalizeH="0" baseline="0" noProof="0" dirty="0">
                <a:ln>
                  <a:noFill/>
                </a:ln>
                <a:solidFill>
                  <a:srgbClr val="002060"/>
                </a:solidFill>
                <a:effectLst/>
                <a:uLnTx/>
                <a:uFillTx/>
                <a:latin typeface="Calibri Light" charset="0"/>
                <a:ea typeface="+mj-ea"/>
                <a:cs typeface="+mj-cs"/>
              </a:rPr>
              <a:t>respiration exceeds photosynthesis,</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in other words, the biosphere is releasing more CO</a:t>
            </a:r>
            <a:r>
              <a:rPr kumimoji="0" lang="en-US" sz="28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2800" b="1" i="0" u="none" strike="noStrike" kern="1200" cap="none" spc="0" normalizeH="0" baseline="0" noProof="0" dirty="0">
                <a:ln>
                  <a:noFill/>
                </a:ln>
                <a:solidFill>
                  <a:srgbClr val="002060"/>
                </a:solidFill>
                <a:effectLst/>
                <a:uLnTx/>
                <a:uFillTx/>
                <a:latin typeface="Calibri Light" charset="0"/>
                <a:ea typeface="+mj-ea"/>
                <a:cs typeface="+mj-cs"/>
              </a:rPr>
              <a:t> to the atmosphere than it is absorbing</a:t>
            </a:r>
            <a:r>
              <a:rPr kumimoji="0" lang="en-US" sz="2800" b="1" i="0" u="none" strike="noStrike" kern="1200" cap="none" spc="0" normalizeH="0" baseline="0" noProof="0" dirty="0">
                <a:ln>
                  <a:noFill/>
                </a:ln>
                <a:solidFill>
                  <a:srgbClr val="002060"/>
                </a:solidFill>
                <a:effectLst/>
                <a:uLnTx/>
                <a:uFillTx/>
                <a:latin typeface="Calibri Light"/>
                <a:ea typeface="+mj-ea"/>
                <a:cs typeface="+mj-cs"/>
              </a:rPr>
              <a:t>.</a:t>
            </a:r>
            <a:br>
              <a:rPr kumimoji="0" lang="en-US" sz="3600" b="1" i="0" u="none" strike="noStrike" kern="1200" cap="none" spc="0" normalizeH="0" baseline="0" noProof="0" dirty="0">
                <a:ln>
                  <a:noFill/>
                </a:ln>
                <a:solidFill>
                  <a:sysClr val="windowText" lastClr="000000"/>
                </a:solidFill>
                <a:effectLst/>
                <a:uLnTx/>
                <a:uFillTx/>
                <a:latin typeface="Calibri Light" charset="0"/>
                <a:ea typeface="+mj-ea"/>
                <a:cs typeface="+mj-cs"/>
              </a:rPr>
            </a:b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11" name="TextBox 10">
            <a:extLst>
              <a:ext uri="{FF2B5EF4-FFF2-40B4-BE49-F238E27FC236}">
                <a16:creationId xmlns:a16="http://schemas.microsoft.com/office/drawing/2014/main" id="{B54651E1-05A1-4041-8A19-D6CB3C813FBD}"/>
              </a:ext>
            </a:extLst>
          </p:cNvPr>
          <p:cNvSpPr txBox="1"/>
          <p:nvPr/>
        </p:nvSpPr>
        <p:spPr>
          <a:xfrm>
            <a:off x="3373904" y="3167018"/>
            <a:ext cx="2545080" cy="584775"/>
          </a:xfrm>
          <a:prstGeom prst="rect">
            <a:avLst/>
          </a:prstGeom>
          <a:solidFill>
            <a:sysClr val="window" lastClr="FFFFFF"/>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prstClr val="black"/>
                </a:solidFill>
                <a:effectLst/>
                <a:uLnTx/>
                <a:uFillTx/>
                <a:latin typeface="Calibri Light" panose="020F0302020204030204"/>
              </a:rPr>
              <a:t>Respiration</a:t>
            </a:r>
            <a:r>
              <a:rPr kumimoji="0" lang="en-US" sz="1600" b="0" i="0" u="none" strike="noStrike" kern="0" cap="none" spc="0" normalizeH="0" baseline="0" noProof="0" dirty="0">
                <a:ln>
                  <a:noFill/>
                </a:ln>
                <a:solidFill>
                  <a:prstClr val="black"/>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C</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H</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12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6</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 + O</a:t>
            </a:r>
            <a:r>
              <a:rPr kumimoji="0" lang="en-US" sz="1600" b="0" i="0" u="none" strike="noStrike" kern="0" cap="none" spc="0" normalizeH="0" baseline="-25000" noProof="0" dirty="0">
                <a:ln>
                  <a:noFill/>
                </a:ln>
                <a:solidFill>
                  <a:prstClr val="black"/>
                </a:solidFill>
                <a:effectLst/>
                <a:uLnTx/>
                <a:uFillTx/>
                <a:latin typeface="Calibri Light" panose="020F0302020204030204"/>
                <a:sym typeface="Wingdings"/>
              </a:rPr>
              <a:t>2</a:t>
            </a:r>
            <a:r>
              <a:rPr kumimoji="0" lang="en-US" sz="1600" b="0" i="0" u="none" strike="noStrike" kern="0" cap="none" spc="0" normalizeH="0" baseline="0" noProof="0" dirty="0">
                <a:ln>
                  <a:noFill/>
                </a:ln>
                <a:solidFill>
                  <a:prstClr val="black"/>
                </a:solidFill>
                <a:effectLst/>
                <a:uLnTx/>
                <a:uFillTx/>
                <a:latin typeface="Calibri Light" panose="020F0302020204030204"/>
                <a:sym typeface="Wingdings"/>
              </a:rPr>
              <a:t></a:t>
            </a:r>
            <a:r>
              <a:rPr kumimoji="0" lang="en-US" sz="1600" b="0" i="0" u="none" strike="noStrike" kern="0" cap="none" spc="0" normalizeH="0" baseline="0" noProof="0" dirty="0">
                <a:ln>
                  <a:noFill/>
                </a:ln>
                <a:solidFill>
                  <a:prstClr val="black"/>
                </a:solidFill>
                <a:effectLst/>
                <a:uLnTx/>
                <a:uFillTx/>
                <a:latin typeface="Calibri Light" panose="020F0302020204030204"/>
              </a:rPr>
              <a:t> CO</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 + H</a:t>
            </a:r>
            <a:r>
              <a:rPr kumimoji="0" lang="en-US" sz="1600" b="0" i="0" u="none" strike="noStrike" kern="0" cap="none" spc="0" normalizeH="0" baseline="-25000" noProof="0" dirty="0">
                <a:ln>
                  <a:noFill/>
                </a:ln>
                <a:solidFill>
                  <a:prstClr val="black"/>
                </a:solidFill>
                <a:effectLst/>
                <a:uLnTx/>
                <a:uFillTx/>
                <a:latin typeface="Calibri Light" panose="020F0302020204030204"/>
              </a:rPr>
              <a:t>2</a:t>
            </a:r>
            <a:r>
              <a:rPr kumimoji="0" lang="en-US" sz="1600" b="0" i="0" u="none" strike="noStrike" kern="0" cap="none" spc="0" normalizeH="0" baseline="0" noProof="0" dirty="0">
                <a:ln>
                  <a:noFill/>
                </a:ln>
                <a:solidFill>
                  <a:prstClr val="black"/>
                </a:solidFill>
                <a:effectLst/>
                <a:uLnTx/>
                <a:uFillTx/>
                <a:latin typeface="Calibri Light" panose="020F0302020204030204"/>
              </a:rPr>
              <a:t>O</a:t>
            </a:r>
          </a:p>
        </p:txBody>
      </p:sp>
      <p:sp>
        <p:nvSpPr>
          <p:cNvPr id="12" name="TextBox 11">
            <a:extLst>
              <a:ext uri="{FF2B5EF4-FFF2-40B4-BE49-F238E27FC236}">
                <a16:creationId xmlns:a16="http://schemas.microsoft.com/office/drawing/2014/main" id="{106BB629-E971-1946-8B13-8C2A1F7601E2}"/>
              </a:ext>
            </a:extLst>
          </p:cNvPr>
          <p:cNvSpPr txBox="1"/>
          <p:nvPr/>
        </p:nvSpPr>
        <p:spPr>
          <a:xfrm>
            <a:off x="4999822" y="4875639"/>
            <a:ext cx="128913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September </a:t>
            </a:r>
            <a:endParaRPr kumimoji="0" lang="en-US" sz="1800" b="1"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9C49FE47-524B-5146-8C42-8AF26581A438}"/>
              </a:ext>
            </a:extLst>
          </p:cNvPr>
          <p:cNvSpPr txBox="1"/>
          <p:nvPr/>
        </p:nvSpPr>
        <p:spPr>
          <a:xfrm>
            <a:off x="6043989" y="3055323"/>
            <a:ext cx="6623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May </a:t>
            </a:r>
          </a:p>
        </p:txBody>
      </p:sp>
      <p:sp>
        <p:nvSpPr>
          <p:cNvPr id="14" name="Freeform 13">
            <a:extLst>
              <a:ext uri="{FF2B5EF4-FFF2-40B4-BE49-F238E27FC236}">
                <a16:creationId xmlns:a16="http://schemas.microsoft.com/office/drawing/2014/main" id="{3B4B7D21-DB67-F749-A208-A366F955B773}"/>
              </a:ext>
            </a:extLst>
          </p:cNvPr>
          <p:cNvSpPr/>
          <p:nvPr/>
        </p:nvSpPr>
        <p:spPr>
          <a:xfrm>
            <a:off x="5494877" y="3362679"/>
            <a:ext cx="572429" cy="1501965"/>
          </a:xfrm>
          <a:custGeom>
            <a:avLst/>
            <a:gdLst>
              <a:gd name="connsiteX0" fmla="*/ 0 w 572429"/>
              <a:gd name="connsiteY0" fmla="*/ 1501965 h 1501965"/>
              <a:gd name="connsiteX1" fmla="*/ 22303 w 572429"/>
              <a:gd name="connsiteY1" fmla="*/ 1472228 h 1501965"/>
              <a:gd name="connsiteX2" fmla="*/ 74342 w 572429"/>
              <a:gd name="connsiteY2" fmla="*/ 1412755 h 1501965"/>
              <a:gd name="connsiteX3" fmla="*/ 96644 w 572429"/>
              <a:gd name="connsiteY3" fmla="*/ 1286374 h 1501965"/>
              <a:gd name="connsiteX4" fmla="*/ 118946 w 572429"/>
              <a:gd name="connsiteY4" fmla="*/ 1212033 h 1501965"/>
              <a:gd name="connsiteX5" fmla="*/ 126381 w 572429"/>
              <a:gd name="connsiteY5" fmla="*/ 1182296 h 1501965"/>
              <a:gd name="connsiteX6" fmla="*/ 133815 w 572429"/>
              <a:gd name="connsiteY6" fmla="*/ 1145126 h 1501965"/>
              <a:gd name="connsiteX7" fmla="*/ 141249 w 572429"/>
              <a:gd name="connsiteY7" fmla="*/ 1122823 h 1501965"/>
              <a:gd name="connsiteX8" fmla="*/ 148683 w 572429"/>
              <a:gd name="connsiteY8" fmla="*/ 1041048 h 1501965"/>
              <a:gd name="connsiteX9" fmla="*/ 163551 w 572429"/>
              <a:gd name="connsiteY9" fmla="*/ 951838 h 1501965"/>
              <a:gd name="connsiteX10" fmla="*/ 170986 w 572429"/>
              <a:gd name="connsiteY10" fmla="*/ 929535 h 1501965"/>
              <a:gd name="connsiteX11" fmla="*/ 185854 w 572429"/>
              <a:gd name="connsiteY11" fmla="*/ 907233 h 1501965"/>
              <a:gd name="connsiteX12" fmla="*/ 208156 w 572429"/>
              <a:gd name="connsiteY12" fmla="*/ 870062 h 1501965"/>
              <a:gd name="connsiteX13" fmla="*/ 230459 w 572429"/>
              <a:gd name="connsiteY13" fmla="*/ 825457 h 1501965"/>
              <a:gd name="connsiteX14" fmla="*/ 252761 w 572429"/>
              <a:gd name="connsiteY14" fmla="*/ 780853 h 1501965"/>
              <a:gd name="connsiteX15" fmla="*/ 275064 w 572429"/>
              <a:gd name="connsiteY15" fmla="*/ 736248 h 1501965"/>
              <a:gd name="connsiteX16" fmla="*/ 289932 w 572429"/>
              <a:gd name="connsiteY16" fmla="*/ 691643 h 1501965"/>
              <a:gd name="connsiteX17" fmla="*/ 312234 w 572429"/>
              <a:gd name="connsiteY17" fmla="*/ 624735 h 1501965"/>
              <a:gd name="connsiteX18" fmla="*/ 327103 w 572429"/>
              <a:gd name="connsiteY18" fmla="*/ 580131 h 1501965"/>
              <a:gd name="connsiteX19" fmla="*/ 341971 w 572429"/>
              <a:gd name="connsiteY19" fmla="*/ 557828 h 1501965"/>
              <a:gd name="connsiteX20" fmla="*/ 349405 w 572429"/>
              <a:gd name="connsiteY20" fmla="*/ 535526 h 1501965"/>
              <a:gd name="connsiteX21" fmla="*/ 379142 w 572429"/>
              <a:gd name="connsiteY21" fmla="*/ 505789 h 1501965"/>
              <a:gd name="connsiteX22" fmla="*/ 408878 w 572429"/>
              <a:gd name="connsiteY22" fmla="*/ 468618 h 1501965"/>
              <a:gd name="connsiteX23" fmla="*/ 423746 w 572429"/>
              <a:gd name="connsiteY23" fmla="*/ 386843 h 1501965"/>
              <a:gd name="connsiteX24" fmla="*/ 438615 w 572429"/>
              <a:gd name="connsiteY24" fmla="*/ 342238 h 1501965"/>
              <a:gd name="connsiteX25" fmla="*/ 446049 w 572429"/>
              <a:gd name="connsiteY25" fmla="*/ 319935 h 1501965"/>
              <a:gd name="connsiteX26" fmla="*/ 453483 w 572429"/>
              <a:gd name="connsiteY26" fmla="*/ 290199 h 1501965"/>
              <a:gd name="connsiteX27" fmla="*/ 460917 w 572429"/>
              <a:gd name="connsiteY27" fmla="*/ 253028 h 1501965"/>
              <a:gd name="connsiteX28" fmla="*/ 475786 w 572429"/>
              <a:gd name="connsiteY28" fmla="*/ 148950 h 1501965"/>
              <a:gd name="connsiteX29" fmla="*/ 490654 w 572429"/>
              <a:gd name="connsiteY29" fmla="*/ 104345 h 1501965"/>
              <a:gd name="connsiteX30" fmla="*/ 498088 w 572429"/>
              <a:gd name="connsiteY30" fmla="*/ 59740 h 1501965"/>
              <a:gd name="connsiteX31" fmla="*/ 512956 w 572429"/>
              <a:gd name="connsiteY31" fmla="*/ 37438 h 1501965"/>
              <a:gd name="connsiteX32" fmla="*/ 564995 w 572429"/>
              <a:gd name="connsiteY32" fmla="*/ 267 h 1501965"/>
              <a:gd name="connsiteX33" fmla="*/ 572429 w 572429"/>
              <a:gd name="connsiteY33" fmla="*/ 267 h 150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2429" h="1501965">
                <a:moveTo>
                  <a:pt x="0" y="1501965"/>
                </a:moveTo>
                <a:cubicBezTo>
                  <a:pt x="7434" y="1492053"/>
                  <a:pt x="14071" y="1481489"/>
                  <a:pt x="22303" y="1472228"/>
                </a:cubicBezTo>
                <a:cubicBezTo>
                  <a:pt x="80290" y="1406992"/>
                  <a:pt x="42360" y="1460725"/>
                  <a:pt x="74342" y="1412755"/>
                </a:cubicBezTo>
                <a:cubicBezTo>
                  <a:pt x="101808" y="1330355"/>
                  <a:pt x="80905" y="1404416"/>
                  <a:pt x="96644" y="1286374"/>
                </a:cubicBezTo>
                <a:cubicBezTo>
                  <a:pt x="100014" y="1261097"/>
                  <a:pt x="112912" y="1236168"/>
                  <a:pt x="118946" y="1212033"/>
                </a:cubicBezTo>
                <a:cubicBezTo>
                  <a:pt x="121424" y="1202121"/>
                  <a:pt x="124164" y="1192270"/>
                  <a:pt x="126381" y="1182296"/>
                </a:cubicBezTo>
                <a:cubicBezTo>
                  <a:pt x="129122" y="1169962"/>
                  <a:pt x="130751" y="1157384"/>
                  <a:pt x="133815" y="1145126"/>
                </a:cubicBezTo>
                <a:cubicBezTo>
                  <a:pt x="135716" y="1137524"/>
                  <a:pt x="138771" y="1130257"/>
                  <a:pt x="141249" y="1122823"/>
                </a:cubicBezTo>
                <a:cubicBezTo>
                  <a:pt x="143727" y="1095565"/>
                  <a:pt x="145143" y="1068189"/>
                  <a:pt x="148683" y="1041048"/>
                </a:cubicBezTo>
                <a:cubicBezTo>
                  <a:pt x="152582" y="1011154"/>
                  <a:pt x="154017" y="980438"/>
                  <a:pt x="163551" y="951838"/>
                </a:cubicBezTo>
                <a:cubicBezTo>
                  <a:pt x="166029" y="944404"/>
                  <a:pt x="167481" y="936544"/>
                  <a:pt x="170986" y="929535"/>
                </a:cubicBezTo>
                <a:cubicBezTo>
                  <a:pt x="174982" y="921544"/>
                  <a:pt x="181858" y="915224"/>
                  <a:pt x="185854" y="907233"/>
                </a:cubicBezTo>
                <a:cubicBezTo>
                  <a:pt x="205156" y="868630"/>
                  <a:pt x="179115" y="899105"/>
                  <a:pt x="208156" y="870062"/>
                </a:cubicBezTo>
                <a:cubicBezTo>
                  <a:pt x="226841" y="814006"/>
                  <a:pt x="201636" y="883102"/>
                  <a:pt x="230459" y="825457"/>
                </a:cubicBezTo>
                <a:cubicBezTo>
                  <a:pt x="261240" y="763897"/>
                  <a:pt x="210148" y="844772"/>
                  <a:pt x="252761" y="780853"/>
                </a:cubicBezTo>
                <a:cubicBezTo>
                  <a:pt x="279872" y="699518"/>
                  <a:pt x="236635" y="822712"/>
                  <a:pt x="275064" y="736248"/>
                </a:cubicBezTo>
                <a:cubicBezTo>
                  <a:pt x="281429" y="721926"/>
                  <a:pt x="284976" y="706511"/>
                  <a:pt x="289932" y="691643"/>
                </a:cubicBezTo>
                <a:lnTo>
                  <a:pt x="312234" y="624735"/>
                </a:lnTo>
                <a:cubicBezTo>
                  <a:pt x="312236" y="624730"/>
                  <a:pt x="327100" y="580135"/>
                  <a:pt x="327103" y="580131"/>
                </a:cubicBezTo>
                <a:cubicBezTo>
                  <a:pt x="332059" y="572697"/>
                  <a:pt x="337975" y="565820"/>
                  <a:pt x="341971" y="557828"/>
                </a:cubicBezTo>
                <a:cubicBezTo>
                  <a:pt x="345475" y="550819"/>
                  <a:pt x="344850" y="541902"/>
                  <a:pt x="349405" y="535526"/>
                </a:cubicBezTo>
                <a:cubicBezTo>
                  <a:pt x="357553" y="524119"/>
                  <a:pt x="371366" y="517453"/>
                  <a:pt x="379142" y="505789"/>
                </a:cubicBezTo>
                <a:cubicBezTo>
                  <a:pt x="397898" y="477655"/>
                  <a:pt x="387693" y="489805"/>
                  <a:pt x="408878" y="468618"/>
                </a:cubicBezTo>
                <a:cubicBezTo>
                  <a:pt x="414113" y="431970"/>
                  <a:pt x="414187" y="418706"/>
                  <a:pt x="423746" y="386843"/>
                </a:cubicBezTo>
                <a:cubicBezTo>
                  <a:pt x="428250" y="371831"/>
                  <a:pt x="433659" y="357106"/>
                  <a:pt x="438615" y="342238"/>
                </a:cubicBezTo>
                <a:cubicBezTo>
                  <a:pt x="441093" y="334804"/>
                  <a:pt x="444148" y="327537"/>
                  <a:pt x="446049" y="319935"/>
                </a:cubicBezTo>
                <a:cubicBezTo>
                  <a:pt x="448527" y="310023"/>
                  <a:pt x="451267" y="300173"/>
                  <a:pt x="453483" y="290199"/>
                </a:cubicBezTo>
                <a:cubicBezTo>
                  <a:pt x="456224" y="277864"/>
                  <a:pt x="458996" y="265517"/>
                  <a:pt x="460917" y="253028"/>
                </a:cubicBezTo>
                <a:cubicBezTo>
                  <a:pt x="464440" y="230128"/>
                  <a:pt x="469428" y="174383"/>
                  <a:pt x="475786" y="148950"/>
                </a:cubicBezTo>
                <a:cubicBezTo>
                  <a:pt x="479587" y="133745"/>
                  <a:pt x="488078" y="119804"/>
                  <a:pt x="490654" y="104345"/>
                </a:cubicBezTo>
                <a:cubicBezTo>
                  <a:pt x="493132" y="89477"/>
                  <a:pt x="493321" y="74040"/>
                  <a:pt x="498088" y="59740"/>
                </a:cubicBezTo>
                <a:cubicBezTo>
                  <a:pt x="500913" y="51264"/>
                  <a:pt x="507141" y="44222"/>
                  <a:pt x="512956" y="37438"/>
                </a:cubicBezTo>
                <a:cubicBezTo>
                  <a:pt x="536030" y="10518"/>
                  <a:pt x="536216" y="7462"/>
                  <a:pt x="564995" y="267"/>
                </a:cubicBezTo>
                <a:cubicBezTo>
                  <a:pt x="567399" y="-334"/>
                  <a:pt x="569951" y="267"/>
                  <a:pt x="572429" y="267"/>
                </a:cubicBezTo>
              </a:path>
            </a:pathLst>
          </a:custGeom>
          <a:noFill/>
          <a:ln w="3810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BA0242-61DF-0048-B77A-4D3862AAB974}"/>
              </a:ext>
            </a:extLst>
          </p:cNvPr>
          <p:cNvSpPr txBox="1"/>
          <p:nvPr/>
        </p:nvSpPr>
        <p:spPr>
          <a:xfrm>
            <a:off x="1222075" y="6512943"/>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61226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FBBE3E-C7E0-5542-9499-9EE4F2FE3982}"/>
              </a:ext>
            </a:extLst>
          </p:cNvPr>
          <p:cNvSpPr txBox="1">
            <a:spLocks/>
          </p:cNvSpPr>
          <p:nvPr/>
        </p:nvSpPr>
        <p:spPr>
          <a:xfrm>
            <a:off x="1223418" y="1010993"/>
            <a:ext cx="781507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E4E79"/>
                </a:solidFill>
                <a:effectLst/>
                <a:uLnTx/>
                <a:uFillTx/>
                <a:latin typeface="Calibri Light" charset="0"/>
                <a:ea typeface="+mj-ea"/>
                <a:cs typeface="+mj-cs"/>
              </a:rPr>
              <a:t>The</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long-term trend shows an increase in CO</a:t>
            </a:r>
            <a:r>
              <a:rPr lang="en-US" sz="2800" baseline="-25000" dirty="0"/>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of 1-3 parts per million per year since 1958. </a:t>
            </a:r>
            <a:endParaRPr kumimoji="0" lang="en-US" sz="3600" b="1" i="1"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8" name="Picture 7">
            <a:extLst>
              <a:ext uri="{FF2B5EF4-FFF2-40B4-BE49-F238E27FC236}">
                <a16:creationId xmlns:a16="http://schemas.microsoft.com/office/drawing/2014/main" id="{FE8E3A43-2F12-BA46-B6C3-2611D71E8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3612" y="2157920"/>
            <a:ext cx="5925050" cy="4635883"/>
          </a:xfrm>
          <a:prstGeom prst="rect">
            <a:avLst/>
          </a:prstGeom>
        </p:spPr>
      </p:pic>
      <p:cxnSp>
        <p:nvCxnSpPr>
          <p:cNvPr id="9" name="Straight Arrow Connector 8">
            <a:extLst>
              <a:ext uri="{FF2B5EF4-FFF2-40B4-BE49-F238E27FC236}">
                <a16:creationId xmlns:a16="http://schemas.microsoft.com/office/drawing/2014/main" id="{D43F678E-967B-EA47-AB57-D37B0BB91193}"/>
              </a:ext>
            </a:extLst>
          </p:cNvPr>
          <p:cNvCxnSpPr/>
          <p:nvPr/>
        </p:nvCxnSpPr>
        <p:spPr>
          <a:xfrm flipV="1">
            <a:off x="3547501" y="3868615"/>
            <a:ext cx="2307102" cy="1448972"/>
          </a:xfrm>
          <a:prstGeom prst="straightConnector1">
            <a:avLst/>
          </a:prstGeom>
          <a:noFill/>
          <a:ln w="28575" cap="flat" cmpd="sng" algn="ctr">
            <a:solidFill>
              <a:sysClr val="windowText" lastClr="000000"/>
            </a:solidFill>
            <a:prstDash val="solid"/>
            <a:miter lim="800000"/>
            <a:tailEnd type="stealth" w="lg" len="lg"/>
          </a:ln>
          <a:effectLst/>
        </p:spPr>
      </p:cxnSp>
      <p:sp>
        <p:nvSpPr>
          <p:cNvPr id="10" name="TextBox 9">
            <a:extLst>
              <a:ext uri="{FF2B5EF4-FFF2-40B4-BE49-F238E27FC236}">
                <a16:creationId xmlns:a16="http://schemas.microsoft.com/office/drawing/2014/main" id="{86AB1328-824D-5541-AC56-FD2CCED43632}"/>
              </a:ext>
            </a:extLst>
          </p:cNvPr>
          <p:cNvSpPr txBox="1"/>
          <p:nvPr/>
        </p:nvSpPr>
        <p:spPr>
          <a:xfrm rot="19660497">
            <a:off x="3707234" y="4222338"/>
            <a:ext cx="16998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increasing trend</a:t>
            </a:r>
          </a:p>
        </p:txBody>
      </p:sp>
      <p:sp>
        <p:nvSpPr>
          <p:cNvPr id="11" name="TextBox 10">
            <a:extLst>
              <a:ext uri="{FF2B5EF4-FFF2-40B4-BE49-F238E27FC236}">
                <a16:creationId xmlns:a16="http://schemas.microsoft.com/office/drawing/2014/main" id="{1E587571-C3D0-8341-AAA9-CEC8108DDACE}"/>
              </a:ext>
            </a:extLst>
          </p:cNvPr>
          <p:cNvSpPr txBox="1"/>
          <p:nvPr/>
        </p:nvSpPr>
        <p:spPr>
          <a:xfrm>
            <a:off x="1223418" y="6516804"/>
            <a:ext cx="1477520" cy="276999"/>
          </a:xfrm>
          <a:prstGeom prst="rect">
            <a:avLst/>
          </a:prstGeom>
          <a:noFill/>
        </p:spPr>
        <p:txBody>
          <a:bodyPr wrap="none"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ersl.noaa.gov</a:t>
            </a:r>
          </a:p>
        </p:txBody>
      </p:sp>
    </p:spTree>
    <p:extLst>
      <p:ext uri="{BB962C8B-B14F-4D97-AF65-F5344CB8AC3E}">
        <p14:creationId xmlns:p14="http://schemas.microsoft.com/office/powerpoint/2010/main" val="311442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316B43-A8E7-F442-B5A1-385F54126BED}"/>
              </a:ext>
            </a:extLst>
          </p:cNvPr>
          <p:cNvSpPr txBox="1">
            <a:spLocks/>
          </p:cNvSpPr>
          <p:nvPr/>
        </p:nvSpPr>
        <p:spPr>
          <a:xfrm>
            <a:off x="1328928" y="922495"/>
            <a:ext cx="781507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are primarily from the burning of fossil fuels.</a:t>
            </a:r>
          </a:p>
        </p:txBody>
      </p:sp>
      <p:sp>
        <p:nvSpPr>
          <p:cNvPr id="6" name="TextBox 5">
            <a:extLst>
              <a:ext uri="{FF2B5EF4-FFF2-40B4-BE49-F238E27FC236}">
                <a16:creationId xmlns:a16="http://schemas.microsoft.com/office/drawing/2014/main" id="{9ABE643A-2DFC-2E43-AEC0-6BE2DD12DE5F}"/>
              </a:ext>
            </a:extLst>
          </p:cNvPr>
          <p:cNvSpPr txBox="1"/>
          <p:nvPr/>
        </p:nvSpPr>
        <p:spPr>
          <a:xfrm>
            <a:off x="1150999" y="6488668"/>
            <a:ext cx="247580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La </a:t>
            </a:r>
            <a:r>
              <a:rPr kumimoji="0" lang="en-US" sz="1200" b="0" i="0" u="none" strike="noStrike" kern="0" cap="none" spc="0" normalizeH="0" baseline="0" noProof="0" dirty="0" err="1">
                <a:ln>
                  <a:noFill/>
                </a:ln>
                <a:solidFill>
                  <a:prstClr val="black"/>
                </a:solidFill>
                <a:effectLst/>
                <a:uLnTx/>
                <a:uFillTx/>
              </a:rPr>
              <a:t>Quere</a:t>
            </a:r>
            <a:r>
              <a:rPr kumimoji="0" lang="en-US" sz="1200" b="0" i="0" u="none" strike="noStrike" kern="0" cap="none" spc="0" normalizeH="0" baseline="0" noProof="0" dirty="0">
                <a:ln>
                  <a:noFill/>
                </a:ln>
                <a:solidFill>
                  <a:prstClr val="black"/>
                </a:solidFill>
                <a:effectLst/>
                <a:uLnTx/>
                <a:uFillTx/>
              </a:rPr>
              <a:t> et al. 2016, Figure 3</a:t>
            </a:r>
          </a:p>
        </p:txBody>
      </p:sp>
      <p:pic>
        <p:nvPicPr>
          <p:cNvPr id="7" name="Picture 6">
            <a:extLst>
              <a:ext uri="{FF2B5EF4-FFF2-40B4-BE49-F238E27FC236}">
                <a16:creationId xmlns:a16="http://schemas.microsoft.com/office/drawing/2014/main" id="{12D7B359-B06E-B549-86AA-1333843CB2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275" y="2234582"/>
            <a:ext cx="6780810" cy="4002929"/>
          </a:xfrm>
          <a:prstGeom prst="rect">
            <a:avLst/>
          </a:prstGeom>
        </p:spPr>
      </p:pic>
    </p:spTree>
    <p:extLst>
      <p:ext uri="{BB962C8B-B14F-4D97-AF65-F5344CB8AC3E}">
        <p14:creationId xmlns:p14="http://schemas.microsoft.com/office/powerpoint/2010/main" val="229384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F8F686-4DB1-3641-9BE9-1757A70BA588}"/>
              </a:ext>
            </a:extLst>
          </p:cNvPr>
          <p:cNvSpPr txBox="1"/>
          <p:nvPr/>
        </p:nvSpPr>
        <p:spPr>
          <a:xfrm>
            <a:off x="1137478" y="1191848"/>
            <a:ext cx="7988796" cy="954107"/>
          </a:xfrm>
          <a:prstGeom prst="rect">
            <a:avLst/>
          </a:prstGeom>
          <a:noFill/>
        </p:spPr>
        <p:txBody>
          <a:bodyPr wrap="square" rtlCol="0" anchor="t">
            <a:spAutoFit/>
          </a:bodyPr>
          <a:lstStyle/>
          <a:p>
            <a:pPr defTabSz="914400"/>
            <a:r>
              <a:rPr lang="en-US" sz="2800" b="1" dirty="0">
                <a:solidFill>
                  <a:srgbClr val="1E4E79"/>
                </a:solidFill>
                <a:latin typeface="Calibri Light" panose="020F0302020204030204"/>
              </a:rPr>
              <a:t>Fossil fuels come from organic material that was buried and deposited millions of years ago.</a:t>
            </a:r>
          </a:p>
        </p:txBody>
      </p:sp>
      <p:sp>
        <p:nvSpPr>
          <p:cNvPr id="2" name="TextBox 1">
            <a:extLst>
              <a:ext uri="{FF2B5EF4-FFF2-40B4-BE49-F238E27FC236}">
                <a16:creationId xmlns:a16="http://schemas.microsoft.com/office/drawing/2014/main" id="{A3B7383E-127C-1844-9558-4127E5C16FA6}"/>
              </a:ext>
            </a:extLst>
          </p:cNvPr>
          <p:cNvSpPr txBox="1"/>
          <p:nvPr/>
        </p:nvSpPr>
        <p:spPr>
          <a:xfrm>
            <a:off x="2060126" y="2655110"/>
            <a:ext cx="5023748" cy="646331"/>
          </a:xfrm>
          <a:prstGeom prst="rect">
            <a:avLst/>
          </a:prstGeom>
          <a:noFill/>
        </p:spPr>
        <p:txBody>
          <a:bodyPr wrap="none" rtlCol="0">
            <a:spAutoFit/>
          </a:bodyPr>
          <a:lstStyle/>
          <a:p>
            <a:pPr algn="ctr"/>
            <a:r>
              <a:rPr lang="en-US" dirty="0">
                <a:hlinkClick r:id="rId2"/>
              </a:rPr>
              <a:t>Play the Earth Operators Manual Video</a:t>
            </a:r>
          </a:p>
          <a:p>
            <a:pPr algn="ct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=_8VqWKZIPrM</a:t>
            </a:r>
            <a:endParaRPr lang="en-US" dirty="0"/>
          </a:p>
        </p:txBody>
      </p:sp>
    </p:spTree>
    <p:extLst>
      <p:ext uri="{BB962C8B-B14F-4D97-AF65-F5344CB8AC3E}">
        <p14:creationId xmlns:p14="http://schemas.microsoft.com/office/powerpoint/2010/main" val="241060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Ice cores trap ancient atmosphere in tiny bubbles.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3" name="Picture 2">
            <a:extLst>
              <a:ext uri="{FF2B5EF4-FFF2-40B4-BE49-F238E27FC236}">
                <a16:creationId xmlns:a16="http://schemas.microsoft.com/office/drawing/2014/main" id="{4F68A3D2-467D-8D42-823E-2CCFC34B1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1070" y="2248058"/>
            <a:ext cx="3109362" cy="4144780"/>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5638706" y="6115839"/>
            <a:ext cx="180690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Image: Bernhard </a:t>
            </a:r>
            <a:r>
              <a:rPr kumimoji="0" lang="en-US" sz="1200" b="0" i="0" u="none" strike="noStrike" kern="0" cap="none" spc="0" normalizeH="0" baseline="0" noProof="0" dirty="0" err="1">
                <a:ln>
                  <a:noFill/>
                </a:ln>
                <a:solidFill>
                  <a:schemeClr val="bg1"/>
                </a:solidFill>
                <a:effectLst/>
                <a:uLnTx/>
                <a:uFillTx/>
              </a:rPr>
              <a:t>Bereiter</a:t>
            </a:r>
            <a:endParaRPr kumimoji="0" lang="en-US" sz="1200" b="0" i="0" u="none" strike="noStrike" kern="0" cap="none" spc="0" normalizeH="0" baseline="0" noProof="0" dirty="0">
              <a:ln>
                <a:noFill/>
              </a:ln>
              <a:solidFill>
                <a:schemeClr val="bg1"/>
              </a:solidFill>
              <a:effectLst/>
              <a:uLnTx/>
              <a:uFillTx/>
            </a:endParaRPr>
          </a:p>
        </p:txBody>
      </p:sp>
      <p:pic>
        <p:nvPicPr>
          <p:cNvPr id="8" name="Picture 7">
            <a:extLst>
              <a:ext uri="{FF2B5EF4-FFF2-40B4-BE49-F238E27FC236}">
                <a16:creationId xmlns:a16="http://schemas.microsoft.com/office/drawing/2014/main" id="{5AB0A641-FF27-4C4D-B5E1-05B0BBA9CA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8229" y="2263048"/>
            <a:ext cx="3848813" cy="4189751"/>
          </a:xfrm>
          <a:prstGeom prst="rect">
            <a:avLst/>
          </a:prstGeom>
        </p:spPr>
      </p:pic>
      <p:sp>
        <p:nvSpPr>
          <p:cNvPr id="9" name="TextBox 8">
            <a:extLst>
              <a:ext uri="{FF2B5EF4-FFF2-40B4-BE49-F238E27FC236}">
                <a16:creationId xmlns:a16="http://schemas.microsoft.com/office/drawing/2014/main" id="{A8A24215-A8D2-1A42-83A5-679F69F113E5}"/>
              </a:ext>
            </a:extLst>
          </p:cNvPr>
          <p:cNvSpPr txBox="1"/>
          <p:nvPr/>
        </p:nvSpPr>
        <p:spPr>
          <a:xfrm>
            <a:off x="1538229" y="6488668"/>
            <a:ext cx="1843903" cy="276999"/>
          </a:xfrm>
          <a:prstGeom prst="rect">
            <a:avLst/>
          </a:prstGeom>
          <a:noFill/>
        </p:spPr>
        <p:txBody>
          <a:bodyPr wrap="none" rtlCol="0">
            <a:spAutoFit/>
          </a:bodyPr>
          <a:lstStyle/>
          <a:p>
            <a:r>
              <a:rPr lang="en-US" sz="1200" dirty="0"/>
              <a:t>Image: Niels Bohr Institute</a:t>
            </a:r>
          </a:p>
        </p:txBody>
      </p:sp>
    </p:spTree>
    <p:extLst>
      <p:ext uri="{BB962C8B-B14F-4D97-AF65-F5344CB8AC3E}">
        <p14:creationId xmlns:p14="http://schemas.microsoft.com/office/powerpoint/2010/main" val="165458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1042415"/>
            <a:ext cx="7461504"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From ice cores</a:t>
            </a:r>
            <a:r>
              <a:rPr lang="en-US" dirty="0"/>
              <a:t>, we know atmospheric CO</a:t>
            </a:r>
            <a:r>
              <a:rPr lang="en-US" baseline="-25000" dirty="0"/>
              <a:t>2</a:t>
            </a:r>
            <a:r>
              <a:rPr lang="en-US" dirty="0"/>
              <a:t> is higher today than it has been in the past 800,000 years. </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pic>
        <p:nvPicPr>
          <p:cNvPr id="6" name="Picture 5">
            <a:extLst>
              <a:ext uri="{FF2B5EF4-FFF2-40B4-BE49-F238E27FC236}">
                <a16:creationId xmlns:a16="http://schemas.microsoft.com/office/drawing/2014/main" id="{F54BD96F-C547-A140-AC96-83E2089248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6756" y="2335468"/>
            <a:ext cx="6185847" cy="4218747"/>
          </a:xfrm>
          <a:prstGeom prst="rect">
            <a:avLst/>
          </a:prstGeom>
        </p:spPr>
      </p:pic>
      <p:sp>
        <p:nvSpPr>
          <p:cNvPr id="7" name="TextBox 6">
            <a:extLst>
              <a:ext uri="{FF2B5EF4-FFF2-40B4-BE49-F238E27FC236}">
                <a16:creationId xmlns:a16="http://schemas.microsoft.com/office/drawing/2014/main" id="{84859899-9DEA-AD46-91A8-9C6D704C49B7}"/>
              </a:ext>
            </a:extLst>
          </p:cNvPr>
          <p:cNvSpPr txBox="1"/>
          <p:nvPr/>
        </p:nvSpPr>
        <p:spPr>
          <a:xfrm>
            <a:off x="1150999" y="6518648"/>
            <a:ext cx="279416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Jeremy </a:t>
            </a:r>
            <a:r>
              <a:rPr kumimoji="0" lang="en-US" sz="1200" b="0" i="0" u="none" strike="noStrike" kern="0" cap="none" spc="0" normalizeH="0" baseline="0" noProof="0" dirty="0" err="1">
                <a:ln>
                  <a:noFill/>
                </a:ln>
                <a:solidFill>
                  <a:prstClr val="black"/>
                </a:solidFill>
                <a:effectLst/>
                <a:uLnTx/>
                <a:uFillTx/>
              </a:rPr>
              <a:t>Shakun</a:t>
            </a:r>
            <a:r>
              <a:rPr kumimoji="0" lang="en-US" sz="1200" b="0" i="0" u="none" strike="noStrike" kern="0" cap="none" spc="0" normalizeH="0" baseline="0" noProof="0" dirty="0">
                <a:ln>
                  <a:noFill/>
                </a:ln>
                <a:solidFill>
                  <a:prstClr val="black"/>
                </a:solidFill>
                <a:effectLst/>
                <a:uLnTx/>
                <a:uFillTx/>
              </a:rPr>
              <a:t>/Harvard University</a:t>
            </a:r>
          </a:p>
        </p:txBody>
      </p:sp>
    </p:spTree>
    <p:extLst>
      <p:ext uri="{BB962C8B-B14F-4D97-AF65-F5344CB8AC3E}">
        <p14:creationId xmlns:p14="http://schemas.microsoft.com/office/powerpoint/2010/main" val="360193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243C12-82CB-8345-887F-F06455A29A16}"/>
              </a:ext>
            </a:extLst>
          </p:cNvPr>
          <p:cNvSpPr txBox="1">
            <a:spLocks/>
          </p:cNvSpPr>
          <p:nvPr/>
        </p:nvSpPr>
        <p:spPr>
          <a:xfrm>
            <a:off x="1328928" y="922495"/>
            <a:ext cx="7461504" cy="1990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dioxide is a greenhouse gas. It traps heat in the atmosphere and warms the Earth.</a:t>
            </a:r>
          </a:p>
        </p:txBody>
      </p:sp>
      <p:sp>
        <p:nvSpPr>
          <p:cNvPr id="7" name="TextBox 6">
            <a:extLst>
              <a:ext uri="{FF2B5EF4-FFF2-40B4-BE49-F238E27FC236}">
                <a16:creationId xmlns:a16="http://schemas.microsoft.com/office/drawing/2014/main" id="{84859899-9DEA-AD46-91A8-9C6D704C49B7}"/>
              </a:ext>
            </a:extLst>
          </p:cNvPr>
          <p:cNvSpPr txBox="1"/>
          <p:nvPr/>
        </p:nvSpPr>
        <p:spPr>
          <a:xfrm>
            <a:off x="1150999" y="6488668"/>
            <a:ext cx="99578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Image: NASA</a:t>
            </a:r>
          </a:p>
        </p:txBody>
      </p:sp>
      <p:pic>
        <p:nvPicPr>
          <p:cNvPr id="3" name="Picture 2">
            <a:extLst>
              <a:ext uri="{FF2B5EF4-FFF2-40B4-BE49-F238E27FC236}">
                <a16:creationId xmlns:a16="http://schemas.microsoft.com/office/drawing/2014/main" id="{879C25D3-3D67-DF49-853B-856A559B5930}"/>
              </a:ext>
            </a:extLst>
          </p:cNvPr>
          <p:cNvPicPr>
            <a:picLocks noChangeAspect="1"/>
          </p:cNvPicPr>
          <p:nvPr/>
        </p:nvPicPr>
        <p:blipFill>
          <a:blip r:embed="rId2"/>
          <a:stretch>
            <a:fillRect/>
          </a:stretch>
        </p:blipFill>
        <p:spPr>
          <a:xfrm>
            <a:off x="2152571" y="2913321"/>
            <a:ext cx="5786689" cy="3575347"/>
          </a:xfrm>
          <a:prstGeom prst="rect">
            <a:avLst/>
          </a:prstGeom>
        </p:spPr>
      </p:pic>
    </p:spTree>
    <p:extLst>
      <p:ext uri="{BB962C8B-B14F-4D97-AF65-F5344CB8AC3E}">
        <p14:creationId xmlns:p14="http://schemas.microsoft.com/office/powerpoint/2010/main" val="20089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112360" y="2567204"/>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1 : </a:t>
            </a:r>
          </a:p>
          <a:p>
            <a:r>
              <a:rPr lang="en-US" dirty="0">
                <a:solidFill>
                  <a:srgbClr val="002060"/>
                </a:solidFill>
              </a:rPr>
              <a:t>Introduction to </a:t>
            </a:r>
          </a:p>
          <a:p>
            <a:r>
              <a:rPr lang="en-US" dirty="0">
                <a:solidFill>
                  <a:srgbClr val="002060"/>
                </a:solidFill>
              </a:rPr>
              <a:t>Carbon Cycle</a:t>
            </a:r>
          </a:p>
        </p:txBody>
      </p:sp>
    </p:spTree>
    <p:extLst>
      <p:ext uri="{BB962C8B-B14F-4D97-AF65-F5344CB8AC3E}">
        <p14:creationId xmlns:p14="http://schemas.microsoft.com/office/powerpoint/2010/main" val="428211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2DA005-9E42-8646-A784-C315781F68BC}"/>
              </a:ext>
            </a:extLst>
          </p:cNvPr>
          <p:cNvSpPr txBox="1">
            <a:spLocks/>
          </p:cNvSpPr>
          <p:nvPr/>
        </p:nvSpPr>
        <p:spPr>
          <a:xfrm>
            <a:off x="1328927" y="975657"/>
            <a:ext cx="77111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pic>
        <p:nvPicPr>
          <p:cNvPr id="6" name="Picture 5">
            <a:extLst>
              <a:ext uri="{FF2B5EF4-FFF2-40B4-BE49-F238E27FC236}">
                <a16:creationId xmlns:a16="http://schemas.microsoft.com/office/drawing/2014/main" id="{FE7097E4-3FE6-154C-B66B-D5432B8144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32"/>
          <a:stretch/>
        </p:blipFill>
        <p:spPr>
          <a:xfrm>
            <a:off x="1302407" y="2188565"/>
            <a:ext cx="5669394" cy="4123117"/>
          </a:xfrm>
          <a:prstGeom prst="rect">
            <a:avLst/>
          </a:prstGeom>
        </p:spPr>
      </p:pic>
      <p:sp>
        <p:nvSpPr>
          <p:cNvPr id="7" name="TextBox 6">
            <a:extLst>
              <a:ext uri="{FF2B5EF4-FFF2-40B4-BE49-F238E27FC236}">
                <a16:creationId xmlns:a16="http://schemas.microsoft.com/office/drawing/2014/main" id="{8839E384-135C-C34C-80F1-A164DD1215F5}"/>
              </a:ext>
            </a:extLst>
          </p:cNvPr>
          <p:cNvSpPr txBox="1"/>
          <p:nvPr/>
        </p:nvSpPr>
        <p:spPr>
          <a:xfrm>
            <a:off x="7054126" y="2353455"/>
            <a:ext cx="2089874" cy="42473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The term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 anomaly</a:t>
            </a:r>
            <a:r>
              <a:rPr kumimoji="0" lang="en-US"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means a departure from a reference value or long-term average, in this case 1951-1980. A positive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anomaly</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indicates that the observed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temperature</a:t>
            </a:r>
            <a:r>
              <a:rPr kumimoji="0" lang="en-US" sz="1800" b="0" i="0" u="none" strike="noStrike" kern="0" cap="none" spc="0" normalizeH="0" baseline="0" noProof="0" dirty="0">
                <a:ln>
                  <a:noFill/>
                </a:ln>
                <a:solidFill>
                  <a:prstClr val="black"/>
                </a:solidFill>
                <a:effectLst/>
                <a:uLnTx/>
                <a:uFillTx/>
              </a:rPr>
              <a:t> </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was warmer than the reference value.</a:t>
            </a:r>
            <a:endParaRPr kumimoji="0" lang="en-US"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780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53271C-1524-C941-8AAE-51F1E5D3AF3D}"/>
              </a:ext>
            </a:extLst>
          </p:cNvPr>
          <p:cNvSpPr txBox="1">
            <a:spLocks/>
          </p:cNvSpPr>
          <p:nvPr/>
        </p:nvSpPr>
        <p:spPr>
          <a:xfrm>
            <a:off x="1328928" y="922495"/>
            <a:ext cx="7700772"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Increases in atmospheric CO</a:t>
            </a:r>
            <a:r>
              <a:rPr kumimoji="0" lang="en-US" sz="3600" b="1"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 have contributed to a rise in Earth’s temperature.</a:t>
            </a:r>
          </a:p>
        </p:txBody>
      </p:sp>
      <p:sp>
        <p:nvSpPr>
          <p:cNvPr id="6" name="TextBox 5">
            <a:extLst>
              <a:ext uri="{FF2B5EF4-FFF2-40B4-BE49-F238E27FC236}">
                <a16:creationId xmlns:a16="http://schemas.microsoft.com/office/drawing/2014/main" id="{14CA80A7-4F19-BD49-BD66-1A78F9EB787F}"/>
              </a:ext>
            </a:extLst>
          </p:cNvPr>
          <p:cNvSpPr txBox="1"/>
          <p:nvPr/>
        </p:nvSpPr>
        <p:spPr>
          <a:xfrm>
            <a:off x="1150999" y="6476573"/>
            <a:ext cx="28562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Movie: NASA </a:t>
            </a:r>
            <a:r>
              <a:rPr kumimoji="0" lang="en-US" sz="1200" b="0" i="0" u="none" strike="noStrike" kern="0" cap="none" spc="0" normalizeH="0" baseline="0" noProof="0">
                <a:ln>
                  <a:noFill/>
                </a:ln>
                <a:solidFill>
                  <a:prstClr val="black"/>
                </a:solidFill>
                <a:effectLst/>
                <a:uLnTx/>
                <a:uFillTx/>
              </a:rPr>
              <a:t>Scientific Visualization Studio</a:t>
            </a:r>
            <a:endParaRPr kumimoji="0" lang="en-US" sz="1200" b="0" i="0" u="none" strike="noStrike" kern="0" cap="none" spc="0" normalizeH="0" baseline="0" noProof="0" dirty="0">
              <a:ln>
                <a:noFill/>
              </a:ln>
              <a:solidFill>
                <a:prstClr val="black"/>
              </a:solidFill>
              <a:effectLst/>
              <a:uLnTx/>
              <a:uFillTx/>
            </a:endParaRPr>
          </a:p>
        </p:txBody>
      </p:sp>
      <p:sp>
        <p:nvSpPr>
          <p:cNvPr id="2" name="TextBox 1">
            <a:extLst>
              <a:ext uri="{FF2B5EF4-FFF2-40B4-BE49-F238E27FC236}">
                <a16:creationId xmlns:a16="http://schemas.microsoft.com/office/drawing/2014/main" id="{5C18F802-9305-4306-EAD9-F940B758D745}"/>
              </a:ext>
            </a:extLst>
          </p:cNvPr>
          <p:cNvSpPr txBox="1"/>
          <p:nvPr/>
        </p:nvSpPr>
        <p:spPr>
          <a:xfrm>
            <a:off x="2171700" y="2063392"/>
            <a:ext cx="5315301" cy="369332"/>
          </a:xfrm>
          <a:prstGeom prst="rect">
            <a:avLst/>
          </a:prstGeom>
          <a:noFill/>
        </p:spPr>
        <p:txBody>
          <a:bodyPr wrap="none" rtlCol="0">
            <a:spAutoFit/>
          </a:bodyPr>
          <a:lstStyle/>
          <a:p>
            <a:r>
              <a:rPr lang="en-US" dirty="0">
                <a:hlinkClick r:id="rId2"/>
              </a:rPr>
              <a:t>Play Global Temperature Anomalies from 1880 to 2023</a:t>
            </a:r>
            <a:endParaRPr lang="en-US" dirty="0"/>
          </a:p>
        </p:txBody>
      </p:sp>
      <p:pic>
        <p:nvPicPr>
          <p:cNvPr id="3" name="Picture 2">
            <a:hlinkClick r:id="rId2"/>
            <a:extLst>
              <a:ext uri="{FF2B5EF4-FFF2-40B4-BE49-F238E27FC236}">
                <a16:creationId xmlns:a16="http://schemas.microsoft.com/office/drawing/2014/main" id="{07A7C465-6BB7-2118-B4A6-ABCD067C5FF8}"/>
              </a:ext>
            </a:extLst>
          </p:cNvPr>
          <p:cNvPicPr>
            <a:picLocks noChangeAspect="1"/>
          </p:cNvPicPr>
          <p:nvPr/>
        </p:nvPicPr>
        <p:blipFill>
          <a:blip r:embed="rId3"/>
          <a:stretch>
            <a:fillRect/>
          </a:stretch>
        </p:blipFill>
        <p:spPr>
          <a:xfrm>
            <a:off x="1257300" y="2432724"/>
            <a:ext cx="7772400" cy="4378816"/>
          </a:xfrm>
          <a:prstGeom prst="rect">
            <a:avLst/>
          </a:prstGeom>
        </p:spPr>
      </p:pic>
    </p:spTree>
    <p:extLst>
      <p:ext uri="{BB962C8B-B14F-4D97-AF65-F5344CB8AC3E}">
        <p14:creationId xmlns:p14="http://schemas.microsoft.com/office/powerpoint/2010/main" val="329242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DE8133-0400-1E49-8E25-B8FEEBF904D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77A8BEEB-4F88-634B-9F7B-D7EC6DA015AC}"/>
              </a:ext>
            </a:extLst>
          </p:cNvPr>
          <p:cNvSpPr txBox="1">
            <a:spLocks/>
          </p:cNvSpPr>
          <p:nvPr/>
        </p:nvSpPr>
        <p:spPr>
          <a:xfrm>
            <a:off x="1382941" y="1923983"/>
            <a:ext cx="7492538" cy="1473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carbon cycle is no longer in balance due to human activities, specifically burning fossil fuels and land use change.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concentrations in the atmosphere are over 40% higher than the natural range over the past 800,000 years.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A0780E0-0868-AB46-923B-00ABAE608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3800" y="3472071"/>
            <a:ext cx="6091759" cy="2904464"/>
          </a:xfrm>
          <a:prstGeom prst="rect">
            <a:avLst/>
          </a:prstGeom>
        </p:spPr>
      </p:pic>
    </p:spTree>
    <p:extLst>
      <p:ext uri="{BB962C8B-B14F-4D97-AF65-F5344CB8AC3E}">
        <p14:creationId xmlns:p14="http://schemas.microsoft.com/office/powerpoint/2010/main" val="116450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3B97E-74C1-D446-9C7E-CAF37536A448}"/>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Light" charset="0"/>
                <a:ea typeface="+mj-ea"/>
                <a:cs typeface="+mj-cs"/>
              </a:rPr>
              <a:t>Why Collect Carbon Cycle Data?</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6" name="Content Placeholder 2">
            <a:extLst>
              <a:ext uri="{FF2B5EF4-FFF2-40B4-BE49-F238E27FC236}">
                <a16:creationId xmlns:a16="http://schemas.microsoft.com/office/drawing/2014/main" id="{86F73647-C485-1D43-87CB-0347A508435C}"/>
              </a:ext>
            </a:extLst>
          </p:cNvPr>
          <p:cNvSpPr txBox="1">
            <a:spLocks/>
          </p:cNvSpPr>
          <p:nvPr/>
        </p:nvSpPr>
        <p:spPr>
          <a:xfrm>
            <a:off x="1382941" y="1908992"/>
            <a:ext cx="7492538" cy="22582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The last time in Earth’s history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levels were this high was over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3 million years ago, during the mid-Pliocene Warm Period. The increase in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occurred over thousands of years. Sea level was </a:t>
            </a:r>
            <a:b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5-20 m higher, global air temperatures were 4</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and global sea surface temperatures were 2</a:t>
            </a:r>
            <a:r>
              <a:rPr kumimoji="0" lang="en-US" sz="2200" b="0" i="0" u="none" strike="noStrike" kern="1200" cap="none" spc="0" normalizeH="0" baseline="30000" noProof="0" dirty="0">
                <a:ln>
                  <a:noFill/>
                </a:ln>
                <a:solidFill>
                  <a:prstClr val="black"/>
                </a:solidFill>
                <a:effectLst/>
                <a:uLnTx/>
                <a:uFillTx/>
                <a:latin typeface="Calibri Light" charset="0"/>
                <a:ea typeface="+mn-ea"/>
                <a:cs typeface="+mn-cs"/>
              </a:rPr>
              <a:t>o</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 warmer.  Today, we are increasing atmospheric CO</a:t>
            </a:r>
            <a:r>
              <a:rPr kumimoji="0" lang="en-US" sz="2200" b="0" i="0" u="none" strike="noStrike" kern="1200" cap="none" spc="0" normalizeH="0" baseline="-25000" noProof="0" dirty="0">
                <a:ln>
                  <a:noFill/>
                </a:ln>
                <a:solidFill>
                  <a:prstClr val="black"/>
                </a:solidFill>
                <a:effectLst/>
                <a:uLnTx/>
                <a:uFillTx/>
                <a:latin typeface="Calibri Light" charset="0"/>
                <a:ea typeface="+mn-ea"/>
                <a:cs typeface="+mn-cs"/>
              </a:rPr>
              <a:t>2</a:t>
            </a:r>
            <a:r>
              <a:rPr kumimoji="0" lang="en-US" sz="2200" b="0" i="0" u="none" strike="noStrike" kern="1200" cap="none" spc="0" normalizeH="0" noProof="0" dirty="0">
                <a:ln>
                  <a:noFill/>
                </a:ln>
                <a:solidFill>
                  <a:prstClr val="black"/>
                </a:solidFill>
                <a:effectLst/>
                <a:uLnTx/>
                <a:uFillTx/>
                <a:latin typeface="Calibri Light" charset="0"/>
                <a:ea typeface="+mn-ea"/>
                <a:cs typeface="+mn-cs"/>
              </a:rPr>
              <a:t> at a </a:t>
            </a:r>
            <a:r>
              <a:rPr lang="en-US" sz="2200" dirty="0">
                <a:solidFill>
                  <a:prstClr val="black"/>
                </a:solidFill>
              </a:rPr>
              <a:t>rate </a:t>
            </a:r>
            <a:r>
              <a:rPr kumimoji="0" lang="en-US" sz="2200" b="0" i="0" u="none" strike="noStrike" kern="1200" cap="none" spc="0" normalizeH="0" noProof="0" dirty="0">
                <a:ln>
                  <a:noFill/>
                </a:ln>
                <a:solidFill>
                  <a:prstClr val="black"/>
                </a:solidFill>
                <a:effectLst/>
                <a:uLnTx/>
                <a:uFillTx/>
                <a:latin typeface="Calibri Light" charset="0"/>
                <a:ea typeface="+mn-ea"/>
                <a:cs typeface="+mn-cs"/>
              </a:rPr>
              <a:t>faster than we’ve ever seen in the geologic record. </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pic>
        <p:nvPicPr>
          <p:cNvPr id="7" name="Picture 6">
            <a:extLst>
              <a:ext uri="{FF2B5EF4-FFF2-40B4-BE49-F238E27FC236}">
                <a16:creationId xmlns:a16="http://schemas.microsoft.com/office/drawing/2014/main" id="{6CF99B06-3BC6-EE42-BBD9-56E3E9C73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7955" y="4167266"/>
            <a:ext cx="3882454" cy="2396202"/>
          </a:xfrm>
          <a:prstGeom prst="rect">
            <a:avLst/>
          </a:prstGeom>
        </p:spPr>
      </p:pic>
    </p:spTree>
    <p:extLst>
      <p:ext uri="{BB962C8B-B14F-4D97-AF65-F5344CB8AC3E}">
        <p14:creationId xmlns:p14="http://schemas.microsoft.com/office/powerpoint/2010/main" val="246114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E82-9EAE-4E18-BF1E-14A96691ED60}"/>
              </a:ext>
            </a:extLst>
          </p:cNvPr>
          <p:cNvSpPr>
            <a:spLocks noGrp="1"/>
          </p:cNvSpPr>
          <p:nvPr>
            <p:ph type="title" idx="4294967295"/>
          </p:nvPr>
        </p:nvSpPr>
        <p:spPr>
          <a:xfrm>
            <a:off x="1257300" y="1028700"/>
            <a:ext cx="7886700" cy="892175"/>
          </a:xfrm>
          <a:prstGeom prst="rect">
            <a:avLst/>
          </a:prstGeom>
        </p:spPr>
        <p:txBody>
          <a:bodyPr/>
          <a:lstStyle/>
          <a:p>
            <a:r>
              <a:rPr lang="en-US" sz="4000" dirty="0">
                <a:solidFill>
                  <a:srgbClr val="002060"/>
                </a:solidFill>
              </a:rPr>
              <a:t>Why Collect Carbon Cycle Data?</a:t>
            </a:r>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324355" y="2066307"/>
            <a:ext cx="7617764" cy="13626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2200" u="none" strike="noStrike" kern="1200" cap="none" spc="0" normalizeH="0" baseline="-2500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Image shows 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2"/>
          <a:stretch>
            <a:fillRect/>
          </a:stretch>
        </p:blipFill>
        <p:spPr>
          <a:xfrm>
            <a:off x="5584730" y="3429000"/>
            <a:ext cx="3112754" cy="2340769"/>
          </a:xfrm>
          <a:prstGeom prst="rect">
            <a:avLst/>
          </a:prstGeom>
        </p:spPr>
      </p:pic>
      <p:sp>
        <p:nvSpPr>
          <p:cNvPr id="4" name="TextBox 3">
            <a:extLst>
              <a:ext uri="{FF2B5EF4-FFF2-40B4-BE49-F238E27FC236}">
                <a16:creationId xmlns:a16="http://schemas.microsoft.com/office/drawing/2014/main" id="{59196403-8A4A-9A2F-719C-5B19B49A92EC}"/>
              </a:ext>
            </a:extLst>
          </p:cNvPr>
          <p:cNvSpPr txBox="1"/>
          <p:nvPr/>
        </p:nvSpPr>
        <p:spPr>
          <a:xfrm>
            <a:off x="1366933" y="3190044"/>
            <a:ext cx="3973163" cy="3139321"/>
          </a:xfrm>
          <a:prstGeom prst="rect">
            <a:avLst/>
          </a:prstGeom>
          <a:noFill/>
        </p:spPr>
        <p:txBody>
          <a:bodyPr wrap="square">
            <a:spAutoFit/>
          </a:bodyPr>
          <a:lstStyle/>
          <a:p>
            <a:r>
              <a:rPr lang="en-US" sz="2200" b="0" i="0" u="none" strike="noStrike" dirty="0">
                <a:solidFill>
                  <a:srgbClr val="000000"/>
                </a:solidFill>
                <a:effectLst/>
                <a:latin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endParaRPr lang="en-US" sz="2200" dirty="0"/>
          </a:p>
        </p:txBody>
      </p:sp>
    </p:spTree>
    <p:extLst>
      <p:ext uri="{BB962C8B-B14F-4D97-AF65-F5344CB8AC3E}">
        <p14:creationId xmlns:p14="http://schemas.microsoft.com/office/powerpoint/2010/main" val="203524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0">
              <a:lnSpc>
                <a:spcPct val="120000"/>
              </a:lnSpc>
              <a:buNone/>
              <a:defRPr/>
            </a:pPr>
            <a:r>
              <a:rPr lang="en-US" sz="3200" b="1" dirty="0">
                <a:solidFill>
                  <a:prstClr val="black"/>
                </a:solidFill>
              </a:rPr>
              <a:t>The GLOBE Carbon Cycle materials include learning activities that introduce students to systems thinking, carbon, and the carbon cycle. </a:t>
            </a:r>
            <a:endParaRPr lang="en-US" dirty="0"/>
          </a:p>
          <a:p>
            <a:pPr marL="461010" indent="0">
              <a:lnSpc>
                <a:spcPct val="120000"/>
              </a:lnSpc>
              <a:buNone/>
              <a:defRPr/>
            </a:pPr>
            <a:r>
              <a:rPr lang="en-US" sz="3200" b="1" dirty="0">
                <a:solidFill>
                  <a:prstClr val="black"/>
                </a:solidFill>
              </a:rPr>
              <a:t>If these concepts are new to your students, they are highly recommended prior to conducting field protocols or modeling activities.</a:t>
            </a:r>
            <a:r>
              <a:rPr lang="en-US" sz="3200" b="1" dirty="0"/>
              <a:t> The activities include:</a:t>
            </a:r>
            <a:endParaRPr lang="en-US" dirty="0"/>
          </a:p>
          <a:p>
            <a:pPr marL="975360" indent="-514350">
              <a:lnSpc>
                <a:spcPct val="120000"/>
              </a:lnSpc>
              <a:buAutoNum type="arabicPeriod"/>
              <a:defRPr/>
            </a:pPr>
            <a:r>
              <a:rPr lang="en-US" sz="3200" b="1" dirty="0">
                <a:solidFill>
                  <a:prstClr val="black"/>
                </a:solidFill>
              </a:rPr>
              <a:t>Paperclip Simulation:</a:t>
            </a:r>
            <a:r>
              <a:rPr lang="en-US" sz="3200" dirty="0">
                <a:solidFill>
                  <a:prstClr val="black"/>
                </a:solidFill>
              </a:rPr>
              <a:t> introduction to systems thinking and using the '1-box model'</a:t>
            </a:r>
          </a:p>
          <a:p>
            <a:pPr marL="975360" indent="-514350">
              <a:lnSpc>
                <a:spcPct val="120000"/>
              </a:lnSpc>
              <a:buAutoNum type="arabicPeriod"/>
              <a:defRPr/>
            </a:pPr>
            <a:r>
              <a:rPr lang="en-US" sz="3200" b="1" dirty="0">
                <a:solidFill>
                  <a:prstClr val="black"/>
                </a:solidFill>
              </a:rPr>
              <a:t>Carbon Cycle Adventure Story:</a:t>
            </a:r>
            <a:r>
              <a:rPr lang="en-US" sz="3200" dirty="0">
                <a:solidFill>
                  <a:prstClr val="black"/>
                </a:solidFill>
              </a:rPr>
              <a:t> follow a carbon atom through the carbon cycle</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Carbon Travels Game:</a:t>
            </a:r>
            <a:r>
              <a:rPr lang="en-US" sz="3200" dirty="0">
                <a:solidFill>
                  <a:prstClr val="black"/>
                </a:solidFill>
              </a:rPr>
              <a:t> follow a carbon atom as it travels through the Earth's carbon pools </a:t>
            </a:r>
            <a:endParaRPr lang="en-US" sz="3200" i="0" u="none" strike="noStrike" kern="1200" cap="none" spc="0" baseline="0" noProof="0" dirty="0">
              <a:solidFill>
                <a:prstClr val="black"/>
              </a:solidFill>
              <a:latin typeface="Calibri Light" charset="0"/>
            </a:endParaRPr>
          </a:p>
          <a:p>
            <a:pPr marL="975360" indent="-514350">
              <a:lnSpc>
                <a:spcPct val="120000"/>
              </a:lnSpc>
              <a:buAutoNum type="arabicPeriod"/>
              <a:defRPr/>
            </a:pPr>
            <a:r>
              <a:rPr lang="en-US" sz="3200" b="1" dirty="0">
                <a:solidFill>
                  <a:prstClr val="black"/>
                </a:solidFill>
              </a:rPr>
              <a:t>Getting To Know Global Carbon: </a:t>
            </a:r>
            <a:r>
              <a:rPr lang="en-US" sz="3200" dirty="0">
                <a:solidFill>
                  <a:prstClr val="black"/>
                </a:solidFill>
              </a:rPr>
              <a:t>learn the basics of the carbon cycle through diagrams</a:t>
            </a:r>
          </a:p>
          <a:p>
            <a:pPr marL="461010" indent="0">
              <a:lnSpc>
                <a:spcPct val="120000"/>
              </a:lnSpc>
              <a:buNone/>
              <a:defRPr/>
            </a:pPr>
            <a:endParaRPr lang="en-US" sz="2200" dirty="0">
              <a:solidFill>
                <a:prstClr val="black"/>
              </a:solidFill>
            </a:endParaRPr>
          </a:p>
          <a:p>
            <a:pPr marL="457200" indent="-457200">
              <a:lnSpc>
                <a:spcPct val="120000"/>
              </a:lnSpc>
              <a:buFont typeface="Calibri Light" panose="020F0302020204030204"/>
              <a:buAutoNum type="arabicPeriod" startAt="3"/>
              <a:defRPr/>
            </a:pPr>
            <a:endParaRPr lang="en-US" sz="2200" dirty="0">
              <a:solidFill>
                <a:prstClr val="black"/>
              </a:solidFill>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87854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Paperclip Simulation</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hlinkClick r:id="rId2"/>
              </a:rPr>
              <a:t> </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Introduction to Systems Thinking </a:t>
            </a:r>
            <a:b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b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(60 minutes + 30 math extension).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4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Student Outcomes:</a:t>
            </a: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Simulate a basic system</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Collect, record, and analyze data</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Create a 1-box model to learn modeling and system terms</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Manipulate variables to obtain an expected outcome</a:t>
            </a: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Calibri Light" charset="0"/>
                <a:ea typeface="+mn-ea"/>
                <a:cs typeface="+mn-cs"/>
              </a:rPr>
              <a:t>Materials:</a:t>
            </a: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Simulation materials: paperclips, bell, signs, and roles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Class Data Table (paper OR .</a:t>
            </a:r>
            <a:r>
              <a:rPr kumimoji="0" lang="en-US" sz="2200" b="0" i="0" u="none" strike="noStrike" kern="1200" cap="none" spc="0" normalizeH="0" baseline="0" noProof="0" dirty="0" err="1">
                <a:ln>
                  <a:noFill/>
                </a:ln>
                <a:solidFill>
                  <a:prstClr val="black"/>
                </a:solidFill>
                <a:effectLst/>
                <a:uLnTx/>
                <a:uFillTx/>
                <a:latin typeface="Calibri Light" charset="0"/>
                <a:ea typeface="+mn-ea"/>
                <a:cs typeface="+mn-cs"/>
              </a:rPr>
              <a:t>xls</a:t>
            </a:r>
            <a:r>
              <a:rPr kumimoji="0" lang="en-US" sz="2200" b="0" i="0" u="none" strike="noStrike" kern="1200" cap="none" spc="0" normalizeH="0" baseline="0" noProof="0" dirty="0">
                <a:ln>
                  <a:noFill/>
                </a:ln>
                <a:solidFill>
                  <a:prstClr val="black"/>
                </a:solidFill>
                <a:effectLst/>
                <a:uLnTx/>
                <a:uFillTx/>
                <a:latin typeface="Calibri Light" charset="0"/>
                <a:ea typeface="+mn-ea"/>
                <a:cs typeface="+mn-cs"/>
              </a:rPr>
              <a:t>) and Projector AND/OR Whiteboard/large paper with markers</a:t>
            </a:r>
            <a:endParaRPr kumimoji="0" lang="en-US" sz="2200" b="0" i="1" u="none" strike="noStrike" kern="1200" cap="none" spc="0" normalizeH="0" baseline="0" noProof="0" dirty="0">
              <a:ln>
                <a:noFill/>
              </a:ln>
              <a:solidFill>
                <a:prstClr val="black"/>
              </a:solidFill>
              <a:effectLst/>
              <a:uLnTx/>
              <a:uFillTx/>
              <a:latin typeface="Calibri Light" charset="0"/>
              <a:ea typeface="+mn-ea"/>
              <a:cs typeface="+mn-cs"/>
            </a:endParaRPr>
          </a:p>
          <a:p>
            <a:pPr marL="80391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Light" charset="0"/>
                <a:ea typeface="+mn-ea"/>
                <a:cs typeface="+mn-cs"/>
              </a:rPr>
              <a:t>Student Worksheets &amp; Paper Clip Simulation Data Table</a:t>
            </a:r>
            <a:endParaRPr kumimoji="0" lang="en-US" sz="2800" b="0" i="1"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a:p>
            <a:pPr marL="457200" marR="0" lvl="0" indent="-457200" algn="l" defTabSz="914400" rtl="0" eaLnBrk="1" fontAlgn="auto" latinLnBrk="0" hangingPunct="1">
              <a:lnSpc>
                <a:spcPct val="120000"/>
              </a:lnSpc>
              <a:spcBef>
                <a:spcPts val="1000"/>
              </a:spcBef>
              <a:spcAft>
                <a:spcPts val="0"/>
              </a:spcAft>
              <a:buClrTx/>
              <a:buSzTx/>
              <a:buFont typeface="Calibri Light" panose="020F0302020204030204"/>
              <a:buAutoNum type="arabicPeriod" startAt="3"/>
              <a:tabLst/>
              <a:defRPr/>
            </a:pPr>
            <a:endParaRPr kumimoji="0" lang="en-US" sz="2200" b="0" i="0" u="none" strike="noStrike" kern="1200" cap="none" spc="0" normalizeH="0" baseline="0" noProof="0" dirty="0">
              <a:ln>
                <a:noFill/>
              </a:ln>
              <a:solidFill>
                <a:prstClr val="black"/>
              </a:solidFill>
              <a:effectLst/>
              <a:uLnTx/>
              <a:uFillTx/>
              <a:latin typeface="Calibri Light" charset="0"/>
              <a:ea typeface="+mn-ea"/>
              <a:cs typeface="+mn-cs"/>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2" descr="A close up of a clip&#10;&#10;Description generated with high confidence">
            <a:extLst>
              <a:ext uri="{FF2B5EF4-FFF2-40B4-BE49-F238E27FC236}">
                <a16:creationId xmlns:a16="http://schemas.microsoft.com/office/drawing/2014/main" id="{EA33234E-32C3-40C9-82F1-5C23D639CE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5085" y="1104900"/>
            <a:ext cx="1287453" cy="974900"/>
          </a:xfrm>
          <a:prstGeom prst="rect">
            <a:avLst/>
          </a:prstGeom>
        </p:spPr>
      </p:pic>
    </p:spTree>
    <p:extLst>
      <p:ext uri="{BB962C8B-B14F-4D97-AF65-F5344CB8AC3E}">
        <p14:creationId xmlns:p14="http://schemas.microsoft.com/office/powerpoint/2010/main" val="292198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E66B-22C9-1142-B137-D82ED8105AD7}"/>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What is a System?</a:t>
            </a:r>
          </a:p>
        </p:txBody>
      </p:sp>
      <p:sp>
        <p:nvSpPr>
          <p:cNvPr id="3" name="Content Placeholder 2">
            <a:extLst>
              <a:ext uri="{FF2B5EF4-FFF2-40B4-BE49-F238E27FC236}">
                <a16:creationId xmlns:a16="http://schemas.microsoft.com/office/drawing/2014/main" id="{D65BD6BC-54DB-6147-AF8C-12454013D56F}"/>
              </a:ext>
            </a:extLst>
          </p:cNvPr>
          <p:cNvSpPr txBox="1">
            <a:spLocks/>
          </p:cNvSpPr>
          <p:nvPr/>
        </p:nvSpPr>
        <p:spPr>
          <a:xfrm>
            <a:off x="1382713" y="1968910"/>
            <a:ext cx="7445979" cy="107574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b="1" dirty="0"/>
              <a:t>Definition: A collection of interconnected parts that function as a complex whole, through which matter cycles and energy flows</a:t>
            </a:r>
            <a:r>
              <a:rPr lang="en-US" sz="3700" dirty="0"/>
              <a:t>. </a:t>
            </a:r>
          </a:p>
          <a:p>
            <a:pPr marL="0" indent="0">
              <a:buNone/>
            </a:pPr>
            <a:endParaRPr lang="en-US" b="1" dirty="0"/>
          </a:p>
        </p:txBody>
      </p:sp>
      <p:pic>
        <p:nvPicPr>
          <p:cNvPr id="5" name="Picture 4">
            <a:extLst>
              <a:ext uri="{FF2B5EF4-FFF2-40B4-BE49-F238E27FC236}">
                <a16:creationId xmlns:a16="http://schemas.microsoft.com/office/drawing/2014/main" id="{7E853CA6-BFA1-C944-841E-CC53DE021E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8924" y="3185603"/>
            <a:ext cx="2391508" cy="2407559"/>
          </a:xfrm>
          <a:prstGeom prst="rect">
            <a:avLst/>
          </a:prstGeom>
          <a:ln>
            <a:solidFill>
              <a:schemeClr val="tx1"/>
            </a:solidFill>
          </a:ln>
        </p:spPr>
      </p:pic>
      <p:sp>
        <p:nvSpPr>
          <p:cNvPr id="6" name="TextBox 5">
            <a:extLst>
              <a:ext uri="{FF2B5EF4-FFF2-40B4-BE49-F238E27FC236}">
                <a16:creationId xmlns:a16="http://schemas.microsoft.com/office/drawing/2014/main" id="{F43963A3-51C4-9A45-8007-F5D9AC7EDE76}"/>
              </a:ext>
            </a:extLst>
          </p:cNvPr>
          <p:cNvSpPr txBox="1"/>
          <p:nvPr/>
        </p:nvSpPr>
        <p:spPr>
          <a:xfrm>
            <a:off x="1382713" y="3194265"/>
            <a:ext cx="4833257" cy="3139321"/>
          </a:xfrm>
          <a:prstGeom prst="rect">
            <a:avLst/>
          </a:prstGeom>
          <a:noFill/>
        </p:spPr>
        <p:txBody>
          <a:bodyPr wrap="square" rtlCol="0">
            <a:spAutoFit/>
          </a:bodyPr>
          <a:lstStyle/>
          <a:p>
            <a:r>
              <a:rPr lang="en-US" b="1" dirty="0"/>
              <a:t>Why does GLOBE use a ‘systems thinking’ approach to understand the Carbon Cycle?</a:t>
            </a:r>
          </a:p>
          <a:p>
            <a:endParaRPr lang="en-US" b="1" dirty="0"/>
          </a:p>
          <a:p>
            <a:r>
              <a:rPr lang="en-US" dirty="0"/>
              <a:t>1. Systems are an important unifying concept across the K-12 curriculum. </a:t>
            </a:r>
          </a:p>
          <a:p>
            <a:r>
              <a:rPr lang="en-US" dirty="0"/>
              <a:t>2. The actual carbon cycle is extremely complicated. Simplifying it as a system that focuses on the most important elements can help us understand why the atmosphere is changing and what it might look like in the future.</a:t>
            </a:r>
          </a:p>
          <a:p>
            <a:endParaRPr lang="en-US" dirty="0"/>
          </a:p>
        </p:txBody>
      </p:sp>
      <p:sp>
        <p:nvSpPr>
          <p:cNvPr id="7" name="TextBox 6">
            <a:extLst>
              <a:ext uri="{FF2B5EF4-FFF2-40B4-BE49-F238E27FC236}">
                <a16:creationId xmlns:a16="http://schemas.microsoft.com/office/drawing/2014/main" id="{98A325F0-6E28-6A43-9EA6-913F13AD0313}"/>
              </a:ext>
            </a:extLst>
          </p:cNvPr>
          <p:cNvSpPr txBox="1"/>
          <p:nvPr/>
        </p:nvSpPr>
        <p:spPr>
          <a:xfrm>
            <a:off x="5286571" y="6010420"/>
            <a:ext cx="3777042" cy="646331"/>
          </a:xfrm>
          <a:prstGeom prst="rect">
            <a:avLst/>
          </a:prstGeom>
          <a:noFill/>
          <a:ln>
            <a:noFill/>
          </a:ln>
        </p:spPr>
        <p:txBody>
          <a:bodyPr wrap="square" rtlCol="0">
            <a:spAutoFit/>
          </a:bodyPr>
          <a:lstStyle/>
          <a:p>
            <a:r>
              <a:rPr lang="en-US" i="1" dirty="0"/>
              <a:t>**Use the </a:t>
            </a:r>
            <a:r>
              <a:rPr lang="en-US" i="1" dirty="0" err="1">
                <a:hlinkClick r:id="rId3"/>
              </a:rPr>
              <a:t>Frayer</a:t>
            </a:r>
            <a:r>
              <a:rPr lang="en-US" i="1" dirty="0">
                <a:hlinkClick r:id="rId3"/>
              </a:rPr>
              <a:t> Model template </a:t>
            </a:r>
            <a:r>
              <a:rPr lang="en-US" i="1" dirty="0"/>
              <a:t>to help students define the word ‘system’ </a:t>
            </a:r>
          </a:p>
        </p:txBody>
      </p:sp>
      <p:cxnSp>
        <p:nvCxnSpPr>
          <p:cNvPr id="9" name="Straight Arrow Connector 8">
            <a:extLst>
              <a:ext uri="{FF2B5EF4-FFF2-40B4-BE49-F238E27FC236}">
                <a16:creationId xmlns:a16="http://schemas.microsoft.com/office/drawing/2014/main" id="{4C712DA7-EAFA-D441-B594-784D91F09A5C}"/>
              </a:ext>
            </a:extLst>
          </p:cNvPr>
          <p:cNvCxnSpPr>
            <a:stCxn id="7" idx="0"/>
            <a:endCxn id="5" idx="2"/>
          </p:cNvCxnSpPr>
          <p:nvPr/>
        </p:nvCxnSpPr>
        <p:spPr>
          <a:xfrm flipV="1">
            <a:off x="7175092" y="5593162"/>
            <a:ext cx="419586" cy="4172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20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82713" y="1968910"/>
            <a:ext cx="7445979" cy="180445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10000"/>
              </a:lnSpc>
              <a:buNone/>
              <a:defRPr/>
            </a:pPr>
            <a:r>
              <a:rPr lang="en-US" sz="2000" dirty="0">
                <a:solidFill>
                  <a:prstClr val="black"/>
                </a:solidFill>
              </a:rPr>
              <a:t>The 1-box model represents an individual component of a system.  It introduces concepts like inputs, outputs and residence time and shows how these can produce particular patterns of change over time.</a:t>
            </a:r>
          </a:p>
          <a:p>
            <a:pPr marL="12700" indent="-12700">
              <a:lnSpc>
                <a:spcPct val="100000"/>
              </a:lnSpc>
              <a:buNone/>
              <a:defRPr/>
            </a:pPr>
            <a:r>
              <a:rPr lang="en-US" sz="2000" dirty="0">
                <a:solidFill>
                  <a:prstClr val="black"/>
                </a:solidFill>
              </a:rPr>
              <a:t>In the GLOBE Carbon Cycle Learning Activities, students use the 1-box model to diagram and manipulate movement of matter through systems.</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7" y="945561"/>
            <a:ext cx="7789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619500" y="4038009"/>
            <a:ext cx="2497896" cy="1454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6115050" y="4793080"/>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1428750" y="3885609"/>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Input Flux</a:t>
            </a:r>
          </a:p>
          <a:p>
            <a:pPr algn="ctr"/>
            <a:r>
              <a:rPr lang="en-US" dirty="0"/>
              <a:t>(per unit time)</a:t>
            </a:r>
          </a:p>
        </p:txBody>
      </p:sp>
      <p:sp>
        <p:nvSpPr>
          <p:cNvPr id="9" name="TextBox 8">
            <a:extLst>
              <a:ext uri="{FF2B5EF4-FFF2-40B4-BE49-F238E27FC236}">
                <a16:creationId xmlns:a16="http://schemas.microsoft.com/office/drawing/2014/main" id="{F644FC96-CE60-4809-A240-EB0C74AD7D7D}"/>
              </a:ext>
            </a:extLst>
          </p:cNvPr>
          <p:cNvSpPr txBox="1"/>
          <p:nvPr/>
        </p:nvSpPr>
        <p:spPr>
          <a:xfrm>
            <a:off x="5562601" y="5114334"/>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Output Flux</a:t>
            </a:r>
          </a:p>
          <a:p>
            <a:pPr algn="ctr"/>
            <a:r>
              <a:rPr lang="en-US" dirty="0"/>
              <a:t>(per unit time)</a:t>
            </a:r>
          </a:p>
        </p:txBody>
      </p:sp>
      <p:sp>
        <p:nvSpPr>
          <p:cNvPr id="10" name="TextBox 9">
            <a:extLst>
              <a:ext uri="{FF2B5EF4-FFF2-40B4-BE49-F238E27FC236}">
                <a16:creationId xmlns:a16="http://schemas.microsoft.com/office/drawing/2014/main" id="{FBCE8FB9-57E2-47CF-AA58-330E32D039BD}"/>
              </a:ext>
            </a:extLst>
          </p:cNvPr>
          <p:cNvSpPr txBox="1"/>
          <p:nvPr/>
        </p:nvSpPr>
        <p:spPr>
          <a:xfrm>
            <a:off x="3494432" y="457716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Pool</a:t>
            </a:r>
          </a:p>
        </p:txBody>
      </p:sp>
      <p:cxnSp>
        <p:nvCxnSpPr>
          <p:cNvPr id="11" name="Straight Arrow Connector 10">
            <a:extLst>
              <a:ext uri="{FF2B5EF4-FFF2-40B4-BE49-F238E27FC236}">
                <a16:creationId xmlns:a16="http://schemas.microsoft.com/office/drawing/2014/main" id="{E06F7C6D-C473-4D7B-B420-93C8EA603E20}"/>
              </a:ext>
            </a:extLst>
          </p:cNvPr>
          <p:cNvCxnSpPr>
            <a:cxnSpLocks/>
          </p:cNvCxnSpPr>
          <p:nvPr/>
        </p:nvCxnSpPr>
        <p:spPr>
          <a:xfrm>
            <a:off x="2209785" y="4793079"/>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5BA329A7-C67D-4EED-AAE2-FF86114AA0B6}"/>
              </a:ext>
            </a:extLst>
          </p:cNvPr>
          <p:cNvSpPr txBox="1"/>
          <p:nvPr/>
        </p:nvSpPr>
        <p:spPr>
          <a:xfrm>
            <a:off x="3487282" y="6004539"/>
            <a:ext cx="5632588" cy="7080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a:t>*A pool can also be referred to as a stock or reservoir, a flux can also be referred to as a flow.</a:t>
            </a:r>
            <a:endParaRPr lang="en-US" dirty="0"/>
          </a:p>
        </p:txBody>
      </p:sp>
    </p:spTree>
    <p:extLst>
      <p:ext uri="{BB962C8B-B14F-4D97-AF65-F5344CB8AC3E}">
        <p14:creationId xmlns:p14="http://schemas.microsoft.com/office/powerpoint/2010/main" val="176229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95413" y="1915775"/>
            <a:ext cx="7475122" cy="154933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defRPr/>
            </a:pPr>
            <a:r>
              <a:rPr lang="en-US" sz="3200" dirty="0">
                <a:solidFill>
                  <a:prstClr val="black"/>
                </a:solidFill>
              </a:rPr>
              <a:t>The 1-box model can be used to represent many different systems.</a:t>
            </a:r>
            <a:r>
              <a:rPr lang="en-US" sz="3200" dirty="0"/>
              <a:t>  </a:t>
            </a:r>
            <a:endParaRPr lang="en-US" u="sng"/>
          </a:p>
          <a:p>
            <a:pPr marL="0" indent="0">
              <a:lnSpc>
                <a:spcPct val="110000"/>
              </a:lnSpc>
              <a:buNone/>
              <a:defRPr/>
            </a:pPr>
            <a:r>
              <a:rPr lang="en-US" sz="2000" u="sng" dirty="0"/>
              <a:t>In the paperclip factory simulation to understand the components of a system:</a:t>
            </a:r>
          </a:p>
          <a:p>
            <a:pPr marL="457200" indent="-457200">
              <a:buFont typeface="Calibri Light" panose="020F0302020204030204"/>
              <a:buAutoNum type="arabicPeriod" startAt="3"/>
              <a:defRPr/>
            </a:pPr>
            <a:endParaRPr lang="en-US" sz="2200" b="0" u="none" strike="noStrike" kern="1200" cap="none" spc="0" baseline="0" noProof="0" dirty="0">
              <a:solidFill>
                <a:prstClr val="black"/>
              </a:solidFill>
              <a:latin typeface="Calibri Light" charset="0"/>
            </a:endParaRP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8928" y="945561"/>
            <a:ext cx="78150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Modeling Systems with the 1-Box Model</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3988076" y="3463373"/>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929761"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200134" y="3398675"/>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Production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5778779" y="4169355"/>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Purchases</a:t>
            </a:r>
          </a:p>
        </p:txBody>
      </p:sp>
      <p:sp>
        <p:nvSpPr>
          <p:cNvPr id="10" name="TextBox 9">
            <a:extLst>
              <a:ext uri="{FF2B5EF4-FFF2-40B4-BE49-F238E27FC236}">
                <a16:creationId xmlns:a16="http://schemas.microsoft.com/office/drawing/2014/main" id="{FBCE8FB9-57E2-47CF-AA58-330E32D039BD}"/>
              </a:ext>
            </a:extLst>
          </p:cNvPr>
          <p:cNvSpPr txBox="1"/>
          <p:nvPr/>
        </p:nvSpPr>
        <p:spPr>
          <a:xfrm>
            <a:off x="3989319" y="3588647"/>
            <a:ext cx="1941857" cy="8318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Store Inventory</a:t>
            </a:r>
          </a:p>
        </p:txBody>
      </p:sp>
      <p:sp>
        <p:nvSpPr>
          <p:cNvPr id="17" name="Rectangle 16">
            <a:extLst>
              <a:ext uri="{FF2B5EF4-FFF2-40B4-BE49-F238E27FC236}">
                <a16:creationId xmlns:a16="http://schemas.microsoft.com/office/drawing/2014/main" id="{753559F1-E20B-408B-B210-6C0AFCE742CD}"/>
              </a:ext>
            </a:extLst>
          </p:cNvPr>
          <p:cNvSpPr/>
          <p:nvPr/>
        </p:nvSpPr>
        <p:spPr>
          <a:xfrm>
            <a:off x="4010025" y="5483500"/>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a:off x="5953124" y="6026425"/>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2238375" y="5485466"/>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5800725" y="6188351"/>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Respiration</a:t>
            </a:r>
          </a:p>
        </p:txBody>
      </p:sp>
      <p:sp>
        <p:nvSpPr>
          <p:cNvPr id="22" name="TextBox 21">
            <a:extLst>
              <a:ext uri="{FF2B5EF4-FFF2-40B4-BE49-F238E27FC236}">
                <a16:creationId xmlns:a16="http://schemas.microsoft.com/office/drawing/2014/main" id="{D6BB75E9-C701-4700-954A-9A1678997BBB}"/>
              </a:ext>
            </a:extLst>
          </p:cNvPr>
          <p:cNvSpPr txBox="1"/>
          <p:nvPr/>
        </p:nvSpPr>
        <p:spPr>
          <a:xfrm>
            <a:off x="4010025" y="5803210"/>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7" name="TextBox 6">
            <a:extLst>
              <a:ext uri="{FF2B5EF4-FFF2-40B4-BE49-F238E27FC236}">
                <a16:creationId xmlns:a16="http://schemas.microsoft.com/office/drawing/2014/main" id="{E4D05DB5-D4E8-4BE8-BE4F-6D04A0FE7DDA}"/>
              </a:ext>
            </a:extLst>
          </p:cNvPr>
          <p:cNvSpPr txBox="1"/>
          <p:nvPr/>
        </p:nvSpPr>
        <p:spPr>
          <a:xfrm>
            <a:off x="1395413" y="4826000"/>
            <a:ext cx="6305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Calibri Light"/>
              </a:rPr>
              <a:t>Or to model parts of the Global Carbon Cycle:</a:t>
            </a:r>
            <a:endParaRPr lang="en-US" u="sng" dirty="0"/>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a:off x="2590980" y="3998668"/>
            <a:ext cx="1397876" cy="126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a:off x="2579604" y="6019237"/>
            <a:ext cx="14630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20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62AC7-1B17-CD47-8ED8-6C396329C49E}"/>
              </a:ext>
            </a:extLst>
          </p:cNvPr>
          <p:cNvSpPr txBox="1">
            <a:spLocks/>
          </p:cNvSpPr>
          <p:nvPr/>
        </p:nvSpPr>
        <p:spPr>
          <a:xfrm>
            <a:off x="1328928" y="953656"/>
            <a:ext cx="7461504" cy="13255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Overview</a:t>
            </a:r>
          </a:p>
        </p:txBody>
      </p:sp>
      <p:sp>
        <p:nvSpPr>
          <p:cNvPr id="8" name="Content Placeholder 2">
            <a:extLst>
              <a:ext uri="{FF2B5EF4-FFF2-40B4-BE49-F238E27FC236}">
                <a16:creationId xmlns:a16="http://schemas.microsoft.com/office/drawing/2014/main" id="{E40A2483-8B8C-A742-AB56-9D8A6DB0A6C7}"/>
              </a:ext>
            </a:extLst>
          </p:cNvPr>
          <p:cNvSpPr txBox="1">
            <a:spLocks/>
          </p:cNvSpPr>
          <p:nvPr/>
        </p:nvSpPr>
        <p:spPr>
          <a:xfrm>
            <a:off x="1328928" y="1631383"/>
            <a:ext cx="7632192" cy="46873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500" dirty="0">
                <a:latin typeface="Calibri Light" panose="020F0502020204030204" pitchFamily="34" charset="0"/>
                <a:cs typeface="Calibri Light" panose="020F0502020204030204" pitchFamily="34" charset="0"/>
              </a:rPr>
              <a:t>This section…</a:t>
            </a:r>
          </a:p>
          <a:p>
            <a:r>
              <a:rPr lang="en-US" sz="2500" dirty="0">
                <a:latin typeface="Calibri Light" panose="020F0502020204030204" pitchFamily="34" charset="0"/>
                <a:cs typeface="Calibri Light" panose="020F0502020204030204" pitchFamily="34" charset="0"/>
              </a:rPr>
              <a:t>teaches why carbon is an important element in ecosystems and how it cycles through ecosystems.</a:t>
            </a:r>
          </a:p>
          <a:p>
            <a:r>
              <a:rPr lang="en-US" sz="2500" dirty="0">
                <a:latin typeface="Calibri Light" panose="020F0502020204030204" pitchFamily="34" charset="0"/>
                <a:cs typeface="Calibri Light" panose="020F0502020204030204" pitchFamily="34" charset="0"/>
              </a:rPr>
              <a:t>demonstrates how carbon is stored in and transferred between the biosphere, geosphere, atmosphere, and hydrosphere. </a:t>
            </a:r>
          </a:p>
          <a:p>
            <a:r>
              <a:rPr lang="en-US" sz="2500" dirty="0">
                <a:latin typeface="Calibri Light" panose="020F0502020204030204" pitchFamily="34" charset="0"/>
                <a:cs typeface="Calibri Light" panose="020F0502020204030204" pitchFamily="34" charset="0"/>
              </a:rPr>
              <a:t>explains how humans have disrupted the natural carbon cycle, including rates of transfer between spheres. </a:t>
            </a:r>
          </a:p>
          <a:p>
            <a:r>
              <a:rPr lang="en-US" sz="2500" dirty="0">
                <a:latin typeface="Calibri Light" panose="020F0502020204030204" pitchFamily="34" charset="0"/>
                <a:cs typeface="Calibri Light" panose="020F0502020204030204" pitchFamily="34" charset="0"/>
              </a:rPr>
              <a:t>explains how increases in atmospheric CO</a:t>
            </a:r>
            <a:r>
              <a:rPr lang="en-US" sz="2500" baseline="-25000" dirty="0">
                <a:latin typeface="Calibri Light" panose="020F0502020204030204" pitchFamily="34" charset="0"/>
                <a:cs typeface="Calibri Light" panose="020F0502020204030204" pitchFamily="34" charset="0"/>
              </a:rPr>
              <a:t>2</a:t>
            </a:r>
            <a:r>
              <a:rPr lang="en-US" sz="2500" dirty="0">
                <a:latin typeface="Calibri Light" panose="020F0502020204030204" pitchFamily="34" charset="0"/>
                <a:cs typeface="Calibri Light" panose="020F0502020204030204" pitchFamily="34" charset="0"/>
              </a:rPr>
              <a:t> impact climate.</a:t>
            </a:r>
          </a:p>
          <a:p>
            <a:r>
              <a:rPr lang="en-US" sz="2500" dirty="0">
                <a:latin typeface="Calibri Light" panose="020F0502020204030204" pitchFamily="34" charset="0"/>
                <a:cs typeface="Calibri Light" panose="020F0502020204030204" pitchFamily="34" charset="0"/>
              </a:rPr>
              <a:t>highlights four introductory Learning Activities.</a:t>
            </a:r>
          </a:p>
        </p:txBody>
      </p:sp>
    </p:spTree>
    <p:extLst>
      <p:ext uri="{BB962C8B-B14F-4D97-AF65-F5344CB8AC3E}">
        <p14:creationId xmlns:p14="http://schemas.microsoft.com/office/powerpoint/2010/main" val="106889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3559F1-E20B-408B-B210-6C0AFCE742CD}"/>
              </a:ext>
            </a:extLst>
          </p:cNvPr>
          <p:cNvSpPr/>
          <p:nvPr/>
        </p:nvSpPr>
        <p:spPr>
          <a:xfrm>
            <a:off x="6176567" y="5562359"/>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BB75E9-C701-4700-954A-9A1678997BBB}"/>
              </a:ext>
            </a:extLst>
          </p:cNvPr>
          <p:cNvSpPr txBox="1"/>
          <p:nvPr/>
        </p:nvSpPr>
        <p:spPr>
          <a:xfrm>
            <a:off x="6170764" y="5918084"/>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Plant Pool</a:t>
            </a:r>
          </a:p>
        </p:txBody>
      </p:sp>
      <p:sp>
        <p:nvSpPr>
          <p:cNvPr id="5" name="Content Placeholder 2">
            <a:extLst>
              <a:ext uri="{FF2B5EF4-FFF2-40B4-BE49-F238E27FC236}">
                <a16:creationId xmlns:a16="http://schemas.microsoft.com/office/drawing/2014/main" id="{4C94443F-FC64-1B4F-9CDF-7094A6ED31A9}"/>
              </a:ext>
            </a:extLst>
          </p:cNvPr>
          <p:cNvSpPr txBox="1">
            <a:spLocks/>
          </p:cNvSpPr>
          <p:nvPr/>
        </p:nvSpPr>
        <p:spPr>
          <a:xfrm>
            <a:off x="1322863" y="2286154"/>
            <a:ext cx="7704878" cy="10261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ct val="120000"/>
              </a:lnSpc>
              <a:buNone/>
              <a:defRPr/>
            </a:pPr>
            <a:r>
              <a:rPr lang="en-US" sz="1800" dirty="0">
                <a:solidFill>
                  <a:prstClr val="black"/>
                </a:solidFill>
              </a:rPr>
              <a:t>Putting together many</a:t>
            </a:r>
            <a:r>
              <a:rPr lang="en-US" sz="1800" dirty="0"/>
              <a:t> boxes (pools) and arrows (fluxes) allows you to model the movement of matter through more complex systems. For example, the model below shows the movement of carbon through the Atmosphere, Soil and Plant Pools of the Carbon Cycle:</a:t>
            </a:r>
          </a:p>
        </p:txBody>
      </p:sp>
      <p:sp>
        <p:nvSpPr>
          <p:cNvPr id="6" name="Title 1">
            <a:extLst>
              <a:ext uri="{FF2B5EF4-FFF2-40B4-BE49-F238E27FC236}">
                <a16:creationId xmlns:a16="http://schemas.microsoft.com/office/drawing/2014/main" id="{2C645024-62EB-D640-B3C3-DF38ED3193D0}"/>
              </a:ext>
            </a:extLst>
          </p:cNvPr>
          <p:cNvSpPr txBox="1">
            <a:spLocks/>
          </p:cNvSpPr>
          <p:nvPr/>
        </p:nvSpPr>
        <p:spPr>
          <a:xfrm>
            <a:off x="1322863" y="1061602"/>
            <a:ext cx="781507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a:defRPr/>
            </a:pPr>
            <a:r>
              <a:rPr lang="en-US" dirty="0"/>
              <a:t>Putting many '1-Box Models' </a:t>
            </a:r>
            <a:r>
              <a:rPr lang="en-US"/>
              <a:t>together makes </a:t>
            </a:r>
            <a:r>
              <a:rPr lang="en-US" dirty="0"/>
              <a:t>a </a:t>
            </a:r>
            <a:r>
              <a:rPr lang="en-US" u="sng" dirty="0"/>
              <a:t>box and arrow model</a:t>
            </a:r>
            <a:r>
              <a:rPr lang="en-US" dirty="0"/>
              <a:t> that shows how individual components of an entire system are connected.</a:t>
            </a:r>
            <a:endParaRPr kumimoji="0" lang="en-US" sz="3600" b="1" i="0" u="none" strike="noStrike" kern="1200" cap="none" spc="0" normalizeH="0" baseline="0" noProof="0" dirty="0">
              <a:ln>
                <a:noFill/>
              </a:ln>
              <a:solidFill>
                <a:srgbClr val="002060"/>
              </a:solidFill>
              <a:effectLst/>
              <a:uLnTx/>
              <a:uFillTx/>
              <a:latin typeface="Calibri Light" charset="0"/>
              <a:ea typeface="+mj-ea"/>
              <a:cs typeface="+mj-cs"/>
            </a:endParaRPr>
          </a:p>
        </p:txBody>
      </p:sp>
      <p:sp>
        <p:nvSpPr>
          <p:cNvPr id="2" name="Rectangle 1">
            <a:extLst>
              <a:ext uri="{FF2B5EF4-FFF2-40B4-BE49-F238E27FC236}">
                <a16:creationId xmlns:a16="http://schemas.microsoft.com/office/drawing/2014/main" id="{36477ED7-7CB8-45FF-8AF8-5960E8398DF1}"/>
              </a:ext>
            </a:extLst>
          </p:cNvPr>
          <p:cNvSpPr/>
          <p:nvPr/>
        </p:nvSpPr>
        <p:spPr>
          <a:xfrm>
            <a:off x="4516784" y="3411014"/>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2620F02-D16C-48CE-A727-5F04826F183D}"/>
              </a:ext>
            </a:extLst>
          </p:cNvPr>
          <p:cNvCxnSpPr/>
          <p:nvPr/>
        </p:nvCxnSpPr>
        <p:spPr>
          <a:xfrm>
            <a:off x="5543501" y="4600634"/>
            <a:ext cx="855615" cy="969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0AF2A1C-6E30-4515-904A-BD69ABE241A4}"/>
              </a:ext>
            </a:extLst>
          </p:cNvPr>
          <p:cNvSpPr txBox="1"/>
          <p:nvPr/>
        </p:nvSpPr>
        <p:spPr>
          <a:xfrm>
            <a:off x="2430809" y="4345734"/>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Soil Respiration</a:t>
            </a:r>
          </a:p>
          <a:p>
            <a:pPr algn="ctr"/>
            <a:endParaRPr lang="en-US" dirty="0"/>
          </a:p>
        </p:txBody>
      </p:sp>
      <p:sp>
        <p:nvSpPr>
          <p:cNvPr id="9" name="TextBox 8">
            <a:extLst>
              <a:ext uri="{FF2B5EF4-FFF2-40B4-BE49-F238E27FC236}">
                <a16:creationId xmlns:a16="http://schemas.microsoft.com/office/drawing/2014/main" id="{F644FC96-CE60-4809-A240-EB0C74AD7D7D}"/>
              </a:ext>
            </a:extLst>
          </p:cNvPr>
          <p:cNvSpPr txBox="1"/>
          <p:nvPr/>
        </p:nvSpPr>
        <p:spPr>
          <a:xfrm>
            <a:off x="4627796" y="5766782"/>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Litterfall</a:t>
            </a:r>
          </a:p>
        </p:txBody>
      </p:sp>
      <p:sp>
        <p:nvSpPr>
          <p:cNvPr id="10" name="TextBox 9">
            <a:extLst>
              <a:ext uri="{FF2B5EF4-FFF2-40B4-BE49-F238E27FC236}">
                <a16:creationId xmlns:a16="http://schemas.microsoft.com/office/drawing/2014/main" id="{FBCE8FB9-57E2-47CF-AA58-330E32D039BD}"/>
              </a:ext>
            </a:extLst>
          </p:cNvPr>
          <p:cNvSpPr txBox="1"/>
          <p:nvPr/>
        </p:nvSpPr>
        <p:spPr>
          <a:xfrm>
            <a:off x="4516784" y="3553889"/>
            <a:ext cx="1941857"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Atmosphere Pool</a:t>
            </a:r>
          </a:p>
        </p:txBody>
      </p:sp>
      <p:cxnSp>
        <p:nvCxnSpPr>
          <p:cNvPr id="18" name="Straight Arrow Connector 17">
            <a:extLst>
              <a:ext uri="{FF2B5EF4-FFF2-40B4-BE49-F238E27FC236}">
                <a16:creationId xmlns:a16="http://schemas.microsoft.com/office/drawing/2014/main" id="{6DFB6679-6696-4C30-9BC2-3D2333F57912}"/>
              </a:ext>
            </a:extLst>
          </p:cNvPr>
          <p:cNvCxnSpPr>
            <a:cxnSpLocks/>
          </p:cNvCxnSpPr>
          <p:nvPr/>
        </p:nvCxnSpPr>
        <p:spPr>
          <a:xfrm flipH="1" flipV="1">
            <a:off x="4895781" y="6135157"/>
            <a:ext cx="1281528" cy="32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F8471306-87D5-4457-BE8E-844105976CDA}"/>
              </a:ext>
            </a:extLst>
          </p:cNvPr>
          <p:cNvSpPr txBox="1"/>
          <p:nvPr/>
        </p:nvSpPr>
        <p:spPr>
          <a:xfrm>
            <a:off x="4195813" y="4876261"/>
            <a:ext cx="201640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Photosynthesis</a:t>
            </a:r>
          </a:p>
          <a:p>
            <a:pPr algn="ctr"/>
            <a:endParaRPr lang="en-US" dirty="0"/>
          </a:p>
        </p:txBody>
      </p:sp>
      <p:sp>
        <p:nvSpPr>
          <p:cNvPr id="21" name="TextBox 20">
            <a:extLst>
              <a:ext uri="{FF2B5EF4-FFF2-40B4-BE49-F238E27FC236}">
                <a16:creationId xmlns:a16="http://schemas.microsoft.com/office/drawing/2014/main" id="{3EE30F56-67DF-4E06-8DA2-A13C08AF604B}"/>
              </a:ext>
            </a:extLst>
          </p:cNvPr>
          <p:cNvSpPr txBox="1"/>
          <p:nvPr/>
        </p:nvSpPr>
        <p:spPr>
          <a:xfrm>
            <a:off x="6964707" y="4552676"/>
            <a:ext cx="177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Plant Respiration</a:t>
            </a:r>
          </a:p>
        </p:txBody>
      </p:sp>
      <p:cxnSp>
        <p:nvCxnSpPr>
          <p:cNvPr id="24" name="Straight Arrow Connector 23">
            <a:extLst>
              <a:ext uri="{FF2B5EF4-FFF2-40B4-BE49-F238E27FC236}">
                <a16:creationId xmlns:a16="http://schemas.microsoft.com/office/drawing/2014/main" id="{775CDDF1-D6D5-4234-8247-FCA6720832B4}"/>
              </a:ext>
            </a:extLst>
          </p:cNvPr>
          <p:cNvCxnSpPr>
            <a:cxnSpLocks/>
          </p:cNvCxnSpPr>
          <p:nvPr/>
        </p:nvCxnSpPr>
        <p:spPr>
          <a:xfrm flipV="1">
            <a:off x="3867328" y="4075859"/>
            <a:ext cx="632333" cy="1486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3F3364-9F57-41E5-9FE7-5D50DC7FBE96}"/>
              </a:ext>
            </a:extLst>
          </p:cNvPr>
          <p:cNvCxnSpPr>
            <a:cxnSpLocks/>
          </p:cNvCxnSpPr>
          <p:nvPr/>
        </p:nvCxnSpPr>
        <p:spPr>
          <a:xfrm flipH="1" flipV="1">
            <a:off x="6473505" y="3951528"/>
            <a:ext cx="865489" cy="1562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730DA223-1C72-48C4-966C-4C476B39CD22}"/>
              </a:ext>
            </a:extLst>
          </p:cNvPr>
          <p:cNvSpPr/>
          <p:nvPr/>
        </p:nvSpPr>
        <p:spPr>
          <a:xfrm>
            <a:off x="2909496" y="5556131"/>
            <a:ext cx="1938062" cy="11746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660788-0184-4475-A51B-EC65C736B15C}"/>
              </a:ext>
            </a:extLst>
          </p:cNvPr>
          <p:cNvSpPr txBox="1"/>
          <p:nvPr/>
        </p:nvSpPr>
        <p:spPr>
          <a:xfrm>
            <a:off x="2919020" y="5918083"/>
            <a:ext cx="194185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Soil Pool</a:t>
            </a:r>
          </a:p>
        </p:txBody>
      </p:sp>
    </p:spTree>
    <p:extLst>
      <p:ext uri="{BB962C8B-B14F-4D97-AF65-F5344CB8AC3E}">
        <p14:creationId xmlns:p14="http://schemas.microsoft.com/office/powerpoint/2010/main" val="755293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2703C-DC16-EE47-AB32-44F6B62B1C69}"/>
              </a:ext>
            </a:extLst>
          </p:cNvPr>
          <p:cNvSpPr txBox="1">
            <a:spLocks/>
          </p:cNvSpPr>
          <p:nvPr/>
        </p:nvSpPr>
        <p:spPr>
          <a:xfrm>
            <a:off x="1382941" y="1998932"/>
            <a:ext cx="7492538" cy="449463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Cycle Adventure Story </a:t>
            </a:r>
            <a:r>
              <a:rPr lang="mr-IN" sz="3200" dirty="0"/>
              <a:t>–</a:t>
            </a:r>
            <a:r>
              <a:rPr lang="en-US" sz="3200" dirty="0"/>
              <a:t> Follow a carbon atom through the carbon cycle in a self-guided adventure story (60-90 minutes).</a:t>
            </a:r>
            <a:endParaRPr lang="en-US" dirty="0"/>
          </a:p>
          <a:p>
            <a:pPr marL="461010" indent="0">
              <a:spcBef>
                <a:spcPts val="1400"/>
              </a:spcBef>
              <a:buNone/>
            </a:pPr>
            <a:r>
              <a:rPr lang="en-US" sz="2200" u="sng" dirty="0"/>
              <a:t>Student Outcomes:</a:t>
            </a:r>
          </a:p>
          <a:p>
            <a:pPr marL="803910" indent="-342900"/>
            <a:r>
              <a:rPr lang="en-US" sz="2200" dirty="0"/>
              <a:t>List major pools and fluxes of the carbon cycle</a:t>
            </a:r>
          </a:p>
          <a:p>
            <a:pPr marL="803910" indent="-342900"/>
            <a:r>
              <a:rPr lang="en-US" sz="2200" dirty="0"/>
              <a:t>Diagram the carbon cycle using box and arrow models</a:t>
            </a:r>
          </a:p>
          <a:p>
            <a:pPr marL="803910" indent="-342900"/>
            <a:r>
              <a:rPr lang="en-US" sz="2200" dirty="0"/>
              <a:t>Describe what components of the carbon cycle make it a system  </a:t>
            </a:r>
          </a:p>
          <a:p>
            <a:pPr marL="461010" indent="0">
              <a:buNone/>
            </a:pPr>
            <a:r>
              <a:rPr lang="en-US" sz="2200" u="sng" dirty="0"/>
              <a:t>Materials:</a:t>
            </a:r>
          </a:p>
          <a:p>
            <a:pPr marL="803910" indent="-342900"/>
            <a:r>
              <a:rPr lang="en-US" sz="2200" i="1" dirty="0"/>
              <a:t>Carbon Cycle Adventure Story booklets (one per student or pair)</a:t>
            </a:r>
          </a:p>
          <a:p>
            <a:pPr marL="803910" indent="-342900"/>
            <a:r>
              <a:rPr lang="en-US" sz="2200" i="1" dirty="0"/>
              <a:t>Carbon Story Journey Table (one per student or pair)</a:t>
            </a:r>
          </a:p>
          <a:p>
            <a:pPr marL="803910" indent="-342900"/>
            <a:r>
              <a:rPr lang="en-US" sz="2200" dirty="0"/>
              <a:t>White board, chalk board, large paper, or overhead projector &amp; markers/chalk</a:t>
            </a:r>
          </a:p>
        </p:txBody>
      </p:sp>
      <p:sp>
        <p:nvSpPr>
          <p:cNvPr id="4" name="Title 1">
            <a:extLst>
              <a:ext uri="{FF2B5EF4-FFF2-40B4-BE49-F238E27FC236}">
                <a16:creationId xmlns:a16="http://schemas.microsoft.com/office/drawing/2014/main" id="{84F71B7C-CD42-EC40-B02D-EBF505B58DDA}"/>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pic>
        <p:nvPicPr>
          <p:cNvPr id="2" name="Picture 4" descr="carbon atom ">
            <a:extLst>
              <a:ext uri="{FF2B5EF4-FFF2-40B4-BE49-F238E27FC236}">
                <a16:creationId xmlns:a16="http://schemas.microsoft.com/office/drawing/2014/main" id="{28283D8D-D1D9-448D-94DC-2FB5F7282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254" y="2876550"/>
            <a:ext cx="1276557" cy="1268035"/>
          </a:xfrm>
          <a:prstGeom prst="rect">
            <a:avLst/>
          </a:prstGeom>
        </p:spPr>
      </p:pic>
    </p:spTree>
    <p:extLst>
      <p:ext uri="{BB962C8B-B14F-4D97-AF65-F5344CB8AC3E}">
        <p14:creationId xmlns:p14="http://schemas.microsoft.com/office/powerpoint/2010/main" val="24855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5FBBC-8D41-C24D-A012-2D3866DE2E11}"/>
              </a:ext>
            </a:extLst>
          </p:cNvPr>
          <p:cNvSpPr txBox="1">
            <a:spLocks/>
          </p:cNvSpPr>
          <p:nvPr/>
        </p:nvSpPr>
        <p:spPr>
          <a:xfrm>
            <a:off x="1382941" y="1998932"/>
            <a:ext cx="7492538" cy="485906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hlinkClick r:id="rId2"/>
              </a:rPr>
              <a:t>Carbon Travels Game </a:t>
            </a:r>
            <a:r>
              <a:rPr lang="mr-IN" sz="3200" dirty="0"/>
              <a:t>–</a:t>
            </a:r>
            <a:r>
              <a:rPr lang="en-US" sz="3200" dirty="0"/>
              <a:t> roll the dice to determine the fate of a carbon atom as it travels through Earth’s carbon pools (60-120 min)</a:t>
            </a:r>
            <a:endParaRPr lang="en-US" dirty="0"/>
          </a:p>
          <a:p>
            <a:pPr marL="461010" indent="0">
              <a:buNone/>
            </a:pPr>
            <a:r>
              <a:rPr lang="en-US" sz="2200" u="sng" dirty="0"/>
              <a:t>Student Outcomes:</a:t>
            </a:r>
          </a:p>
          <a:p>
            <a:pPr marL="803910" indent="-342900"/>
            <a:r>
              <a:rPr lang="en-US" sz="2200" dirty="0"/>
              <a:t>Research a specific carbon pool and present to peers</a:t>
            </a:r>
          </a:p>
          <a:p>
            <a:pPr marL="803910" indent="-342900"/>
            <a:r>
              <a:rPr lang="en-US" sz="2200" dirty="0"/>
              <a:t>List all major pools and fluxes in global carbon cycle</a:t>
            </a:r>
          </a:p>
          <a:p>
            <a:pPr marL="803910" indent="-342900"/>
            <a:r>
              <a:rPr lang="en-US" sz="2200" dirty="0"/>
              <a:t>Define residence time</a:t>
            </a:r>
          </a:p>
          <a:p>
            <a:pPr marL="803910" indent="-342900"/>
            <a:r>
              <a:rPr lang="en-US" sz="2200" dirty="0"/>
              <a:t>Compare and contrast the carbon cycle pre- and post-1700</a:t>
            </a:r>
          </a:p>
          <a:p>
            <a:pPr marL="461010" indent="0">
              <a:buNone/>
            </a:pPr>
            <a:r>
              <a:rPr lang="en-US" sz="2200" u="sng" dirty="0"/>
              <a:t>Materials:</a:t>
            </a:r>
          </a:p>
          <a:p>
            <a:pPr marL="803910" indent="-342900"/>
            <a:r>
              <a:rPr lang="en-US" sz="2200" dirty="0"/>
              <a:t>Resources about carbon cycle</a:t>
            </a:r>
          </a:p>
          <a:p>
            <a:pPr marL="803910" indent="-342900"/>
            <a:r>
              <a:rPr lang="en-US" sz="2200" dirty="0"/>
              <a:t>Large sheets of paper</a:t>
            </a:r>
          </a:p>
          <a:p>
            <a:pPr marL="803910" indent="-342900"/>
            <a:r>
              <a:rPr lang="en-US" sz="2200" i="1" dirty="0"/>
              <a:t>Carbon Cycle Station Instructions and Signs</a:t>
            </a:r>
          </a:p>
          <a:p>
            <a:pPr marL="803910" indent="-342900"/>
            <a:r>
              <a:rPr lang="en-US" sz="2200" i="1" dirty="0"/>
              <a:t>Journey Table </a:t>
            </a:r>
            <a:r>
              <a:rPr lang="en-US" sz="2200" dirty="0"/>
              <a:t>(1 per student)</a:t>
            </a:r>
          </a:p>
          <a:p>
            <a:pPr marL="803910" indent="-342900"/>
            <a:r>
              <a:rPr lang="en-US" sz="2200" dirty="0"/>
              <a:t>1 six-sided die per student or station</a:t>
            </a:r>
          </a:p>
          <a:p>
            <a:pPr marL="457200" indent="-457200">
              <a:buFont typeface="+mj-lt"/>
              <a:buAutoNum type="arabicPeriod" startAt="3"/>
            </a:pPr>
            <a:endParaRPr lang="en-US" sz="2200" dirty="0"/>
          </a:p>
        </p:txBody>
      </p:sp>
      <p:pic>
        <p:nvPicPr>
          <p:cNvPr id="4" name="Picture 3">
            <a:extLst>
              <a:ext uri="{FF2B5EF4-FFF2-40B4-BE49-F238E27FC236}">
                <a16:creationId xmlns:a16="http://schemas.microsoft.com/office/drawing/2014/main" id="{2CB72F5A-D3E0-7745-9482-7C57C0BA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1547" y="5133454"/>
            <a:ext cx="1422400" cy="1422400"/>
          </a:xfrm>
          <a:prstGeom prst="rect">
            <a:avLst/>
          </a:prstGeom>
        </p:spPr>
      </p:pic>
      <p:sp>
        <p:nvSpPr>
          <p:cNvPr id="5" name="Title 1">
            <a:extLst>
              <a:ext uri="{FF2B5EF4-FFF2-40B4-BE49-F238E27FC236}">
                <a16:creationId xmlns:a16="http://schemas.microsoft.com/office/drawing/2014/main" id="{C0E50EA5-0268-AE49-B574-4DFDA619099F}"/>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Tree>
    <p:extLst>
      <p:ext uri="{BB962C8B-B14F-4D97-AF65-F5344CB8AC3E}">
        <p14:creationId xmlns:p14="http://schemas.microsoft.com/office/powerpoint/2010/main" val="66929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A9FA9-1CDF-AB41-8508-E6A85BB79F1E}"/>
              </a:ext>
            </a:extLst>
          </p:cNvPr>
          <p:cNvSpPr txBox="1">
            <a:spLocks/>
          </p:cNvSpPr>
          <p:nvPr/>
        </p:nvSpPr>
        <p:spPr>
          <a:xfrm>
            <a:off x="1328928" y="945561"/>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Introductory Activities</a:t>
            </a:r>
          </a:p>
        </p:txBody>
      </p:sp>
      <p:sp>
        <p:nvSpPr>
          <p:cNvPr id="5" name="Content Placeholder 2">
            <a:extLst>
              <a:ext uri="{FF2B5EF4-FFF2-40B4-BE49-F238E27FC236}">
                <a16:creationId xmlns:a16="http://schemas.microsoft.com/office/drawing/2014/main" id="{08FB8DC2-0E9C-0D46-9FF8-7F31569F7594}"/>
              </a:ext>
            </a:extLst>
          </p:cNvPr>
          <p:cNvSpPr txBox="1">
            <a:spLocks/>
          </p:cNvSpPr>
          <p:nvPr/>
        </p:nvSpPr>
        <p:spPr>
          <a:xfrm>
            <a:off x="1382940" y="1876100"/>
            <a:ext cx="7407491" cy="44946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Light" charset="0"/>
                <a:ea typeface="+mn-ea"/>
                <a:cs typeface="+mn-cs"/>
                <a:hlinkClick r:id="rId2"/>
              </a:rPr>
              <a:t>Getting to Know Global Carbon </a:t>
            </a:r>
            <a:r>
              <a:rPr kumimoji="0" lang="mr-IN" sz="3200" b="0" i="0" u="none" strike="noStrike" kern="1200" cap="none" spc="0" normalizeH="0" baseline="0" noProof="0" dirty="0">
                <a:ln>
                  <a:noFill/>
                </a:ln>
                <a:solidFill>
                  <a:prstClr val="black"/>
                </a:solidFill>
                <a:effectLst/>
                <a:uLnTx/>
                <a:uFillTx/>
                <a:latin typeface="Calibri Light" charset="0"/>
                <a:ea typeface="+mn-ea"/>
                <a:cs typeface="Mangal" panose="02040503050203030202" pitchFamily="18" charset="0"/>
              </a:rPr>
              <a:t>–</a:t>
            </a:r>
            <a:r>
              <a:rPr kumimoji="0" lang="en-US" sz="3200" b="0" i="0" u="none" strike="noStrike" kern="1200" cap="none" spc="0" normalizeH="0" baseline="0" noProof="0" dirty="0">
                <a:ln>
                  <a:noFill/>
                </a:ln>
                <a:solidFill>
                  <a:prstClr val="black"/>
                </a:solidFill>
                <a:effectLst/>
                <a:uLnTx/>
                <a:uFillTx/>
                <a:latin typeface="Calibri Light" charset="0"/>
                <a:ea typeface="+mn-ea"/>
                <a:cs typeface="+mn-cs"/>
              </a:rPr>
              <a:t> learn the basics of the carbon cycle through diagrams (70-100 min)</a:t>
            </a:r>
            <a:endParaRPr kumimoji="0" lang="en-US" sz="2800" b="0" i="0" u="none" strike="noStrike" kern="1200" cap="none" spc="0" normalizeH="0" baseline="0" noProof="0" dirty="0">
              <a:ln>
                <a:noFill/>
              </a:ln>
              <a:solidFill>
                <a:prstClr val="black"/>
              </a:solidFill>
              <a:effectLst/>
              <a:uLnTx/>
              <a:uFillTx/>
              <a:latin typeface="Calibri Light" charset="0"/>
              <a:ea typeface="+mn-ea"/>
              <a:cs typeface="+mn-cs"/>
            </a:endParaRPr>
          </a:p>
          <a:p>
            <a:pPr marL="46101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sng" strike="noStrike" kern="1200" cap="none" spc="0" normalizeH="0" baseline="0" noProof="0" dirty="0">
                <a:ln>
                  <a:noFill/>
                </a:ln>
                <a:solidFill>
                  <a:prstClr val="black"/>
                </a:solidFill>
                <a:effectLst/>
                <a:uLnTx/>
                <a:uFillTx/>
                <a:latin typeface="Calibri Light" charset="0"/>
                <a:ea typeface="+mn-ea"/>
                <a:cs typeface="+mn-cs"/>
              </a:rPr>
              <a:t>Student Outcomes: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Create diagrams of complex systems</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Conceptualize 1 </a:t>
            </a:r>
            <a:r>
              <a:rPr kumimoji="0" lang="en-US" sz="1500" b="0" i="0" u="none" strike="noStrike" kern="1200" cap="none" spc="0" normalizeH="0" baseline="0" noProof="0" dirty="0" err="1">
                <a:ln>
                  <a:noFill/>
                </a:ln>
                <a:solidFill>
                  <a:prstClr val="black"/>
                </a:solidFill>
                <a:effectLst/>
                <a:uLnTx/>
                <a:uFillTx/>
                <a:latin typeface="Calibri Light" charset="0"/>
                <a:ea typeface="+mn-ea"/>
                <a:cs typeface="+mn-cs"/>
              </a:rPr>
              <a:t>Pg</a:t>
            </a: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 of carbon</a:t>
            </a:r>
          </a:p>
          <a:p>
            <a:pPr marL="74676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Light" charset="0"/>
                <a:ea typeface="+mn-ea"/>
                <a:cs typeface="+mn-cs"/>
              </a:rPr>
              <a:t>Describe why the carbon cycle is not in equilibrium</a:t>
            </a:r>
          </a:p>
        </p:txBody>
      </p:sp>
      <p:sp>
        <p:nvSpPr>
          <p:cNvPr id="7" name="TextBox 6">
            <a:extLst>
              <a:ext uri="{FF2B5EF4-FFF2-40B4-BE49-F238E27FC236}">
                <a16:creationId xmlns:a16="http://schemas.microsoft.com/office/drawing/2014/main" id="{8D96EC7F-81A2-EF40-9037-8F7B4C66346E}"/>
              </a:ext>
            </a:extLst>
          </p:cNvPr>
          <p:cNvSpPr txBox="1"/>
          <p:nvPr/>
        </p:nvSpPr>
        <p:spPr>
          <a:xfrm>
            <a:off x="1382940" y="4764633"/>
            <a:ext cx="4806493" cy="2092325"/>
          </a:xfrm>
          <a:prstGeom prst="rect">
            <a:avLst/>
          </a:prstGeom>
          <a:noFill/>
        </p:spPr>
        <p:txBody>
          <a:bodyPr wrap="square" rtlCol="0" anchor="t">
            <a:spAutoFit/>
          </a:bodyPr>
          <a:lstStyle/>
          <a:p>
            <a:pPr marL="461645" indent="0">
              <a:spcBef>
                <a:spcPts val="1000"/>
              </a:spcBef>
              <a:buNone/>
            </a:pPr>
            <a:r>
              <a:rPr lang="en-US" sz="1500" u="sng" dirty="0">
                <a:latin typeface="Calibri Light" panose="020F0502020204030204" pitchFamily="34" charset="0"/>
                <a:cs typeface="Calibri Light" panose="020F0502020204030204" pitchFamily="34" charset="0"/>
              </a:rPr>
              <a:t>Materials:</a:t>
            </a:r>
            <a:endParaRPr lang="en-US" dirty="0">
              <a:latin typeface="Calibri Light" panose="020F0502020204030204" pitchFamily="34" charset="0"/>
              <a:cs typeface="Calibri Light" panose="020F0502020204030204" pitchFamily="34" charset="0"/>
            </a:endParaRP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White board, chalk board, large paper or overhead projector &amp; markers/chalk</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Materials for students to draw their own carbon cycle diagram</a:t>
            </a:r>
          </a:p>
          <a:p>
            <a:pPr marL="747395" indent="-285750">
              <a:spcBef>
                <a:spcPts val="1000"/>
              </a:spcBef>
              <a:buFont typeface="Arial"/>
              <a:buChar char="•"/>
            </a:pPr>
            <a:r>
              <a:rPr lang="en-US" sz="1500" dirty="0">
                <a:latin typeface="Calibri Light" panose="020F0502020204030204" pitchFamily="34" charset="0"/>
                <a:cs typeface="Calibri Light" panose="020F0502020204030204" pitchFamily="34" charset="0"/>
              </a:rPr>
              <a:t>Global Carbon Cycle Diagram </a:t>
            </a:r>
            <a:r>
              <a:rPr lang="mr-IN" sz="1500" dirty="0">
                <a:latin typeface="Calibri Light" panose="020F0502020204030204" pitchFamily="34" charset="0"/>
              </a:rPr>
              <a:t>–</a:t>
            </a:r>
            <a:r>
              <a:rPr lang="en-US" sz="1500" dirty="0">
                <a:latin typeface="Calibri Light" panose="020F0502020204030204" pitchFamily="34" charset="0"/>
                <a:cs typeface="Calibri Light" panose="020F0502020204030204" pitchFamily="34" charset="0"/>
              </a:rPr>
              <a:t> student copies or projected image</a:t>
            </a:r>
            <a:endParaRPr lang="en-US" sz="1600" dirty="0">
              <a:latin typeface="Calibri Light" panose="020F0502020204030204" pitchFamily="34" charset="0"/>
              <a:cs typeface="Calibri Light" panose="020F0502020204030204" pitchFamily="34" charset="0"/>
            </a:endParaRPr>
          </a:p>
        </p:txBody>
      </p:sp>
      <p:pic>
        <p:nvPicPr>
          <p:cNvPr id="2" name="Picture 5" descr="Diagram of the global carbon cycle">
            <a:extLst>
              <a:ext uri="{FF2B5EF4-FFF2-40B4-BE49-F238E27FC236}">
                <a16:creationId xmlns:a16="http://schemas.microsoft.com/office/drawing/2014/main" id="{F43149D5-E3DA-48F3-905C-C59B69F091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5985" y="2990850"/>
            <a:ext cx="2816632" cy="2549877"/>
          </a:xfrm>
          <a:prstGeom prst="rect">
            <a:avLst/>
          </a:prstGeom>
        </p:spPr>
      </p:pic>
    </p:spTree>
    <p:extLst>
      <p:ext uri="{BB962C8B-B14F-4D97-AF65-F5344CB8AC3E}">
        <p14:creationId xmlns:p14="http://schemas.microsoft.com/office/powerpoint/2010/main" val="7221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AB0047-44EC-B24A-B6C1-FA3DB97F44AC}"/>
              </a:ext>
            </a:extLst>
          </p:cNvPr>
          <p:cNvSpPr txBox="1">
            <a:spLocks/>
          </p:cNvSpPr>
          <p:nvPr/>
        </p:nvSpPr>
        <p:spPr>
          <a:xfrm>
            <a:off x="1400536" y="823802"/>
            <a:ext cx="7533914" cy="956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panose="020F0302020204030204"/>
                <a:ea typeface="+mj-ea"/>
                <a:cs typeface="+mj-cs"/>
              </a:rPr>
              <a:t>Quiz Questions</a:t>
            </a:r>
          </a:p>
        </p:txBody>
      </p:sp>
      <p:sp>
        <p:nvSpPr>
          <p:cNvPr id="6" name="Content Placeholder 2">
            <a:extLst>
              <a:ext uri="{FF2B5EF4-FFF2-40B4-BE49-F238E27FC236}">
                <a16:creationId xmlns:a16="http://schemas.microsoft.com/office/drawing/2014/main" id="{8EB4ECCD-DEA8-4440-804E-D8B2959573B4}"/>
              </a:ext>
            </a:extLst>
          </p:cNvPr>
          <p:cNvSpPr txBox="1">
            <a:spLocks/>
          </p:cNvSpPr>
          <p:nvPr/>
        </p:nvSpPr>
        <p:spPr>
          <a:xfrm>
            <a:off x="1400534" y="1482042"/>
            <a:ext cx="7533915" cy="50556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a:t>
            </a:r>
            <a:r>
              <a:rPr lang="en-US" sz="1800" dirty="0">
                <a:solidFill>
                  <a:sysClr val="windowText" lastClr="000000"/>
                </a:solidFill>
                <a:latin typeface="Calibri" panose="020F0502020204030204"/>
              </a:rPr>
              <a:t>carbon cycle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lang="en-US" sz="1800" b="0" i="0" u="none" strike="noStrike" kern="1200" cap="none" spc="0" baseline="0" noProof="0" dirty="0">
              <a:solidFill>
                <a:sysClr val="windowText" lastClr="000000"/>
              </a:solidFill>
              <a:latin typeface="Calibri" panose="020F0502020204030204"/>
              <a:cs typeface="Calibri"/>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What is the difference between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and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fluxes</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major </a:t>
            </a: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pools </a:t>
            </a:r>
            <a:r>
              <a:rPr kumimoji="0" lang="en-US" sz="1800" b="0" u="none" strike="noStrike" kern="1200" cap="none" spc="0" normalizeH="0" baseline="0" noProof="0" dirty="0">
                <a:ln>
                  <a:noFill/>
                </a:ln>
                <a:solidFill>
                  <a:sysClr val="windowText" lastClr="000000"/>
                </a:solidFill>
                <a:effectLst/>
                <a:uLnTx/>
                <a:uFillTx/>
                <a:latin typeface="Calibri" panose="020F0502020204030204"/>
                <a:ea typeface="+mn-ea"/>
                <a:cs typeface="+mn-cs"/>
              </a:rPr>
              <a:t>of carbon in the Earth System</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lang="en-US" sz="1800" dirty="0">
                <a:solidFill>
                  <a:sysClr val="windowText" lastClr="000000"/>
                </a:solidFill>
                <a:latin typeface="Calibri" panose="020F0502020204030204"/>
                <a:cs typeface="Calibri"/>
              </a:rPr>
              <a:t> Which contain the most carbon? The least?</a:t>
            </a:r>
            <a:endParaRPr lang="en-US" sz="1800" b="0" i="0" u="none" strike="noStrike" kern="1200" cap="none" spc="0" baseline="0" noProof="0" dirty="0">
              <a:solidFill>
                <a:sysClr val="windowText" lastClr="000000"/>
              </a:solidFill>
              <a:latin typeface="Calibri" panose="020F0502020204030204"/>
              <a:cs typeface="Calibri"/>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Why is studying the carbon cycle important?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When atmospheric carbon dioxide concentrations increase, what happens to Earth’s temperature</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indent="-514350">
              <a:buFont typeface="+mj-lt"/>
              <a:buAutoNum type="arabicPeriod"/>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photosynthesis add or remove carbon from the atmosphere?</a:t>
            </a:r>
            <a:r>
              <a:rPr lang="en-US" sz="1800" dirty="0">
                <a:solidFill>
                  <a:sysClr val="windowText" lastClr="000000"/>
                </a:solidFill>
                <a:latin typeface="Calibri" panose="020F0502020204030204"/>
              </a:rPr>
              <a:t>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respiration add or remove carbon from the atmosphere?</a:t>
            </a:r>
            <a:endParaRPr lang="en-US" sz="1800" b="0" i="0" u="none" strike="noStrike" kern="1200" cap="none" spc="0" baseline="0" noProof="0" dirty="0">
              <a:solidFill>
                <a:sysClr val="windowText" lastClr="000000"/>
              </a:solidFill>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process has caused the most recent (past 150 years) increase in atmospheric carbon dioxide?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activity could you use to introduce students to systems thinking?</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solidFill>
                  <a:sysClr val="windowText" lastClr="000000"/>
                </a:solidFill>
                <a:latin typeface="Calibri" panose="020F0502020204030204"/>
              </a:rPr>
              <a:t>What is a system?</a:t>
            </a:r>
            <a:endParaRPr lang="en-US" sz="1800" b="0" i="0" u="none" strike="noStrike" kern="1200" cap="none" spc="0" baseline="0" noProof="0" dirty="0">
              <a:solidFill>
                <a:sysClr val="windowText" lastClr="000000"/>
              </a:solidFill>
              <a:latin typeface="Calibri" panose="020F0502020204030204"/>
            </a:endParaRPr>
          </a:p>
          <a:p>
            <a:pPr marL="514350" indent="-514350">
              <a:buAutoNum type="arabicPeriod"/>
              <a:defRPr/>
            </a:pPr>
            <a:r>
              <a:rPr lang="en-US" sz="1800" dirty="0">
                <a:solidFill>
                  <a:sysClr val="windowText" lastClr="000000"/>
                </a:solidFill>
                <a:latin typeface="Calibri" panose="020F0502020204030204"/>
              </a:rPr>
              <a:t>What is a 1-box model? What are two examples of a 1-box model?</a:t>
            </a:r>
          </a:p>
        </p:txBody>
      </p:sp>
    </p:spTree>
    <p:extLst>
      <p:ext uri="{BB962C8B-B14F-4D97-AF65-F5344CB8AC3E}">
        <p14:creationId xmlns:p14="http://schemas.microsoft.com/office/powerpoint/2010/main" val="383158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220644" y="2675489"/>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Part 2 : </a:t>
            </a:r>
          </a:p>
          <a:p>
            <a:r>
              <a:rPr lang="en-US" dirty="0">
                <a:solidFill>
                  <a:srgbClr val="002060"/>
                </a:solidFill>
              </a:rPr>
              <a:t>Standard Site Field Protocols</a:t>
            </a:r>
          </a:p>
        </p:txBody>
      </p:sp>
    </p:spTree>
    <p:extLst>
      <p:ext uri="{BB962C8B-B14F-4D97-AF65-F5344CB8AC3E}">
        <p14:creationId xmlns:p14="http://schemas.microsoft.com/office/powerpoint/2010/main" val="179038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FBE8-6ED9-48DC-802E-0E24E995C3D3}"/>
              </a:ext>
            </a:extLst>
          </p:cNvPr>
          <p:cNvSpPr>
            <a:spLocks noGrp="1"/>
          </p:cNvSpPr>
          <p:nvPr>
            <p:ph type="ctrTitle" idx="4294967295"/>
          </p:nvPr>
        </p:nvSpPr>
        <p:spPr>
          <a:xfrm>
            <a:off x="1887294" y="1157745"/>
            <a:ext cx="6154737" cy="860425"/>
          </a:xfrm>
        </p:spPr>
        <p:txBody>
          <a:bodyPr/>
          <a:lstStyle/>
          <a:p>
            <a:r>
              <a:rPr lang="en-US" sz="4000" dirty="0"/>
              <a:t>Overview</a:t>
            </a:r>
          </a:p>
        </p:txBody>
      </p:sp>
      <p:sp>
        <p:nvSpPr>
          <p:cNvPr id="4" name="Slide Number Placeholder 3">
            <a:extLst>
              <a:ext uri="{FF2B5EF4-FFF2-40B4-BE49-F238E27FC236}">
                <a16:creationId xmlns:a16="http://schemas.microsoft.com/office/drawing/2014/main" id="{455326EF-4DFF-4C29-B3A0-1F836AC72BC1}"/>
              </a:ext>
            </a:extLst>
          </p:cNvPr>
          <p:cNvSpPr>
            <a:spLocks noGrp="1"/>
          </p:cNvSpPr>
          <p:nvPr>
            <p:ph type="sldNum" sz="quarter" idx="4294967295"/>
          </p:nvPr>
        </p:nvSpPr>
        <p:spPr>
          <a:xfrm>
            <a:off x="0" y="0"/>
            <a:ext cx="0" cy="0"/>
          </a:xfrm>
        </p:spPr>
        <p:txBody>
          <a:bodyPr/>
          <a:lstStyle/>
          <a:p>
            <a:fld id="{CD3249D2-7C24-A948-B60E-13A125D620FA}" type="slidenum">
              <a:rPr lang="en-US" smtClean="0"/>
              <a:t>36</a:t>
            </a:fld>
            <a:endParaRPr lang="en-US" dirty="0"/>
          </a:p>
        </p:txBody>
      </p:sp>
      <p:sp>
        <p:nvSpPr>
          <p:cNvPr id="6" name="Content Placeholder 2">
            <a:extLst>
              <a:ext uri="{FF2B5EF4-FFF2-40B4-BE49-F238E27FC236}">
                <a16:creationId xmlns:a16="http://schemas.microsoft.com/office/drawing/2014/main" id="{D6A1A551-BA1D-4161-A002-9F31B9D664CB}"/>
              </a:ext>
            </a:extLst>
          </p:cNvPr>
          <p:cNvSpPr txBox="1">
            <a:spLocks/>
          </p:cNvSpPr>
          <p:nvPr/>
        </p:nvSpPr>
        <p:spPr>
          <a:xfrm>
            <a:off x="1359924" y="2018170"/>
            <a:ext cx="7632192" cy="42331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section…</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54134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81153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1.5 hours</a:t>
            </a:r>
          </a:p>
        </p:txBody>
      </p:sp>
    </p:spTree>
    <p:extLst>
      <p:ext uri="{BB962C8B-B14F-4D97-AF65-F5344CB8AC3E}">
        <p14:creationId xmlns:p14="http://schemas.microsoft.com/office/powerpoint/2010/main" val="3253789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6B81-7E56-4555-86BE-85C7CFE37C11}"/>
              </a:ext>
            </a:extLst>
          </p:cNvPr>
          <p:cNvSpPr>
            <a:spLocks noGrp="1"/>
          </p:cNvSpPr>
          <p:nvPr>
            <p:ph type="title" idx="4294967295"/>
          </p:nvPr>
        </p:nvSpPr>
        <p:spPr>
          <a:xfrm>
            <a:off x="872490" y="1086485"/>
            <a:ext cx="7886700" cy="711835"/>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5" name="Picture 4"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465450EA-6509-7F4B-8C06-C8431506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0154" y="2069305"/>
            <a:ext cx="6056815" cy="4668116"/>
          </a:xfrm>
          <a:prstGeom prst="rect">
            <a:avLst/>
          </a:prstGeom>
        </p:spPr>
      </p:pic>
    </p:spTree>
    <p:extLst>
      <p:ext uri="{BB962C8B-B14F-4D97-AF65-F5344CB8AC3E}">
        <p14:creationId xmlns:p14="http://schemas.microsoft.com/office/powerpoint/2010/main" val="1944220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5584F2-93CD-4CDC-8BE7-67B960AF3695}"/>
              </a:ext>
            </a:extLst>
          </p:cNvPr>
          <p:cNvSpPr>
            <a:spLocks noGrp="1"/>
          </p:cNvSpPr>
          <p:nvPr>
            <p:ph type="title" idx="4294967295"/>
          </p:nvPr>
        </p:nvSpPr>
        <p:spPr>
          <a:xfrm>
            <a:off x="1402080" y="1036320"/>
            <a:ext cx="7113270" cy="654368"/>
          </a:xfrm>
          <a:prstGeom prst="rect">
            <a:avLst/>
          </a:prstGeom>
        </p:spPr>
        <p:txBody>
          <a:bodyPr/>
          <a:lstStyle/>
          <a:p>
            <a:pPr rtl="0" eaLnBrk="1" latinLnBrk="0" hangingPunct="1"/>
            <a:r>
              <a:rPr lang="en-US" dirty="0">
                <a:solidFill>
                  <a:srgbClr val="002060"/>
                </a:solidFill>
              </a:rPr>
              <a:t>Example Research Questions</a:t>
            </a:r>
            <a:endParaRPr lang="en-US" dirty="0"/>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5275" indent="-117475">
              <a:buFont typeface="Arial"/>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125730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Calibri Light" panose="020F0502020204030204" pitchFamily="34" charset="0"/>
                <a:cs typeface="Calibri Light" panose="020F0502020204030204" pitchFamily="34" charset="0"/>
              </a:rPr>
              <a:t>After completing this section, you will be able to:</a:t>
            </a:r>
          </a:p>
          <a:p>
            <a:pPr>
              <a:lnSpc>
                <a:spcPct val="120000"/>
              </a:lnSpc>
            </a:pPr>
            <a:r>
              <a:rPr lang="en-US" sz="2400" dirty="0">
                <a:latin typeface="Calibri Light" panose="020F0502020204030204" pitchFamily="34" charset="0"/>
                <a:cs typeface="Calibri Light" panose="020F0502020204030204" pitchFamily="34" charset="0"/>
              </a:rPr>
              <a:t>Provide examples of the role of humans in the global carbon cycle.</a:t>
            </a:r>
          </a:p>
          <a:p>
            <a:pPr>
              <a:lnSpc>
                <a:spcPct val="120000"/>
              </a:lnSpc>
            </a:pPr>
            <a:r>
              <a:rPr lang="en-US" sz="2400" dirty="0">
                <a:latin typeface="Calibri Light" panose="020F0502020204030204" pitchFamily="34" charset="0"/>
                <a:cs typeface="Calibri Light" panose="020F0502020204030204" pitchFamily="34" charset="0"/>
              </a:rPr>
              <a:t>Explain how carbon is stored in and passed between living &amp; non-living things in terrestrial ecosystems.</a:t>
            </a:r>
          </a:p>
          <a:p>
            <a:pPr>
              <a:lnSpc>
                <a:spcPct val="120000"/>
              </a:lnSpc>
            </a:pPr>
            <a:r>
              <a:rPr lang="en-US" sz="2400" dirty="0">
                <a:latin typeface="Calibri Light" panose="020F0502020204030204" pitchFamily="34" charset="0"/>
                <a:cs typeface="Calibri Light" panose="020F0502020204030204" pitchFamily="34" charset="0"/>
              </a:rPr>
              <a:t>Describe two ways in which environmental conditions impact carbon flows through ecosystems.</a:t>
            </a:r>
          </a:p>
          <a:p>
            <a:pPr marL="0" indent="0">
              <a:lnSpc>
                <a:spcPct val="120000"/>
              </a:lnSpc>
              <a:buNone/>
            </a:pPr>
            <a:endParaRPr lang="en-US" sz="2400"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sz="2400"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D16912-2879-4530-A2AA-F4BF5003E4EA}"/>
              </a:ext>
            </a:extLst>
          </p:cNvPr>
          <p:cNvSpPr>
            <a:spLocks noGrp="1"/>
          </p:cNvSpPr>
          <p:nvPr>
            <p:ph type="title" idx="4294967295"/>
          </p:nvPr>
        </p:nvSpPr>
        <p:spPr>
          <a:xfrm>
            <a:off x="1257300" y="1027906"/>
            <a:ext cx="7886700" cy="1325563"/>
          </a:xfrm>
          <a:prstGeom prst="rect">
            <a:avLst/>
          </a:prstGeom>
        </p:spPr>
        <p:txBody>
          <a:bodyPr/>
          <a:lstStyle/>
          <a:p>
            <a:pPr rtl="0" eaLnBrk="1" latinLnBrk="0" hangingPunct="1"/>
            <a:r>
              <a:rPr lang="en-US" dirty="0">
                <a:solidFill>
                  <a:srgbClr val="002060"/>
                </a:solidFill>
              </a:rPr>
              <a:t>How Will You Calculate Carbon?</a:t>
            </a:r>
          </a:p>
        </p:txBody>
      </p:sp>
      <p:pic>
        <p:nvPicPr>
          <p:cNvPr id="6" name="Picture 5"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E617A0BD-8C9E-4045-9ABE-FC762AC53684}"/>
              </a:ext>
            </a:extLst>
          </p:cNvPr>
          <p:cNvPicPr>
            <a:picLocks noChangeAspect="1"/>
          </p:cNvPicPr>
          <p:nvPr/>
        </p:nvPicPr>
        <p:blipFill>
          <a:blip r:embed="rId2"/>
          <a:stretch>
            <a:fillRect/>
          </a:stretch>
        </p:blipFill>
        <p:spPr>
          <a:xfrm>
            <a:off x="1435684" y="2128555"/>
            <a:ext cx="7181240" cy="3620492"/>
          </a:xfrm>
          <a:prstGeom prst="rect">
            <a:avLst/>
          </a:prstGeom>
        </p:spPr>
      </p:pic>
    </p:spTree>
    <p:extLst>
      <p:ext uri="{BB962C8B-B14F-4D97-AF65-F5344CB8AC3E}">
        <p14:creationId xmlns:p14="http://schemas.microsoft.com/office/powerpoint/2010/main" val="122608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0F6F-6499-4E8B-B7E0-8F35F874C3A2}"/>
              </a:ext>
            </a:extLst>
          </p:cNvPr>
          <p:cNvSpPr>
            <a:spLocks noGrp="1"/>
          </p:cNvSpPr>
          <p:nvPr>
            <p:ph type="title" idx="4294967295"/>
          </p:nvPr>
        </p:nvSpPr>
        <p:spPr>
          <a:xfrm>
            <a:off x="1156970" y="1027906"/>
            <a:ext cx="7886700"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Standard Site Carbon Field  Protocols</a:t>
            </a:r>
            <a:endParaRPr lang="en-US" dirty="0"/>
          </a:p>
        </p:txBody>
      </p:sp>
      <p:sp>
        <p:nvSpPr>
          <p:cNvPr id="5" name="Content Placeholder 2">
            <a:extLst>
              <a:ext uri="{FF2B5EF4-FFF2-40B4-BE49-F238E27FC236}">
                <a16:creationId xmlns:a16="http://schemas.microsoft.com/office/drawing/2014/main" id="{EF57F52F-7271-E742-A261-2D1F0B130960}"/>
              </a:ext>
            </a:extLst>
          </p:cNvPr>
          <p:cNvSpPr txBox="1">
            <a:spLocks/>
          </p:cNvSpPr>
          <p:nvPr/>
        </p:nvSpPr>
        <p:spPr>
          <a:xfrm>
            <a:off x="1324355" y="2066306"/>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814BE-62A4-4AF3-B4AF-DE3063308AFB}"/>
              </a:ext>
            </a:extLst>
          </p:cNvPr>
          <p:cNvSpPr>
            <a:spLocks noGrp="1"/>
          </p:cNvSpPr>
          <p:nvPr>
            <p:ph type="title" idx="4294967295"/>
          </p:nvPr>
        </p:nvSpPr>
        <p:spPr>
          <a:xfrm>
            <a:off x="1176020" y="1107440"/>
            <a:ext cx="7500620" cy="7423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203132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a:t>Percent Cover</a:t>
            </a:r>
          </a:p>
          <a:p>
            <a:pPr marL="635000" indent="-457200">
              <a:lnSpc>
                <a:spcPct val="150000"/>
              </a:lnSpc>
              <a:buFont typeface="Arial"/>
              <a:buAutoNum type="arabicPeriod"/>
            </a:pPr>
            <a:r>
              <a:rPr lang="en-US" sz="2800" dirty="0"/>
              <a:t>Allometry</a:t>
            </a:r>
          </a:p>
        </p:txBody>
      </p:sp>
    </p:spTree>
    <p:extLst>
      <p:ext uri="{BB962C8B-B14F-4D97-AF65-F5344CB8AC3E}">
        <p14:creationId xmlns:p14="http://schemas.microsoft.com/office/powerpoint/2010/main" val="323309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World map showing different regions with different colors.">
            <a:extLst>
              <a:ext uri="{FF2B5EF4-FFF2-40B4-BE49-F238E27FC236}">
                <a16:creationId xmlns:a16="http://schemas.microsoft.com/office/drawing/2014/main" id="{22627583-271C-B94E-AC6C-E42170152F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
        <p:nvSpPr>
          <p:cNvPr id="6" name="Title 1">
            <a:extLst>
              <a:ext uri="{FF2B5EF4-FFF2-40B4-BE49-F238E27FC236}">
                <a16:creationId xmlns:a16="http://schemas.microsoft.com/office/drawing/2014/main" id="{71B4E73A-BBEF-49B5-AEDE-DB3062A2C88C}"/>
              </a:ext>
            </a:extLst>
          </p:cNvPr>
          <p:cNvSpPr>
            <a:spLocks noGrp="1"/>
          </p:cNvSpPr>
          <p:nvPr>
            <p:ph type="title" idx="4294967295"/>
          </p:nvPr>
        </p:nvSpPr>
        <p:spPr>
          <a:xfrm>
            <a:off x="1197610" y="1106805"/>
            <a:ext cx="6940550" cy="833755"/>
          </a:xfrm>
          <a:prstGeom prst="rect">
            <a:avLst/>
          </a:prstGeom>
        </p:spPr>
        <p:txBody>
          <a:bodyPr/>
          <a:lstStyle/>
          <a:p>
            <a:pPr rtl="0" eaLnBrk="1" latinLnBrk="0" hangingPunct="1"/>
            <a:r>
              <a:rPr lang="en-US" dirty="0">
                <a:solidFill>
                  <a:srgbClr val="002060"/>
                </a:solidFill>
                <a:hlinkClick r:id="rId4"/>
              </a:rPr>
              <a:t>Biomass Units</a:t>
            </a:r>
            <a:endParaRPr lang="en-US" dirty="0">
              <a:solidFill>
                <a:srgbClr val="002060"/>
              </a:solidFill>
            </a:endParaRPr>
          </a:p>
        </p:txBody>
      </p:sp>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schoolyard (g C/m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686" y="2067957"/>
            <a:ext cx="2803292" cy="1760336"/>
          </a:xfrm>
          <a:prstGeom prst="rect">
            <a:avLst/>
          </a:prstGeom>
        </p:spPr>
      </p:pic>
    </p:spTree>
    <p:extLst>
      <p:ext uri="{BB962C8B-B14F-4D97-AF65-F5344CB8AC3E}">
        <p14:creationId xmlns:p14="http://schemas.microsoft.com/office/powerpoint/2010/main" val="3100546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BED26F-DE38-4621-9008-411A4F0B421E}"/>
              </a:ext>
            </a:extLst>
          </p:cNvPr>
          <p:cNvSpPr>
            <a:spLocks noGrp="1"/>
          </p:cNvSpPr>
          <p:nvPr>
            <p:ph type="title" idx="4294967295"/>
          </p:nvPr>
        </p:nvSpPr>
        <p:spPr>
          <a:xfrm>
            <a:off x="1595119" y="1137285"/>
            <a:ext cx="6614889" cy="843915"/>
          </a:xfrm>
          <a:prstGeom prst="rect">
            <a:avLst/>
          </a:prstGeom>
        </p:spPr>
        <p:txBody>
          <a:bodyPr/>
          <a:lstStyle/>
          <a:p>
            <a:pPr rtl="0" eaLnBrk="1" latinLnBrk="0" hangingPunct="1"/>
            <a:r>
              <a:rPr lang="en-US" dirty="0">
                <a:solidFill>
                  <a:srgbClr val="002060"/>
                </a:solidFill>
                <a:hlinkClick r:id="rId2"/>
              </a:rPr>
              <a:t>Percent Cover</a:t>
            </a:r>
            <a:endParaRPr lang="en-US" dirty="0"/>
          </a:p>
        </p:txBody>
      </p:sp>
      <p:sp>
        <p:nvSpPr>
          <p:cNvPr id="2" name="Content Placeholder 2">
            <a:extLst>
              <a:ext uri="{FF2B5EF4-FFF2-40B4-BE49-F238E27FC236}">
                <a16:creationId xmlns:a16="http://schemas.microsoft.com/office/drawing/2014/main" id="{B65ECFA6-CC1F-D34A-B895-27C4D82FE9D2}"/>
              </a:ext>
            </a:extLst>
          </p:cNvPr>
          <p:cNvSpPr txBox="1">
            <a:spLocks/>
          </p:cNvSpPr>
          <p:nvPr/>
        </p:nvSpPr>
        <p:spPr>
          <a:xfrm>
            <a:off x="1322388" y="2140440"/>
            <a:ext cx="7426101" cy="1700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0700" indent="-342900"/>
            <a:r>
              <a:rPr lang="en-US" sz="2200" dirty="0">
                <a:latin typeface="Calibri Light" panose="020F0502020204030204" pitchFamily="34" charset="0"/>
                <a:cs typeface="Calibri Light" panose="020F0502020204030204" pitchFamily="34" charset="0"/>
              </a:rPr>
              <a:t>Students practice estimating percent cover</a:t>
            </a:r>
            <a:endParaRPr lang="en-US" dirty="0">
              <a:latin typeface="Calibri Light" panose="020F0502020204030204" pitchFamily="34" charset="0"/>
              <a:cs typeface="Calibri Light" panose="020F0502020204030204" pitchFamily="34" charset="0"/>
            </a:endParaRPr>
          </a:p>
          <a:p>
            <a:pPr marL="520700" indent="-342900"/>
            <a:r>
              <a:rPr lang="en-US" sz="2200" dirty="0">
                <a:latin typeface="Calibri Light" panose="020F0502020204030204" pitchFamily="34" charset="0"/>
                <a:cs typeface="Calibri Light" panose="020F0502020204030204" pitchFamily="34" charset="0"/>
              </a:rPr>
              <a:t>Students use these to determine if shrubs/saplings and/or herbaceous vegetation should be measured in the sample site. </a:t>
            </a:r>
          </a:p>
          <a:p>
            <a:pPr>
              <a:buFont typeface="Arial" panose="020B0604020202020204" pitchFamily="34" charset="0"/>
              <a:buNone/>
            </a:pPr>
            <a:endParaRPr lang="en-US" sz="2200" dirty="0">
              <a:latin typeface="Calibri Light" panose="020F0502020204030204" pitchFamily="34" charset="0"/>
              <a:cs typeface="Calibri Light" panose="020F0502020204030204" pitchFamily="34" charset="0"/>
            </a:endParaRPr>
          </a:p>
          <a:p>
            <a:pPr marL="295275" indent="-117475">
              <a:buNone/>
            </a:pPr>
            <a:endParaRPr lang="en-US" sz="2200" dirty="0">
              <a:latin typeface="Calibri Light" panose="020F0502020204030204" pitchFamily="34" charset="0"/>
              <a:cs typeface="Calibri Light" panose="020F0502020204030204" pitchFamily="34" charset="0"/>
            </a:endParaRPr>
          </a:p>
        </p:txBody>
      </p:sp>
      <p:pic>
        <p:nvPicPr>
          <p:cNvPr id="4" name="Picture 12" descr="Image shows a paper with a square drawn on it and 20 pennies scattered inside the square; there is also one penny outside the square, on the left, one penny on the upper border of the square and a penny on the right border of the square.">
            <a:extLst>
              <a:ext uri="{FF2B5EF4-FFF2-40B4-BE49-F238E27FC236}">
                <a16:creationId xmlns:a16="http://schemas.microsoft.com/office/drawing/2014/main" id="{EDE14BA1-E9DF-CF4A-A613-3E07C3416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014" y="4133039"/>
            <a:ext cx="2815086" cy="2269349"/>
          </a:xfrm>
          <a:prstGeom prst="rect">
            <a:avLst/>
          </a:prstGeom>
        </p:spPr>
      </p:pic>
      <p:pic>
        <p:nvPicPr>
          <p:cNvPr id="5" name="Picture 14" descr="Image shows a paper with a square drawn on it and 20 pennies inside it all next to each other forming a rectangle made up of 4 rows of 5 pennies each; there is also one penny outside the square, on the left, one penny on the upper border of the square and a penny on the right border of the square.">
            <a:extLst>
              <a:ext uri="{FF2B5EF4-FFF2-40B4-BE49-F238E27FC236}">
                <a16:creationId xmlns:a16="http://schemas.microsoft.com/office/drawing/2014/main" id="{9BC3344B-D679-DD4C-A1B3-4319E5C336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935" y="4133491"/>
            <a:ext cx="2743200" cy="2273968"/>
          </a:xfrm>
          <a:prstGeom prst="rect">
            <a:avLst/>
          </a:prstGeom>
        </p:spPr>
      </p:pic>
    </p:spTree>
    <p:extLst>
      <p:ext uri="{BB962C8B-B14F-4D97-AF65-F5344CB8AC3E}">
        <p14:creationId xmlns:p14="http://schemas.microsoft.com/office/powerpoint/2010/main" val="1223599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6E2FCF-DA8B-4A17-BDA1-98681B5B3253}"/>
              </a:ext>
            </a:extLst>
          </p:cNvPr>
          <p:cNvSpPr>
            <a:spLocks noGrp="1"/>
          </p:cNvSpPr>
          <p:nvPr>
            <p:ph type="title" idx="4294967295"/>
          </p:nvPr>
        </p:nvSpPr>
        <p:spPr>
          <a:xfrm>
            <a:off x="1248410" y="1188085"/>
            <a:ext cx="6646294" cy="803275"/>
          </a:xfrm>
          <a:prstGeom prst="rect">
            <a:avLst/>
          </a:prstGeom>
        </p:spPr>
        <p:txBody>
          <a:bodyPr/>
          <a:lstStyle/>
          <a:p>
            <a:pPr rtl="0" eaLnBrk="1" latinLnBrk="0" hangingPunct="1"/>
            <a:r>
              <a:rPr lang="en-US" dirty="0">
                <a:solidFill>
                  <a:srgbClr val="002060"/>
                </a:solidFill>
                <a:hlinkClick r:id="rId2"/>
              </a:rPr>
              <a:t>Allometry</a:t>
            </a:r>
            <a:endParaRPr lang="en-US" dirty="0"/>
          </a:p>
        </p:txBody>
      </p:sp>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210955"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t>
            </a:r>
            <a:r>
              <a:rPr lang="en-US" sz="2200" u="sng" dirty="0" err="1">
                <a:latin typeface="Calibri Light" panose="020F0502020204030204" pitchFamily="34" charset="0"/>
                <a:cs typeface="Calibri Light" panose="020F0502020204030204" pitchFamily="34" charset="0"/>
              </a:rPr>
              <a:t>allometry</a:t>
            </a:r>
            <a:r>
              <a:rPr lang="en-US" sz="2200" u="sng" dirty="0">
                <a:latin typeface="Calibri Light" panose="020F0502020204030204" pitchFamily="34" charset="0"/>
                <a:cs typeface="Calibri Light" panose="020F0502020204030204" pitchFamily="34" charset="0"/>
              </a:rPr>
              <a:t>)</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4910" y="2219938"/>
            <a:ext cx="3466556" cy="3719602"/>
          </a:xfrm>
          <a:prstGeom prst="rect">
            <a:avLst/>
          </a:prstGeom>
        </p:spPr>
      </p:pic>
      <p:sp>
        <p:nvSpPr>
          <p:cNvPr id="4" name="TextBox 3" descr="Jenkins et al. 200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Tree>
    <p:extLst>
      <p:ext uri="{BB962C8B-B14F-4D97-AF65-F5344CB8AC3E}">
        <p14:creationId xmlns:p14="http://schemas.microsoft.com/office/powerpoint/2010/main" val="1916541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8CCC-822F-4044-A878-621DDEA84F33}"/>
              </a:ext>
            </a:extLst>
          </p:cNvPr>
          <p:cNvSpPr>
            <a:spLocks noGrp="1"/>
          </p:cNvSpPr>
          <p:nvPr>
            <p:ph type="title" idx="4294967295"/>
          </p:nvPr>
        </p:nvSpPr>
        <p:spPr>
          <a:xfrm>
            <a:off x="1217418" y="1117988"/>
            <a:ext cx="4096262" cy="752863"/>
          </a:xfrm>
          <a:prstGeom prst="rect">
            <a:avLst/>
          </a:prstGeom>
        </p:spPr>
        <p:txBody>
          <a:bodyPr/>
          <a:lstStyle/>
          <a:p>
            <a:r>
              <a:rPr lang="en-US" dirty="0">
                <a:solidFill>
                  <a:srgbClr val="002060"/>
                </a:solidFill>
                <a:hlinkClick r:id="rId3"/>
              </a:rPr>
              <a:t>Site Selection</a:t>
            </a: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6232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5" name="TextBox 14">
            <a:extLst>
              <a:ext uri="{FF2B5EF4-FFF2-40B4-BE49-F238E27FC236}">
                <a16:creationId xmlns:a16="http://schemas.microsoft.com/office/drawing/2014/main" id="{9953811F-A2F2-6941-B57F-BB3E997C72E4}"/>
              </a:ext>
            </a:extLst>
          </p:cNvPr>
          <p:cNvSpPr txBox="1"/>
          <p:nvPr/>
        </p:nvSpPr>
        <p:spPr>
          <a:xfrm>
            <a:off x="1217418" y="2518698"/>
            <a:ext cx="6560006" cy="4585871"/>
          </a:xfrm>
          <a:prstGeom prst="rect">
            <a:avLst/>
          </a:prstGeom>
          <a:noFill/>
        </p:spPr>
        <p:txBody>
          <a:bodyPr wrap="square" rtlCol="0">
            <a:spAutoFit/>
          </a:bodyPr>
          <a:lstStyle/>
          <a:p>
            <a:pPr marL="349250" indent="-349250"/>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a:t>
            </a:r>
          </a:p>
          <a:p>
            <a:pPr marL="349250" indent="-349250"/>
            <a:endParaRPr lang="en-US" sz="2200" u="sng" dirty="0">
              <a:solidFill>
                <a:sysClr val="windowText" lastClr="000000"/>
              </a:solidFill>
              <a:latin typeface="Calibri" panose="020F0502020204030204" pitchFamily="34" charset="0"/>
              <a:cs typeface="Calibri" panose="020F0502020204030204" pitchFamily="34" charset="0"/>
            </a:endParaRPr>
          </a:p>
          <a:p>
            <a:pPr marL="349250" indent="-349250"/>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a:t>
            </a:r>
            <a:r>
              <a:rPr lang="en-US" sz="2400" dirty="0">
                <a:solidFill>
                  <a:sysClr val="windowText" lastClr="000000"/>
                </a:solidFill>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*Please complete Carbon Cycle Non-Standard Site Field Protocols </a:t>
            </a:r>
            <a:r>
              <a:rPr lang="en-US" sz="2400" b="1" dirty="0" err="1">
                <a:solidFill>
                  <a:srgbClr val="FF0000"/>
                </a:solidFill>
                <a:latin typeface="Calibri" panose="020F0502020204030204" pitchFamily="34" charset="0"/>
                <a:cs typeface="Calibri" panose="020F0502020204030204" pitchFamily="34" charset="0"/>
              </a:rPr>
              <a:t>eTraining</a:t>
            </a:r>
            <a:r>
              <a:rPr lang="en-US" sz="2400" b="1" dirty="0">
                <a:solidFill>
                  <a:srgbClr val="FF0000"/>
                </a:solidFill>
                <a:latin typeface="Calibri" panose="020F0502020204030204" pitchFamily="34" charset="0"/>
                <a:cs typeface="Calibri" panose="020F0502020204030204" pitchFamily="34" charset="0"/>
              </a:rPr>
              <a:t>*</a:t>
            </a:r>
          </a:p>
          <a:p>
            <a:pPr marL="349250" indent="-349250"/>
            <a:r>
              <a:rPr lang="en-US" sz="2200" dirty="0">
                <a:latin typeface="Calibri" panose="020F0502020204030204" pitchFamily="34" charset="0"/>
                <a:cs typeface="Calibri" panose="020F0502020204030204" pitchFamily="34" charset="0"/>
              </a:rPr>
              <a:t>.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6422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DC4C-3D90-4228-8AEB-C5D5FB424A2A}"/>
              </a:ext>
            </a:extLst>
          </p:cNvPr>
          <p:cNvSpPr>
            <a:spLocks noGrp="1"/>
          </p:cNvSpPr>
          <p:nvPr>
            <p:ph type="title" idx="4294967295"/>
          </p:nvPr>
        </p:nvSpPr>
        <p:spPr>
          <a:xfrm>
            <a:off x="1268721" y="1148080"/>
            <a:ext cx="6036310" cy="78295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Standard </a:t>
            </a:r>
            <a:r>
              <a:rPr lang="en-US" sz="4400" i="0" kern="1200" spc="0" baseline="0" dirty="0">
                <a:ln>
                  <a:noFill/>
                </a:ln>
                <a:solidFill>
                  <a:srgbClr val="002060"/>
                </a:solidFill>
                <a:effectLst/>
                <a:latin typeface="Calibri" panose="020F0502020204030204" pitchFamily="34" charset="0"/>
                <a:ea typeface="+mn-ea"/>
                <a:cs typeface="+mn-cs"/>
                <a:hlinkClick r:id="rId3"/>
              </a:rPr>
              <a:t>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47799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Before going out in the field, students learn necessary skills for Site Set-up: pacing, compass, (and optional GPS).</a:t>
            </a:r>
          </a:p>
          <a:p>
            <a:pPr marL="0" indent="0">
              <a:buNone/>
            </a:pPr>
            <a:r>
              <a:rPr lang="en-US" sz="2400" dirty="0"/>
              <a:t>Students then work in teams to set up a Carbon Cycle sample site:</a:t>
            </a:r>
            <a:endParaRPr lang="en-US" dirty="0"/>
          </a:p>
          <a:p>
            <a:pPr>
              <a:buFont typeface="Arial"/>
              <a:buNone/>
            </a:pPr>
            <a:r>
              <a:rPr lang="en-US" sz="2400" dirty="0"/>
              <a:t>1. Perimeter Team</a:t>
            </a:r>
          </a:p>
          <a:p>
            <a:pPr>
              <a:buFont typeface="Arial"/>
              <a:buNone/>
            </a:pPr>
            <a:r>
              <a:rPr lang="en-US" sz="2400" dirty="0"/>
              <a:t>2. Corner Team</a:t>
            </a:r>
          </a:p>
          <a:p>
            <a:pPr>
              <a:buFont typeface="Arial"/>
              <a:buNone/>
            </a:pPr>
            <a:r>
              <a:rPr lang="en-US" sz="2400" dirty="0"/>
              <a:t>3. Center Team</a:t>
            </a:r>
          </a:p>
          <a:p>
            <a:pPr marL="0" indent="0">
              <a:buFont typeface="Arial"/>
              <a:buNone/>
            </a:pPr>
            <a:endParaRPr lang="en-US" sz="2400" dirty="0"/>
          </a:p>
        </p:txBody>
      </p:sp>
      <p:pic>
        <p:nvPicPr>
          <p:cNvPr id="19" name="Picture 6" descr="Image shows a square with coordinates around it: N (0 degrees, 360 degrees); E (90 degrees); S (180 degrees); W(270 degrees). At each corner of square there are other degrees marked: Upper Left corner - 315 degrees; Upper Right corner - 45 degrees; Bottom Right corner - 135 degrees; Bottom Left corner - 225 degrees. Inside the square there is a coordinate plane and some ovals dispersed on each quadrant of the plane. There is also a dotted line going from the origin to 315 degrees and labeled 21.2 meters; there is a shorter, unlabeled, dotted line going from the origin to 0 degrees, that is North.">
            <a:extLst>
              <a:ext uri="{FF2B5EF4-FFF2-40B4-BE49-F238E27FC236}">
                <a16:creationId xmlns:a16="http://schemas.microsoft.com/office/drawing/2014/main" id="{4C33B764-4F3E-384A-98E1-84448330D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6061" y="3322892"/>
            <a:ext cx="4332684" cy="3410461"/>
          </a:xfrm>
          <a:prstGeom prst="rect">
            <a:avLst/>
          </a:prstGeom>
        </p:spPr>
      </p:pic>
    </p:spTree>
    <p:extLst>
      <p:ext uri="{BB962C8B-B14F-4D97-AF65-F5344CB8AC3E}">
        <p14:creationId xmlns:p14="http://schemas.microsoft.com/office/powerpoint/2010/main" val="3184088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0F41FC-8BF5-4D6C-B066-2D5B35611FB9}"/>
              </a:ext>
            </a:extLst>
          </p:cNvPr>
          <p:cNvSpPr>
            <a:spLocks noGrp="1"/>
          </p:cNvSpPr>
          <p:nvPr>
            <p:ph type="title" idx="4294967295"/>
          </p:nvPr>
        </p:nvSpPr>
        <p:spPr>
          <a:xfrm>
            <a:off x="1328738" y="1097280"/>
            <a:ext cx="6951662" cy="732155"/>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Standard Site Set-up (Cont’d)</a:t>
            </a: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489285"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t>Perimeter Team</a:t>
            </a:r>
          </a:p>
          <a:p>
            <a:pPr>
              <a:buFont typeface="Arial" panose="020B0604020202020204" pitchFamily="34" charset="0"/>
              <a:buNone/>
            </a:pPr>
            <a:r>
              <a:rPr lang="en-US" sz="2000" dirty="0"/>
              <a:t>Start at first corner completed by a Corner Team. Pace along perimeter to check flags placed by Corner Teams.</a:t>
            </a:r>
            <a:endParaRPr lang="en-US" dirty="0"/>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240463" y="1881188"/>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t>Center Team</a:t>
            </a:r>
          </a:p>
          <a:p>
            <a:pPr>
              <a:buNone/>
            </a:pPr>
            <a:r>
              <a:rPr lang="en-US" sz="2000" dirty="0"/>
              <a:t>Record the appropriate site location information on the </a:t>
            </a:r>
            <a:r>
              <a:rPr lang="en-US" sz="2000" i="1" dirty="0"/>
              <a:t>Sample Site Data Sheet.</a:t>
            </a:r>
            <a:r>
              <a:rPr lang="en-US" sz="2000" dirty="0"/>
              <a:t> Conduct vegetation analysis by estimating percent cover of shrubs/saplings and herbaceous cover. Take site photos.</a:t>
            </a:r>
            <a:endParaRPr lang="en-US" dirty="0"/>
          </a:p>
          <a:p>
            <a:pPr>
              <a:buFont typeface="Arial" panose="020B0604020202020204" pitchFamily="34" charset="0"/>
              <a:buNone/>
            </a:pP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800" dirty="0"/>
              <a:t>Corner teams</a:t>
            </a:r>
          </a:p>
          <a:p>
            <a:pPr>
              <a:buFont typeface="Arial"/>
              <a:buNone/>
            </a:pPr>
            <a:r>
              <a:rPr lang="en-US" sz="2000" dirty="0"/>
              <a:t>Use compass to pace from plot center to each corner. Place a temporary flag. Repeat for corresponding sides.</a:t>
            </a:r>
          </a:p>
          <a:p>
            <a:pPr>
              <a:buFont typeface="Arial"/>
              <a:buNone/>
            </a:pPr>
            <a:endParaRPr lang="en-US" dirty="0"/>
          </a:p>
          <a:p>
            <a:pPr>
              <a:buFont typeface="Arial"/>
              <a:buNone/>
            </a:pPr>
            <a:endParaRPr lang="en-US" dirty="0"/>
          </a:p>
        </p:txBody>
      </p:sp>
      <p:pic>
        <p:nvPicPr>
          <p:cNvPr id="6" name="Picture 3" descr="Image shows the upper left quadrant of a coordinate plane with a dotted line from the origin going to 315 degrees. The line also has a label that reads 21.2 m. There is a shorter, unlabeled, dotted line from the origin to 360 degrees, that, is to North. There are ovals of different sizes dispersed over the plane.">
            <a:extLst>
              <a:ext uri="{FF2B5EF4-FFF2-40B4-BE49-F238E27FC236}">
                <a16:creationId xmlns:a16="http://schemas.microsoft.com/office/drawing/2014/main" id="{418E5FEF-DD8E-CD42-BF47-F3A028C965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8157" y="4679772"/>
            <a:ext cx="1540458" cy="1688783"/>
          </a:xfrm>
          <a:prstGeom prst="rect">
            <a:avLst/>
          </a:prstGeom>
        </p:spPr>
      </p:pic>
      <p:pic>
        <p:nvPicPr>
          <p:cNvPr id="7" name="Picture 13" descr="Image shows coordinates with eight arrows crossing at the center. The coordinates labeled are N, 45, E, 135, S, 225, W and 315. There are ovals of different sizes dispersed over the plane.">
            <a:extLst>
              <a:ext uri="{FF2B5EF4-FFF2-40B4-BE49-F238E27FC236}">
                <a16:creationId xmlns:a16="http://schemas.microsoft.com/office/drawing/2014/main" id="{FD49811F-ADFB-3742-8116-197A63F6D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0185" y="5524164"/>
            <a:ext cx="1012975" cy="945659"/>
          </a:xfrm>
          <a:prstGeom prst="rect">
            <a:avLst/>
          </a:prstGeom>
        </p:spPr>
      </p:pic>
      <p:pic>
        <p:nvPicPr>
          <p:cNvPr id="8" name="Picture 8" descr="Images shows the two left quadrants of the coordinates plane in their entirety and it shows a small part of the two right quadrants. There is a dotted line going across the left end of the coordinate plane. There are ovals of different sizes dispersed over the plane.">
            <a:extLst>
              <a:ext uri="{FF2B5EF4-FFF2-40B4-BE49-F238E27FC236}">
                <a16:creationId xmlns:a16="http://schemas.microsoft.com/office/drawing/2014/main" id="{7C58846E-40C7-4B8C-976C-22D20CFBF0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508" y="4210505"/>
            <a:ext cx="1365477" cy="2259318"/>
          </a:xfrm>
          <a:prstGeom prst="rect">
            <a:avLst/>
          </a:prstGeom>
        </p:spPr>
      </p:pic>
    </p:spTree>
    <p:extLst>
      <p:ext uri="{BB962C8B-B14F-4D97-AF65-F5344CB8AC3E}">
        <p14:creationId xmlns:p14="http://schemas.microsoft.com/office/powerpoint/2010/main" val="3148391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C767-CFB7-4230-8FF6-EBED63A19461}"/>
              </a:ext>
            </a:extLst>
          </p:cNvPr>
          <p:cNvSpPr>
            <a:spLocks noGrp="1"/>
          </p:cNvSpPr>
          <p:nvPr>
            <p:ph type="title" idx="4294967295"/>
          </p:nvPr>
        </p:nvSpPr>
        <p:spPr>
          <a:xfrm>
            <a:off x="1242378" y="1056640"/>
            <a:ext cx="6645910" cy="6915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pic>
        <p:nvPicPr>
          <p:cNvPr id="5"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91CD24C7-25B5-44D9-BA2D-4A6F2ADF03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2322530"/>
            <a:ext cx="5362365" cy="4399475"/>
          </a:xfrm>
          <a:prstGeom prst="rect">
            <a:avLst/>
          </a:prstGeom>
        </p:spPr>
      </p:pic>
      <p:sp>
        <p:nvSpPr>
          <p:cNvPr id="6" name="TextBox 5">
            <a:extLst>
              <a:ext uri="{FF2B5EF4-FFF2-40B4-BE49-F238E27FC236}">
                <a16:creationId xmlns:a16="http://schemas.microsoft.com/office/drawing/2014/main" id="{75A5982A-9FC9-48AC-A8FA-5BCEAE2409DD}"/>
              </a:ext>
            </a:extLst>
          </p:cNvPr>
          <p:cNvSpPr txBox="1"/>
          <p:nvPr/>
        </p:nvSpPr>
        <p:spPr>
          <a:xfrm>
            <a:off x="6742113" y="2273300"/>
            <a:ext cx="2215408"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3"/>
              </a:rPr>
              <a:t>'How To Measure Trees</a:t>
            </a:r>
            <a:r>
              <a:rPr lang="en-US" dirty="0"/>
              <a:t>' for instructions on accurate circumference measurements</a:t>
            </a:r>
          </a:p>
          <a:p>
            <a:pPr algn="ctr"/>
            <a:endParaRPr lang="en-US" dirty="0"/>
          </a:p>
        </p:txBody>
      </p:sp>
    </p:spTree>
    <p:extLst>
      <p:ext uri="{BB962C8B-B14F-4D97-AF65-F5344CB8AC3E}">
        <p14:creationId xmlns:p14="http://schemas.microsoft.com/office/powerpoint/2010/main" val="19241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9ED-889F-0342-98A0-109EAE8EE418}"/>
              </a:ext>
            </a:extLst>
          </p:cNvPr>
          <p:cNvSpPr txBox="1">
            <a:spLocks/>
          </p:cNvSpPr>
          <p:nvPr/>
        </p:nvSpPr>
        <p:spPr>
          <a:xfrm>
            <a:off x="1328928" y="954972"/>
            <a:ext cx="74615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2060"/>
                </a:solidFill>
              </a:rPr>
              <a:t>The Biosphere</a:t>
            </a:r>
          </a:p>
        </p:txBody>
      </p:sp>
      <p:sp>
        <p:nvSpPr>
          <p:cNvPr id="3" name="Content Placeholder 2">
            <a:extLst>
              <a:ext uri="{FF2B5EF4-FFF2-40B4-BE49-F238E27FC236}">
                <a16:creationId xmlns:a16="http://schemas.microsoft.com/office/drawing/2014/main" id="{45139BE8-27AF-724C-AACC-CFD6891816CF}"/>
              </a:ext>
            </a:extLst>
          </p:cNvPr>
          <p:cNvSpPr txBox="1">
            <a:spLocks/>
          </p:cNvSpPr>
          <p:nvPr/>
        </p:nvSpPr>
        <p:spPr>
          <a:xfrm>
            <a:off x="1324355" y="1733266"/>
            <a:ext cx="7617764" cy="4798163"/>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The Biosphere is comprised of all living things on Earth. GLOBE has several ways to explore and measure components of the biosphere through investigations about one of the most fundamental elements for life on Earth </a:t>
            </a:r>
            <a:r>
              <a:rPr lang="mr-IN" sz="2200" dirty="0">
                <a:latin typeface="Calibri Light" panose="020F0502020204030204" pitchFamily="34" charset="0"/>
              </a:rPr>
              <a:t>–</a:t>
            </a:r>
            <a:r>
              <a:rPr lang="en-US" sz="2200" dirty="0">
                <a:latin typeface="Calibri Light" panose="020F0502020204030204" pitchFamily="34" charset="0"/>
                <a:cs typeface="Calibri Light" panose="020F0502020204030204" pitchFamily="34" charset="0"/>
              </a:rPr>
              <a:t> carbon.  Carbon also plays a critical role in regulating the Earth's climate system. </a:t>
            </a:r>
          </a:p>
          <a:p>
            <a:pPr marL="0" indent="0">
              <a:lnSpc>
                <a:spcPct val="124000"/>
              </a:lnSpc>
              <a:buFont typeface="Arial"/>
              <a:buNone/>
            </a:pPr>
            <a:r>
              <a:rPr lang="en-US" sz="2200" dirty="0">
                <a:latin typeface="Calibri Light" panose="020F0502020204030204" pitchFamily="34" charset="0"/>
                <a:cs typeface="Calibri Light" panose="020F0502020204030204" pitchFamily="34" charset="0"/>
              </a:rPr>
              <a:t>Through the burning of fossil fuels and land use change, humans have disrupted the carbon cycle and are now the dominant cause of global climate change. </a:t>
            </a:r>
          </a:p>
          <a:p>
            <a:pPr marL="0" indent="0">
              <a:buFont typeface="Arial"/>
              <a:buNone/>
            </a:pPr>
            <a:r>
              <a:rPr lang="en-US" sz="2200" dirty="0">
                <a:latin typeface="Calibri Light" panose="020F0502020204030204" pitchFamily="34" charset="0"/>
                <a:cs typeface="Calibri Light" panose="020F0502020204030204" pitchFamily="34" charset="0"/>
              </a:rPr>
              <a:t>The GLOBE Carbon Cycle Project consists of four major categories: </a:t>
            </a:r>
          </a:p>
          <a:p>
            <a:pPr marL="295275" indent="-117475">
              <a:buFont typeface="Arial"/>
              <a:buNone/>
            </a:pPr>
            <a:r>
              <a:rPr lang="en-US" sz="2200" dirty="0">
                <a:latin typeface="Calibri Light" panose="020F0502020204030204" pitchFamily="34" charset="0"/>
                <a:cs typeface="Calibri Light" panose="020F0502020204030204" pitchFamily="34" charset="0"/>
              </a:rPr>
              <a:t>(1) Introductory Learning Activities</a:t>
            </a:r>
          </a:p>
          <a:p>
            <a:pPr marL="295275" indent="-117475">
              <a:buFont typeface="Arial"/>
              <a:buNone/>
            </a:pPr>
            <a:r>
              <a:rPr lang="en-US" sz="2200" dirty="0">
                <a:latin typeface="Calibri Light" panose="020F0502020204030204" pitchFamily="34" charset="0"/>
                <a:cs typeface="Calibri Light" panose="020F0502020204030204" pitchFamily="34" charset="0"/>
              </a:rPr>
              <a:t>(2) Classroom experiments (Plant-A-Plant)</a:t>
            </a:r>
          </a:p>
          <a:p>
            <a:pPr marL="295275" indent="-117475">
              <a:buFont typeface="Arial"/>
              <a:buNone/>
            </a:pPr>
            <a:r>
              <a:rPr lang="en-US" sz="2200" dirty="0">
                <a:latin typeface="Calibri Light" panose="020F0502020204030204" pitchFamily="34" charset="0"/>
                <a:cs typeface="Calibri Light" panose="020F0502020204030204" pitchFamily="34" charset="0"/>
              </a:rPr>
              <a:t>(3) Field Measurements (Protocols)</a:t>
            </a:r>
          </a:p>
          <a:p>
            <a:pPr marL="295275" indent="-117475">
              <a:buFont typeface="Arial"/>
              <a:buNone/>
            </a:pPr>
            <a:r>
              <a:rPr lang="en-US" sz="2200" dirty="0">
                <a:latin typeface="Calibri Light" panose="020F0502020204030204" pitchFamily="34" charset="0"/>
                <a:cs typeface="Calibri Light" panose="020F0502020204030204" pitchFamily="34" charset="0"/>
              </a:rPr>
              <a:t>(4) Modeling</a:t>
            </a:r>
          </a:p>
        </p:txBody>
      </p:sp>
    </p:spTree>
    <p:extLst>
      <p:ext uri="{BB962C8B-B14F-4D97-AF65-F5344CB8AC3E}">
        <p14:creationId xmlns:p14="http://schemas.microsoft.com/office/powerpoint/2010/main" val="912953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0627-7562-4FD8-A937-53255819B3CD}"/>
              </a:ext>
            </a:extLst>
          </p:cNvPr>
          <p:cNvSpPr>
            <a:spLocks noGrp="1"/>
          </p:cNvSpPr>
          <p:nvPr>
            <p:ph type="title" idx="4294967295"/>
          </p:nvPr>
        </p:nvSpPr>
        <p:spPr>
          <a:xfrm>
            <a:off x="1322716" y="974358"/>
            <a:ext cx="7001510" cy="772795"/>
          </a:xfrm>
          <a:prstGeom prst="rect">
            <a:avLst/>
          </a:prstGeom>
        </p:spPr>
        <p:txBody>
          <a:bodyPr/>
          <a:lstStyle/>
          <a:p>
            <a:pPr rtl="0" eaLnBrk="1" latinLnBrk="0" hangingPunct="1"/>
            <a:r>
              <a:rPr lang="en-US" dirty="0">
                <a:solidFill>
                  <a:srgbClr val="002060"/>
                </a:solidFill>
              </a:rPr>
              <a:t>Trees: Protocol Overview</a:t>
            </a:r>
            <a:endParaRPr lang="en-US" dirty="0"/>
          </a:p>
        </p:txBody>
      </p:sp>
      <p:graphicFrame>
        <p:nvGraphicFramePr>
          <p:cNvPr id="7" name="Table 5" descr="Trees Protocol Overview">
            <a:extLst>
              <a:ext uri="{FF2B5EF4-FFF2-40B4-BE49-F238E27FC236}">
                <a16:creationId xmlns:a16="http://schemas.microsoft.com/office/drawing/2014/main" id="{F4C2FA8E-A7E8-9141-89BB-B72D8301358E}"/>
              </a:ext>
            </a:extLst>
          </p:cNvPr>
          <p:cNvGraphicFramePr>
            <a:graphicFrameLocks/>
          </p:cNvGraphicFramePr>
          <p:nvPr>
            <p:extLst>
              <p:ext uri="{D42A27DB-BD31-4B8C-83A1-F6EECF244321}">
                <p14:modId xmlns:p14="http://schemas.microsoft.com/office/powerpoint/2010/main" val="3832276550"/>
              </p:ext>
            </p:extLst>
          </p:nvPr>
        </p:nvGraphicFramePr>
        <p:xfrm>
          <a:off x="1322716" y="1747153"/>
          <a:ext cx="7710752" cy="4937760"/>
        </p:xfrm>
        <a:graphic>
          <a:graphicData uri="http://schemas.openxmlformats.org/drawingml/2006/table">
            <a:tbl>
              <a:tblPr firstRow="1" bandRow="1">
                <a:tableStyleId>{69CF1AB2-1976-4502-BF36-3FF5EA218861}</a:tableStyleId>
              </a:tblPr>
              <a:tblGrid>
                <a:gridCol w="3199042">
                  <a:extLst>
                    <a:ext uri="{9D8B030D-6E8A-4147-A177-3AD203B41FA5}">
                      <a16:colId xmlns:a16="http://schemas.microsoft.com/office/drawing/2014/main" val="1290412041"/>
                    </a:ext>
                  </a:extLst>
                </a:gridCol>
                <a:gridCol w="4511710">
                  <a:extLst>
                    <a:ext uri="{9D8B030D-6E8A-4147-A177-3AD203B41FA5}">
                      <a16:colId xmlns:a16="http://schemas.microsoft.com/office/drawing/2014/main" val="2959547806"/>
                    </a:ext>
                  </a:extLst>
                </a:gridCol>
              </a:tblGrid>
              <a:tr h="370840">
                <a:tc>
                  <a:txBody>
                    <a:bodyPr/>
                    <a:lstStyle/>
                    <a:p>
                      <a:pPr>
                        <a:buNone/>
                      </a:pPr>
                      <a:r>
                        <a:rPr lang="en-US" dirty="0">
                          <a:hlinkClick r:id="rId2"/>
                        </a:rPr>
                        <a:t>How to Measure Trees</a:t>
                      </a:r>
                      <a:endParaRPr lang="en-US" b="1" dirty="0"/>
                    </a:p>
                    <a:p>
                      <a:pPr lvl="0">
                        <a:buNone/>
                      </a:pPr>
                      <a:r>
                        <a:rPr lang="en-US" i="1" dirty="0"/>
                        <a:t>(Supporting Protocol)</a:t>
                      </a:r>
                    </a:p>
                  </a:txBody>
                  <a:tcPr/>
                </a:tc>
                <a:tc>
                  <a:txBody>
                    <a:bodyPr/>
                    <a:lstStyle/>
                    <a:p>
                      <a:pPr>
                        <a:buNone/>
                      </a:pPr>
                      <a:r>
                        <a:rPr lang="en-US" dirty="0"/>
                        <a:t>Time: 60 minutes</a:t>
                      </a:r>
                    </a:p>
                    <a:p>
                      <a:pPr lvl="0">
                        <a:buNone/>
                      </a:pPr>
                      <a:r>
                        <a:rPr lang="en-US" dirty="0"/>
                        <a:t>Instruments: tree cookies, small f</a:t>
                      </a:r>
                      <a:r>
                        <a:rPr lang="en-US" sz="1800" u="none" strike="noStrike" noProof="0" dirty="0"/>
                        <a:t>lexible measuring tape, calculator</a:t>
                      </a:r>
                    </a:p>
                    <a:p>
                      <a:pPr lvl="0">
                        <a:buNone/>
                      </a:pPr>
                      <a:r>
                        <a:rPr lang="en-US"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3"/>
                        </a:rPr>
                        <a:t>Tree Mapping</a:t>
                      </a:r>
                      <a:endParaRPr lang="en-US" dirty="0"/>
                    </a:p>
                    <a:p>
                      <a:pPr lvl="0" algn="l">
                        <a:buNone/>
                      </a:pPr>
                      <a:r>
                        <a:rPr lang="en-US" sz="1800" i="1" u="none" strike="noStrike" noProof="0" dirty="0"/>
                        <a:t>*This can be done simultaneously with tree circumference, shrub/sapling &amp; herbaceous measurements (if applicable). Complete once per site.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Allometry)</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4"/>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applicable).Complete each year.</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Allometry)</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8584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9EC-29CB-4332-B241-100C36DEDE48}"/>
              </a:ext>
            </a:extLst>
          </p:cNvPr>
          <p:cNvSpPr>
            <a:spLocks noGrp="1"/>
          </p:cNvSpPr>
          <p:nvPr>
            <p:ph type="title" idx="4294967295"/>
          </p:nvPr>
        </p:nvSpPr>
        <p:spPr>
          <a:xfrm>
            <a:off x="1307157" y="1100813"/>
            <a:ext cx="614807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hlinkClick r:id="rId2"/>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dirty="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2178879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AC58-C7CC-4338-8B6F-DCF4E9EAB8AD}"/>
              </a:ext>
            </a:extLst>
          </p:cNvPr>
          <p:cNvSpPr>
            <a:spLocks noGrp="1"/>
          </p:cNvSpPr>
          <p:nvPr>
            <p:ph type="title" idx="4294967295"/>
          </p:nvPr>
        </p:nvSpPr>
        <p:spPr>
          <a:xfrm>
            <a:off x="1203884" y="1035685"/>
            <a:ext cx="747903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6F592D-4072-47A2-8C0D-914E0296AE23}"/>
              </a:ext>
            </a:extLst>
          </p:cNvPr>
          <p:cNvSpPr>
            <a:spLocks noGrp="1"/>
          </p:cNvSpPr>
          <p:nvPr>
            <p:ph type="title" idx="4294967295"/>
          </p:nvPr>
        </p:nvSpPr>
        <p:spPr>
          <a:xfrm>
            <a:off x="1179513" y="1016001"/>
            <a:ext cx="3577590" cy="751172"/>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
        <p:nvSpPr>
          <p:cNvPr id="2" name="Rectangle 1">
            <a:extLst>
              <a:ext uri="{FF2B5EF4-FFF2-40B4-BE49-F238E27FC236}">
                <a16:creationId xmlns:a16="http://schemas.microsoft.com/office/drawing/2014/main" id="{C2FA354D-7401-B94B-AF27-3FFA0B0F7F06}"/>
              </a:ext>
            </a:extLst>
          </p:cNvPr>
          <p:cNvSpPr/>
          <p:nvPr/>
        </p:nvSpPr>
        <p:spPr>
          <a:xfrm>
            <a:off x="4803664" y="1291438"/>
            <a:ext cx="4206986" cy="369332"/>
          </a:xfrm>
          <a:prstGeom prst="rect">
            <a:avLst/>
          </a:prstGeom>
        </p:spPr>
        <p:txBody>
          <a:bodyPr wrap="none">
            <a:spAutoFit/>
          </a:bodyPr>
          <a:lstStyle/>
          <a:p>
            <a:r>
              <a:rPr lang="en-US" dirty="0">
                <a:solidFill>
                  <a:sysClr val="windowText" lastClr="000000"/>
                </a:solidFill>
              </a:rPr>
              <a:t>*</a:t>
            </a:r>
            <a:r>
              <a:rPr lang="en-US" i="1" dirty="0">
                <a:solidFill>
                  <a:sysClr val="windowText" lastClr="000000"/>
                </a:solidFill>
              </a:rPr>
              <a:t>only needs to be completed once per site*</a:t>
            </a:r>
            <a:endParaRPr lang="en-US" dirty="0"/>
          </a:p>
        </p:txBody>
      </p:sp>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3422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Students divide into 4 quadrant teams and use a compass and measuring tape or pacing to map the location of each tree in the quadrant so the biomass and growth of each tree can be tracked over time.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21" descr="Image shows a coordinate plane enclosed a square. The coordinates N, S, E, W are labeled on the square. Then each quadrant is labeled; starting from the upper left quadrant, going clockwise: West Quadrant, North Quadrant, East Quadrant, South Quadrant.">
            <a:extLst>
              <a:ext uri="{FF2B5EF4-FFF2-40B4-BE49-F238E27FC236}">
                <a16:creationId xmlns:a16="http://schemas.microsoft.com/office/drawing/2014/main" id="{73F3F557-7344-BD41-8081-2D1FD2DEA9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3876871"/>
            <a:ext cx="2100843" cy="1695054"/>
          </a:xfrm>
          <a:prstGeom prst="rect">
            <a:avLst/>
          </a:prstGeom>
        </p:spPr>
      </p:pic>
      <p:pic>
        <p:nvPicPr>
          <p:cNvPr id="6" name="Picture 19" descr="Image shows a North Quadrant. On the upper left corner of the square there is an N. On the lower left corner of the square it says Plot Center. On the lower right corner of the square there is an E. Below the line of the square that goes from Plot Center to E, it says 15 m. Next to the line that goes from the lower right corner marked with an E to the upper right corner, which is not  labeled, it also says 15 m. There is an arrow going from the Plot Center diagonally up at about an 80 degree angle. A dotted curved arrow goes from the point of the previous arrow, down, towards the line from Plot Center to E. This dotted curved arrow has the following label: Measure each tree as you move clockwise around the quadrant.">
            <a:extLst>
              <a:ext uri="{FF2B5EF4-FFF2-40B4-BE49-F238E27FC236}">
                <a16:creationId xmlns:a16="http://schemas.microsoft.com/office/drawing/2014/main" id="{C8B50835-2B25-4546-B94A-A09F3D477F52}"/>
              </a:ext>
            </a:extLst>
          </p:cNvPr>
          <p:cNvPicPr>
            <a:picLocks noChangeAspect="1"/>
          </p:cNvPicPr>
          <p:nvPr/>
        </p:nvPicPr>
        <p:blipFill>
          <a:blip r:embed="rId3"/>
          <a:stretch>
            <a:fillRect/>
          </a:stretch>
        </p:blipFill>
        <p:spPr>
          <a:xfrm>
            <a:off x="3267075" y="3600646"/>
            <a:ext cx="5743575" cy="3152775"/>
          </a:xfrm>
          <a:prstGeom prst="rect">
            <a:avLst/>
          </a:prstGeom>
        </p:spPr>
      </p:pic>
      <p:cxnSp>
        <p:nvCxnSpPr>
          <p:cNvPr id="9" name="Straight Arrow Connector 8" descr="Arrow from the image showing all quadrants to the image showing only the North Quadrant. The arrow originates on the N point of the coordinates plane (first image) and ends on the N point on the North Quadrant (second image).">
            <a:extLst>
              <a:ext uri="{FF2B5EF4-FFF2-40B4-BE49-F238E27FC236}">
                <a16:creationId xmlns:a16="http://schemas.microsoft.com/office/drawing/2014/main" id="{585F5226-1524-1F40-B534-6D69B4B7DCC8}"/>
              </a:ext>
            </a:extLst>
          </p:cNvPr>
          <p:cNvCxnSpPr>
            <a:cxnSpLocks/>
          </p:cNvCxnSpPr>
          <p:nvPr/>
        </p:nvCxnSpPr>
        <p:spPr>
          <a:xfrm flipV="1">
            <a:off x="2345737" y="3872049"/>
            <a:ext cx="1775686" cy="197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descr="Arrow from the image showing all quadrants to the image showing only the North Quadrant. The arrow originates on center of the coordinates plane (first image) and ends on the Plot Center on the North Quadrant (second image).">
            <a:extLst>
              <a:ext uri="{FF2B5EF4-FFF2-40B4-BE49-F238E27FC236}">
                <a16:creationId xmlns:a16="http://schemas.microsoft.com/office/drawing/2014/main" id="{8FE1851C-92CB-6E4C-B919-88B20DE776E7}"/>
              </a:ext>
            </a:extLst>
          </p:cNvPr>
          <p:cNvCxnSpPr/>
          <p:nvPr/>
        </p:nvCxnSpPr>
        <p:spPr>
          <a:xfrm>
            <a:off x="2338556" y="4680080"/>
            <a:ext cx="1739799" cy="1882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89403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84ECD1-90E8-4C7D-BE81-A569EC438D26}"/>
              </a:ext>
            </a:extLst>
          </p:cNvPr>
          <p:cNvSpPr>
            <a:spLocks noGrp="1"/>
          </p:cNvSpPr>
          <p:nvPr>
            <p:ph type="title" idx="4294967295"/>
          </p:nvPr>
        </p:nvSpPr>
        <p:spPr>
          <a:xfrm>
            <a:off x="1179513" y="1045845"/>
            <a:ext cx="5304790" cy="722261"/>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2" name="Rectangle 1">
            <a:extLst>
              <a:ext uri="{FF2B5EF4-FFF2-40B4-BE49-F238E27FC236}">
                <a16:creationId xmlns:a16="http://schemas.microsoft.com/office/drawing/2014/main" id="{736E2E9A-0E38-9946-8541-3D16481B7D66}"/>
              </a:ext>
            </a:extLst>
          </p:cNvPr>
          <p:cNvSpPr/>
          <p:nvPr/>
        </p:nvSpPr>
        <p:spPr>
          <a:xfrm>
            <a:off x="4937014" y="1857760"/>
            <a:ext cx="4206986" cy="369332"/>
          </a:xfrm>
          <a:prstGeom prst="rect">
            <a:avLst/>
          </a:prstGeom>
        </p:spPr>
        <p:txBody>
          <a:bodyPr wrap="square">
            <a:spAutoFit/>
          </a:bodyPr>
          <a:lstStyle/>
          <a:p>
            <a:r>
              <a:rPr lang="en-US" dirty="0">
                <a:solidFill>
                  <a:sysClr val="windowText" lastClr="000000"/>
                </a:solidFill>
              </a:rPr>
              <a:t>*</a:t>
            </a:r>
            <a:r>
              <a:rPr lang="en-US" i="1" dirty="0">
                <a:solidFill>
                  <a:sysClr val="windowText" lastClr="000000"/>
                </a:solidFill>
              </a:rPr>
              <a:t>only needs to be completed once per site*</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and record azimuth and distance of each tree from center, 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14" descr="Image shows a table with 5 columns and two values below each column. First set of values: Azimuth: 15 degrees; Distance: 14 m; Species: Acer rubrum; Notes: Red maple; Circumference: 50 cm. Second set of values: Azimuth: 85 degrees; Distance: 6.5 m; Species: Pinus strobus; Notes: White pine, Forked, Measured at 1.25m; Circumference: 27 cm.">
            <a:extLst>
              <a:ext uri="{FF2B5EF4-FFF2-40B4-BE49-F238E27FC236}">
                <a16:creationId xmlns:a16="http://schemas.microsoft.com/office/drawing/2014/main" id="{FF9CDBFB-8A80-9C4E-8D42-F0E86D183159}"/>
              </a:ext>
            </a:extLst>
          </p:cNvPr>
          <p:cNvPicPr>
            <a:picLocks noChangeAspect="1"/>
          </p:cNvPicPr>
          <p:nvPr/>
        </p:nvPicPr>
        <p:blipFill>
          <a:blip r:embed="rId2"/>
          <a:stretch>
            <a:fillRect/>
          </a:stretch>
        </p:blipFill>
        <p:spPr>
          <a:xfrm>
            <a:off x="1301327" y="4391025"/>
            <a:ext cx="7646714" cy="1285081"/>
          </a:xfrm>
          <a:prstGeom prst="rect">
            <a:avLst/>
          </a:prstGeom>
        </p:spPr>
      </p:pic>
    </p:spTree>
    <p:extLst>
      <p:ext uri="{BB962C8B-B14F-4D97-AF65-F5344CB8AC3E}">
        <p14:creationId xmlns:p14="http://schemas.microsoft.com/office/powerpoint/2010/main" val="1298398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E6E72465-75C5-4F40-A232-E1E2B5B39C92}"/>
              </a:ext>
            </a:extLst>
          </p:cNvPr>
          <p:cNvSpPr>
            <a:spLocks noGrp="1"/>
          </p:cNvSpPr>
          <p:nvPr>
            <p:ph type="title" idx="4294967295"/>
          </p:nvPr>
        </p:nvSpPr>
        <p:spPr>
          <a:xfrm>
            <a:off x="1190625" y="1066981"/>
            <a:ext cx="5253990" cy="70185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8" name="Rectangle 7">
            <a:extLst>
              <a:ext uri="{FF2B5EF4-FFF2-40B4-BE49-F238E27FC236}">
                <a16:creationId xmlns:a16="http://schemas.microsoft.com/office/drawing/2014/main" id="{E349D571-56E7-AF4F-8E0A-230937EC2A8E}"/>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190625"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BD17-3FD9-409C-9AC9-63A6D54B9B95}"/>
              </a:ext>
            </a:extLst>
          </p:cNvPr>
          <p:cNvSpPr>
            <a:spLocks noGrp="1"/>
          </p:cNvSpPr>
          <p:nvPr>
            <p:ph type="title" idx="4294967295"/>
          </p:nvPr>
        </p:nvSpPr>
        <p:spPr>
          <a:xfrm>
            <a:off x="1238250" y="1027906"/>
            <a:ext cx="595503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Protocol Overview</a:t>
            </a:r>
            <a:endParaRPr lang="en-US" dirty="0"/>
          </a:p>
        </p:txBody>
      </p:sp>
      <p:graphicFrame>
        <p:nvGraphicFramePr>
          <p:cNvPr id="5" name="Table 5" descr="Shrubs/Saplings Protocol Overview Table">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202985915"/>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273B-CFC2-45B0-B12C-37121BFFE513}"/>
              </a:ext>
            </a:extLst>
          </p:cNvPr>
          <p:cNvSpPr>
            <a:spLocks noGrp="1"/>
          </p:cNvSpPr>
          <p:nvPr>
            <p:ph type="title" idx="4294967295"/>
          </p:nvPr>
        </p:nvSpPr>
        <p:spPr>
          <a:xfrm>
            <a:off x="1187450" y="1027907"/>
            <a:ext cx="5629910" cy="811054"/>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9" name="Rectangle 8">
            <a:extLst>
              <a:ext uri="{FF2B5EF4-FFF2-40B4-BE49-F238E27FC236}">
                <a16:creationId xmlns:a16="http://schemas.microsoft.com/office/drawing/2014/main" id="{2A5CE7C9-AB71-074F-8EF3-FC5655FFB755}"/>
              </a:ext>
            </a:extLst>
          </p:cNvPr>
          <p:cNvSpPr/>
          <p:nvPr/>
        </p:nvSpPr>
        <p:spPr>
          <a:xfrm>
            <a:off x="6738512" y="1344873"/>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8" y="2000250"/>
            <a:ext cx="507238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Pace from the center towards a corner. At each pace (two steps), place the measuring stick straight down.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Record ‘H’ (hit) if the stick is touching a shrub or sapling. </a:t>
            </a:r>
          </a:p>
          <a:p>
            <a:pPr lvl="1">
              <a:lnSpc>
                <a:spcPct val="110000"/>
              </a:lnSpc>
              <a:spcBef>
                <a:spcPts val="1000"/>
              </a:spcBef>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lvl="1">
              <a:lnSpc>
                <a:spcPct val="110000"/>
              </a:lnSpc>
              <a:spcBef>
                <a:spcPts val="1000"/>
              </a:spcBef>
            </a:pPr>
            <a:r>
              <a:rPr lang="en-US" sz="1600" dirty="0">
                <a:solidFill>
                  <a:sysClr val="windowText" lastClr="000000"/>
                </a:solidFill>
                <a:latin typeface="Calibri"/>
              </a:rPr>
              <a:t>Mark ‘D’ if the species is deciduous and measure the height of the shrub or sapling.</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a:lnSpc>
                <a:spcPct val="110000"/>
              </a:lnSpc>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Use the measuring stick to measure a representative height of the whole shrub/sapling.</a:t>
            </a:r>
            <a:endParaRPr lang="en-US" sz="1600" dirty="0">
              <a:solidFill>
                <a:sysClr val="windowText" lastClr="000000"/>
              </a:solidFill>
              <a:latin typeface="Calibri"/>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dirty="0">
                <a:solidFill>
                  <a:sysClr val="windowText" lastClr="000000"/>
                </a:solidFill>
                <a:latin typeface="Calibri"/>
              </a:rPr>
              <a:t>Record</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‘M’ (miss) if the stick is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not</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touching a shrub or sapling.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Repeat these steps until you reach the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dirty="0">
                <a:solidFill>
                  <a:sysClr val="windowText" lastClr="000000"/>
                </a:solidFill>
                <a:latin typeface="Calibri"/>
              </a:rPr>
              <a:t>Repeat for each corner.</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54882CC6-3D03-C14E-928B-D30BDEC4C343}"/>
              </a:ext>
            </a:extLst>
          </p:cNvPr>
          <p:cNvSpPr txBox="1"/>
          <p:nvPr/>
        </p:nvSpPr>
        <p:spPr>
          <a:xfrm>
            <a:off x="6499582" y="2166505"/>
            <a:ext cx="2393235" cy="923330"/>
          </a:xfrm>
          <a:prstGeom prst="rect">
            <a:avLst/>
          </a:prstGeom>
          <a:noFill/>
        </p:spPr>
        <p:txBody>
          <a:bodyPr wrap="square" rtlCol="0">
            <a:spAutoFit/>
          </a:bodyPr>
          <a:lstStyle/>
          <a:p>
            <a:r>
              <a:rPr lang="en-US" i="1" dirty="0"/>
              <a:t>Standard Shrub/Sapling Measurements - Student Field Guide</a:t>
            </a:r>
          </a:p>
        </p:txBody>
      </p:sp>
      <p:pic>
        <p:nvPicPr>
          <p:cNvPr id="3" name="Picture 2" descr="Image shows a coordinate plane enclosed by a square. The upper left corner of the square is labeled 315 degrees; the top center of the square is labeled N (0 degrees, 360 degrees); the upper right corner of the square is labeled 45; the center of the right side of the squared is labeled 15 m, E(90 degrees); the bottom right corner of the square is labeled 135 degrees; the bottom center of the square is labeled S (180 degrees); the lower left corner of the square is labeled 225 degrees. The center of the left side of the square is labeled W (270 degrees).">
            <a:extLst>
              <a:ext uri="{FF2B5EF4-FFF2-40B4-BE49-F238E27FC236}">
                <a16:creationId xmlns:a16="http://schemas.microsoft.com/office/drawing/2014/main" id="{5288CF7C-D5C8-449D-B52A-7D205B42A9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1124" y="3788869"/>
            <a:ext cx="2685980" cy="2937790"/>
          </a:xfrm>
          <a:prstGeom prst="rect">
            <a:avLst/>
          </a:prstGeom>
        </p:spPr>
      </p:pic>
    </p:spTree>
    <p:extLst>
      <p:ext uri="{BB962C8B-B14F-4D97-AF65-F5344CB8AC3E}">
        <p14:creationId xmlns:p14="http://schemas.microsoft.com/office/powerpoint/2010/main" val="2904094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4130-C39F-483D-AEF7-F49F5415E4C3}"/>
              </a:ext>
            </a:extLst>
          </p:cNvPr>
          <p:cNvSpPr>
            <a:spLocks noGrp="1"/>
          </p:cNvSpPr>
          <p:nvPr>
            <p:ph type="title" idx="4294967295"/>
          </p:nvPr>
        </p:nvSpPr>
        <p:spPr>
          <a:xfrm>
            <a:off x="1228089" y="1027906"/>
            <a:ext cx="7225031"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 </a:t>
            </a:r>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2021033042"/>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7108A-798C-4664-928D-DD5F359DBB33}"/>
              </a:ext>
            </a:extLst>
          </p:cNvPr>
          <p:cNvSpPr>
            <a:spLocks noGrp="1"/>
          </p:cNvSpPr>
          <p:nvPr>
            <p:ph type="title" idx="4294967295"/>
          </p:nvPr>
        </p:nvSpPr>
        <p:spPr>
          <a:xfrm>
            <a:off x="1158240" y="970098"/>
            <a:ext cx="5458352" cy="93334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4" name="Rectangle 3">
            <a:extLst>
              <a:ext uri="{FF2B5EF4-FFF2-40B4-BE49-F238E27FC236}">
                <a16:creationId xmlns:a16="http://schemas.microsoft.com/office/drawing/2014/main" id="{3310BA56-2D10-934D-BE81-832DC06F658D}"/>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34907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1AE097-240B-FE42-A89B-B5F9685EC386}"/>
              </a:ext>
            </a:extLst>
          </p:cNvPr>
          <p:cNvSpPr txBox="1">
            <a:spLocks/>
          </p:cNvSpPr>
          <p:nvPr/>
        </p:nvSpPr>
        <p:spPr>
          <a:xfrm>
            <a:off x="1328928" y="954972"/>
            <a:ext cx="746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charset="0"/>
                <a:ea typeface="+mj-ea"/>
                <a:cs typeface="+mj-cs"/>
              </a:rPr>
              <a:t>Carbon: A building block of life</a:t>
            </a:r>
          </a:p>
        </p:txBody>
      </p:sp>
      <p:sp>
        <p:nvSpPr>
          <p:cNvPr id="10" name="Content Placeholder 2">
            <a:extLst>
              <a:ext uri="{FF2B5EF4-FFF2-40B4-BE49-F238E27FC236}">
                <a16:creationId xmlns:a16="http://schemas.microsoft.com/office/drawing/2014/main" id="{737A164C-CACD-324B-A85E-AA6ECB3DDBC0}"/>
              </a:ext>
            </a:extLst>
          </p:cNvPr>
          <p:cNvSpPr txBox="1">
            <a:spLocks/>
          </p:cNvSpPr>
          <p:nvPr/>
        </p:nvSpPr>
        <p:spPr>
          <a:xfrm>
            <a:off x="1328928" y="2237897"/>
            <a:ext cx="5997170" cy="248443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The most abundant element in living things</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Accounts for 45-50% of the total mass of the biosphere  </a:t>
            </a:r>
          </a:p>
          <a:p>
            <a:pPr>
              <a:lnSpc>
                <a:spcPct val="110000"/>
              </a:lnSpc>
            </a:pPr>
            <a:r>
              <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rPr>
              <a:t>Also present in the Earth’s atmosphere, soil, oceans, and crust</a:t>
            </a:r>
            <a:r>
              <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rPr>
              <a:t> </a:t>
            </a:r>
            <a:endParaRPr kumimoji="0" lang="en-US" sz="2800" b="0" i="0" u="none" strike="noStrike" kern="1200" cap="none" spc="0" normalizeH="0" baseline="0" noProof="0" dirty="0">
              <a:ln>
                <a:noFill/>
              </a:ln>
              <a:solidFill>
                <a:sysClr val="windowText" lastClr="000000"/>
              </a:solidFill>
              <a:effectLst/>
              <a:uLnTx/>
              <a:uFillTx/>
              <a:latin typeface="Calibri Light" charset="0"/>
              <a:ea typeface="+mn-ea"/>
              <a:cs typeface="+mn-cs"/>
            </a:endParaRPr>
          </a:p>
          <a:p>
            <a:pPr marL="295275" marR="0" lvl="0" indent="-117475"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Light" charset="0"/>
              <a:ea typeface="+mn-ea"/>
              <a:cs typeface="+mn-cs"/>
            </a:endParaRPr>
          </a:p>
        </p:txBody>
      </p:sp>
      <p:pic>
        <p:nvPicPr>
          <p:cNvPr id="11" name="Picture 4">
            <a:extLst>
              <a:ext uri="{FF2B5EF4-FFF2-40B4-BE49-F238E27FC236}">
                <a16:creationId xmlns:a16="http://schemas.microsoft.com/office/drawing/2014/main" id="{6D0D8815-28B2-A243-A06E-11C3B81055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0148" y="4970974"/>
            <a:ext cx="1807210" cy="1539395"/>
          </a:xfrm>
          <a:prstGeom prst="rect">
            <a:avLst/>
          </a:prstGeom>
        </p:spPr>
      </p:pic>
      <p:pic>
        <p:nvPicPr>
          <p:cNvPr id="12" name="Picture 6">
            <a:extLst>
              <a:ext uri="{FF2B5EF4-FFF2-40B4-BE49-F238E27FC236}">
                <a16:creationId xmlns:a16="http://schemas.microsoft.com/office/drawing/2014/main" id="{0A7B8007-DD58-E84D-AC51-DEEDAC54CF8F}"/>
              </a:ext>
            </a:extLst>
          </p:cNvPr>
          <p:cNvPicPr>
            <a:picLocks noChangeAspect="1"/>
          </p:cNvPicPr>
          <p:nvPr/>
        </p:nvPicPr>
        <p:blipFill>
          <a:blip r:embed="rId3"/>
          <a:stretch>
            <a:fillRect/>
          </a:stretch>
        </p:blipFill>
        <p:spPr>
          <a:xfrm>
            <a:off x="3502055" y="5028394"/>
            <a:ext cx="1409700" cy="1409700"/>
          </a:xfrm>
          <a:prstGeom prst="rect">
            <a:avLst/>
          </a:prstGeom>
        </p:spPr>
      </p:pic>
      <p:pic>
        <p:nvPicPr>
          <p:cNvPr id="13" name="Picture 12">
            <a:extLst>
              <a:ext uri="{FF2B5EF4-FFF2-40B4-BE49-F238E27FC236}">
                <a16:creationId xmlns:a16="http://schemas.microsoft.com/office/drawing/2014/main" id="{EB0A53B4-6F31-9444-B077-4BCF20DE7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6453" y="4993700"/>
            <a:ext cx="2002278" cy="1493942"/>
          </a:xfrm>
          <a:prstGeom prst="rect">
            <a:avLst/>
          </a:prstGeom>
        </p:spPr>
      </p:pic>
      <p:pic>
        <p:nvPicPr>
          <p:cNvPr id="14" name="Picture 14">
            <a:extLst>
              <a:ext uri="{FF2B5EF4-FFF2-40B4-BE49-F238E27FC236}">
                <a16:creationId xmlns:a16="http://schemas.microsoft.com/office/drawing/2014/main" id="{28C2249F-5E89-5D45-86B9-3160456146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2369" y="1771650"/>
            <a:ext cx="1581962" cy="1471432"/>
          </a:xfrm>
          <a:prstGeom prst="rect">
            <a:avLst/>
          </a:prstGeom>
        </p:spPr>
      </p:pic>
      <p:pic>
        <p:nvPicPr>
          <p:cNvPr id="15" name="Picture 16">
            <a:extLst>
              <a:ext uri="{FF2B5EF4-FFF2-40B4-BE49-F238E27FC236}">
                <a16:creationId xmlns:a16="http://schemas.microsoft.com/office/drawing/2014/main" id="{B45C61D9-1604-1F49-8017-8E0626252D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28537" y="3450607"/>
            <a:ext cx="1594083" cy="1717554"/>
          </a:xfrm>
          <a:prstGeom prst="rect">
            <a:avLst/>
          </a:prstGeom>
        </p:spPr>
      </p:pic>
      <p:pic>
        <p:nvPicPr>
          <p:cNvPr id="3" name="Picture 2">
            <a:extLst>
              <a:ext uri="{FF2B5EF4-FFF2-40B4-BE49-F238E27FC236}">
                <a16:creationId xmlns:a16="http://schemas.microsoft.com/office/drawing/2014/main" id="{F8BADA7E-1893-3A49-864D-6573B46534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0419" y="5375686"/>
            <a:ext cx="1593912" cy="1062408"/>
          </a:xfrm>
          <a:prstGeom prst="rect">
            <a:avLst/>
          </a:prstGeom>
        </p:spPr>
      </p:pic>
    </p:spTree>
    <p:extLst>
      <p:ext uri="{BB962C8B-B14F-4D97-AF65-F5344CB8AC3E}">
        <p14:creationId xmlns:p14="http://schemas.microsoft.com/office/powerpoint/2010/main" val="3136703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A380E7-CD2D-4405-AC86-C20D09929697}"/>
              </a:ext>
            </a:extLst>
          </p:cNvPr>
          <p:cNvSpPr>
            <a:spLocks noGrp="1"/>
          </p:cNvSpPr>
          <p:nvPr>
            <p:ph type="title" idx="4294967295"/>
          </p:nvPr>
        </p:nvSpPr>
        <p:spPr>
          <a:xfrm>
            <a:off x="1158240" y="913766"/>
            <a:ext cx="7030720" cy="610190"/>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10" name="Rectangle 9">
            <a:extLst>
              <a:ext uri="{FF2B5EF4-FFF2-40B4-BE49-F238E27FC236}">
                <a16:creationId xmlns:a16="http://schemas.microsoft.com/office/drawing/2014/main" id="{BA5B57B4-A625-6142-982D-3793545A1A93}"/>
              </a:ext>
            </a:extLst>
          </p:cNvPr>
          <p:cNvSpPr/>
          <p:nvPr/>
        </p:nvSpPr>
        <p:spPr>
          <a:xfrm>
            <a:off x="6880752" y="1554209"/>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8853" y="2464228"/>
            <a:ext cx="2854036" cy="1870845"/>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2869361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C9B55-15AC-4902-8424-58ACE9AC6744}"/>
              </a:ext>
            </a:extLst>
          </p:cNvPr>
          <p:cNvSpPr>
            <a:spLocks noGrp="1"/>
          </p:cNvSpPr>
          <p:nvPr>
            <p:ph type="title" idx="4294967295"/>
          </p:nvPr>
        </p:nvSpPr>
        <p:spPr>
          <a:xfrm>
            <a:off x="1207770" y="1096645"/>
            <a:ext cx="7042150" cy="732155"/>
          </a:xfrm>
          <a:prstGeom prst="rect">
            <a:avLst/>
          </a:prstGeom>
        </p:spPr>
        <p:txBody>
          <a:bodyPr/>
          <a:lstStyle/>
          <a:p>
            <a:pPr rtl="0" eaLnBrk="1" fontAlgn="auto" latinLnBrk="0" hangingPunct="1"/>
            <a:r>
              <a:rPr lang="en-US" dirty="0">
                <a:solidFill>
                  <a:srgbClr val="002060"/>
                </a:solidFill>
              </a:rPr>
              <a:t>Data Entry at Globe.gov (1/3)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154984"/>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2"/>
              </a:rPr>
              <a:t>https://data.globe.gov</a:t>
            </a:r>
            <a:r>
              <a:rPr lang="en-US" sz="2200" dirty="0"/>
              <a:t>). </a:t>
            </a:r>
          </a:p>
          <a:p>
            <a:endParaRPr lang="en-US" sz="2200" dirty="0"/>
          </a:p>
          <a:p>
            <a:r>
              <a:rPr lang="en-US" sz="2200" b="1" dirty="0"/>
              <a:t>When you submit your data through GLOBE, the calculations to convert your raw data to biomass and carbon storage values will be completed for you.</a:t>
            </a:r>
            <a:endParaRPr lang="en-US" sz="2200" dirty="0"/>
          </a:p>
          <a:p>
            <a:endParaRPr lang="en-US" sz="2200" dirty="0"/>
          </a:p>
          <a:p>
            <a:r>
              <a:rPr lang="en-US" sz="2200" b="1" dirty="0"/>
              <a:t>*Before you enter data, </a:t>
            </a:r>
            <a:r>
              <a:rPr lang="en-US" sz="2200" dirty="0"/>
              <a:t>review it as a class, checking for data quality including precision and typos. See the </a:t>
            </a:r>
            <a:r>
              <a:rPr lang="en-US" sz="2200" dirty="0">
                <a:hlinkClick r:id="rId3"/>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B67D-7472-445E-9668-3FC703EBBD21}"/>
              </a:ext>
            </a:extLst>
          </p:cNvPr>
          <p:cNvSpPr>
            <a:spLocks noGrp="1"/>
          </p:cNvSpPr>
          <p:nvPr>
            <p:ph type="title" idx="4294967295"/>
          </p:nvPr>
        </p:nvSpPr>
        <p:spPr>
          <a:xfrm>
            <a:off x="1257300" y="1015365"/>
            <a:ext cx="7023100" cy="1325563"/>
          </a:xfrm>
          <a:prstGeom prst="rect">
            <a:avLst/>
          </a:prstGeom>
        </p:spPr>
        <p:txBody>
          <a:bodyPr/>
          <a:lstStyle/>
          <a:p>
            <a:pPr rtl="0" eaLnBrk="1" latinLnBrk="0" hangingPunct="1"/>
            <a:r>
              <a:rPr lang="en-US" sz="3700" kern="1200" dirty="0">
                <a:solidFill>
                  <a:srgbClr val="254061"/>
                </a:solidFill>
                <a:effectLst/>
                <a:latin typeface="Calibri" panose="020F0502020204030204" pitchFamily="34" charset="0"/>
                <a:ea typeface="+mn-ea"/>
                <a:cs typeface="+mn-cs"/>
              </a:rPr>
              <a:t>For years 2+ Data Review - Compare Data To Previous Years</a:t>
            </a:r>
            <a:endParaRPr lang="en-US" dirty="0"/>
          </a:p>
        </p:txBody>
      </p:sp>
      <p:sp>
        <p:nvSpPr>
          <p:cNvPr id="4" name="TextBox 3">
            <a:extLst>
              <a:ext uri="{FF2B5EF4-FFF2-40B4-BE49-F238E27FC236}">
                <a16:creationId xmlns:a16="http://schemas.microsoft.com/office/drawing/2014/main" id="{EEBD56F9-19A6-3D44-8E87-CF2B373EFF23}"/>
              </a:ext>
            </a:extLst>
          </p:cNvPr>
          <p:cNvSpPr txBox="1"/>
          <p:nvPr/>
        </p:nvSpPr>
        <p:spPr>
          <a:xfrm>
            <a:off x="1328928" y="2419350"/>
            <a:ext cx="7254875" cy="3970318"/>
          </a:xfrm>
          <a:prstGeom prst="rect">
            <a:avLst/>
          </a:prstGeom>
          <a:noFill/>
        </p:spPr>
        <p:txBody>
          <a:bodyPr wrap="square" rtlCol="0" anchor="t">
            <a:spAutoFit/>
          </a:bodyPr>
          <a:lstStyle/>
          <a:p>
            <a:pPr marL="457200" indent="-457200">
              <a:buAutoNum type="arabicPeriod"/>
            </a:pPr>
            <a:r>
              <a:rPr lang="en-US" sz="2800" dirty="0"/>
              <a:t>Did any trees increase in circumference? Is it what you expected? Any possible errors? Compare large trees to small trees.</a:t>
            </a:r>
          </a:p>
          <a:p>
            <a:pPr marL="457200" indent="-457200">
              <a:buAutoNum type="arabicPeriod"/>
            </a:pPr>
            <a:r>
              <a:rPr lang="en-US" sz="2800" dirty="0"/>
              <a:t>Any decreases in tree circumference? Have trees died? Difficult bark (wavy, bumpy)? Measured at same height?</a:t>
            </a:r>
          </a:p>
          <a:p>
            <a:pPr indent="-457200">
              <a:buAutoNum type="arabicPeriod"/>
            </a:pPr>
            <a:r>
              <a:rPr lang="en-US" sz="2800" dirty="0"/>
              <a:t>Differences in species?</a:t>
            </a:r>
          </a:p>
          <a:p>
            <a:pPr marL="457200" indent="-457200">
              <a:buFont typeface="+mj-lt"/>
              <a:buAutoNum type="arabicPeriod"/>
            </a:pPr>
            <a:r>
              <a:rPr lang="en-US" sz="2800" dirty="0"/>
              <a:t>Any new trees? Factors that affected current year (</a:t>
            </a:r>
            <a:r>
              <a:rPr lang="en-US" sz="2800" dirty="0" err="1"/>
              <a:t>ie</a:t>
            </a:r>
            <a:r>
              <a:rPr lang="en-US" sz="2800" dirty="0"/>
              <a:t>: ice storms, insects, hurricanes).</a:t>
            </a:r>
          </a:p>
        </p:txBody>
      </p:sp>
    </p:spTree>
    <p:extLst>
      <p:ext uri="{BB962C8B-B14F-4D97-AF65-F5344CB8AC3E}">
        <p14:creationId xmlns:p14="http://schemas.microsoft.com/office/powerpoint/2010/main" val="2536275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AAD3A8-B0E4-480B-AECC-C3EEF370F60E}"/>
              </a:ext>
            </a:extLst>
          </p:cNvPr>
          <p:cNvSpPr>
            <a:spLocks noGrp="1"/>
          </p:cNvSpPr>
          <p:nvPr>
            <p:ph type="title" idx="4294967295"/>
          </p:nvPr>
        </p:nvSpPr>
        <p:spPr>
          <a:xfrm>
            <a:off x="1196848" y="1106872"/>
            <a:ext cx="7682992" cy="589848"/>
          </a:xfrm>
          <a:prstGeom prst="rect">
            <a:avLst/>
          </a:prstGeom>
        </p:spPr>
        <p:txBody>
          <a:bodyPr/>
          <a:lstStyle/>
          <a:p>
            <a:pPr rtl="0" eaLnBrk="1" fontAlgn="auto" latinLnBrk="0" hangingPunct="1"/>
            <a:r>
              <a:rPr lang="en-US" kern="1200" dirty="0">
                <a:solidFill>
                  <a:srgbClr val="002060"/>
                </a:solidFill>
                <a:effectLst/>
                <a:ea typeface="+mn-ea"/>
                <a:cs typeface="+mn-cs"/>
              </a:rPr>
              <a:t>Data</a:t>
            </a:r>
            <a:r>
              <a:rPr lang="en-US" kern="1200" dirty="0">
                <a:solidFill>
                  <a:srgbClr val="002060"/>
                </a:solidFill>
                <a:effectLst/>
                <a:latin typeface="Calibri" panose="020F0502020204030204" pitchFamily="34" charset="0"/>
                <a:ea typeface="+mn-ea"/>
                <a:cs typeface="+mn-cs"/>
              </a:rPr>
              <a:t> Entry at Globe.gov (2/3)</a:t>
            </a:r>
            <a:endParaRPr lang="en-US" sz="8800"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400" y="2066925"/>
            <a:ext cx="7021513" cy="3970318"/>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Desktop Data Entry</a:t>
            </a:r>
            <a:r>
              <a:rPr lang="en-US" sz="2200" dirty="0"/>
              <a:t>: Log environmental data directly on the GLOBE website.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GLOBE Observer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61048-C630-40CB-8A32-47C7284513A7}"/>
              </a:ext>
            </a:extLst>
          </p:cNvPr>
          <p:cNvSpPr>
            <a:spLocks noGrp="1"/>
          </p:cNvSpPr>
          <p:nvPr>
            <p:ph type="title" idx="4294967295"/>
          </p:nvPr>
        </p:nvSpPr>
        <p:spPr>
          <a:xfrm>
            <a:off x="1412240" y="1147445"/>
            <a:ext cx="7620000" cy="793115"/>
          </a:xfrm>
          <a:prstGeom prst="rect">
            <a:avLst/>
          </a:prstGeom>
        </p:spPr>
        <p:txBody>
          <a:bodyPr/>
          <a:lstStyle/>
          <a:p>
            <a:pPr rtl="0" eaLnBrk="1" fontAlgn="auto" latinLnBrk="0" hangingPunct="1"/>
            <a:r>
              <a:rPr lang="en-US" kern="1200" dirty="0">
                <a:solidFill>
                  <a:srgbClr val="002060"/>
                </a:solidFill>
                <a:effectLst/>
                <a:ea typeface="+mn-ea"/>
                <a:cs typeface="+mn-cs"/>
              </a:rPr>
              <a:t>Data Entry at Globe.gov (3/3)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0080FB-AD85-6A44-A269-8B87FD5A2B6E}"/>
              </a:ext>
            </a:extLst>
          </p:cNvPr>
          <p:cNvSpPr txBox="1"/>
          <p:nvPr/>
        </p:nvSpPr>
        <p:spPr>
          <a:xfrm>
            <a:off x="1553560" y="2772597"/>
            <a:ext cx="7021267" cy="2862322"/>
          </a:xfrm>
          <a:prstGeom prst="rect">
            <a:avLst/>
          </a:prstGeom>
          <a:noFill/>
        </p:spPr>
        <p:txBody>
          <a:bodyPr wrap="square" rtlCol="0">
            <a:spAutoFit/>
          </a:bodyPr>
          <a:lstStyle/>
          <a:p>
            <a:pPr marL="342900" indent="-342900">
              <a:buFont typeface="+mj-lt"/>
              <a:buAutoNum type="arabicPeriod"/>
            </a:pPr>
            <a:r>
              <a:rPr lang="en-US" sz="3000" dirty="0"/>
              <a:t>Create a new site</a:t>
            </a:r>
          </a:p>
          <a:p>
            <a:pPr marL="342900" indent="-342900">
              <a:buFont typeface="+mj-lt"/>
              <a:buAutoNum type="arabicPeriod"/>
            </a:pPr>
            <a:r>
              <a:rPr lang="en-US" sz="3000" dirty="0"/>
              <a:t>Add site coordinates </a:t>
            </a:r>
          </a:p>
          <a:p>
            <a:pPr marL="342900" indent="-342900">
              <a:buFont typeface="+mj-lt"/>
              <a:buAutoNum type="arabicPeriod"/>
            </a:pPr>
            <a:r>
              <a:rPr lang="en-US" sz="3000" dirty="0"/>
              <a:t>Describe site, indicate standard or non-standard, and vegetation measured</a:t>
            </a:r>
          </a:p>
          <a:p>
            <a:pPr marL="342900" indent="-342900">
              <a:buFont typeface="+mj-lt"/>
              <a:buAutoNum type="arabicPeriod"/>
            </a:pPr>
            <a:r>
              <a:rPr lang="en-US" sz="3000" dirty="0"/>
              <a:t>Submit</a:t>
            </a:r>
          </a:p>
          <a:p>
            <a:pPr marL="342900" indent="-342900">
              <a:buFont typeface="+mj-lt"/>
              <a:buAutoNum type="arabicPeriod"/>
            </a:pPr>
            <a:r>
              <a:rPr lang="en-US" sz="3000" dirty="0"/>
              <a:t>Optional: add site photos</a:t>
            </a:r>
          </a:p>
        </p:txBody>
      </p:sp>
      <p:sp>
        <p:nvSpPr>
          <p:cNvPr id="3" name="Title 1">
            <a:extLst>
              <a:ext uri="{FF2B5EF4-FFF2-40B4-BE49-F238E27FC236}">
                <a16:creationId xmlns:a16="http://schemas.microsoft.com/office/drawing/2014/main" id="{EFE56881-AD7C-5B9F-A1C6-76AD72EB15C4}"/>
              </a:ext>
            </a:extLst>
          </p:cNvPr>
          <p:cNvSpPr txBox="1">
            <a:spLocks/>
          </p:cNvSpPr>
          <p:nvPr/>
        </p:nvSpPr>
        <p:spPr>
          <a:xfrm>
            <a:off x="1452739" y="1223081"/>
            <a:ext cx="7222910" cy="662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rPr>
              <a:t>Add new site at Globe.gov or on the GLOBE Observer App</a:t>
            </a:r>
            <a:endParaRPr lang="en-US" dirty="0">
              <a:solidFill>
                <a:srgbClr val="002060"/>
              </a:solidFill>
            </a:endParaRPr>
          </a:p>
        </p:txBody>
      </p:sp>
    </p:spTree>
    <p:extLst>
      <p:ext uri="{BB962C8B-B14F-4D97-AF65-F5344CB8AC3E}">
        <p14:creationId xmlns:p14="http://schemas.microsoft.com/office/powerpoint/2010/main" val="632926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A68-E09B-4853-BD1F-AABDCA97A0AA}"/>
              </a:ext>
            </a:extLst>
          </p:cNvPr>
          <p:cNvSpPr>
            <a:spLocks noGrp="1"/>
          </p:cNvSpPr>
          <p:nvPr>
            <p:ph type="title" idx="4294967295"/>
          </p:nvPr>
        </p:nvSpPr>
        <p:spPr>
          <a:xfrm>
            <a:off x="1328928" y="1117600"/>
            <a:ext cx="4864608" cy="62388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Create a new site</a:t>
            </a:r>
            <a:endParaRPr lang="en-US" dirty="0"/>
          </a:p>
        </p:txBody>
      </p:sp>
      <p:sp>
        <p:nvSpPr>
          <p:cNvPr id="6" name="TextBox 5">
            <a:extLst>
              <a:ext uri="{FF2B5EF4-FFF2-40B4-BE49-F238E27FC236}">
                <a16:creationId xmlns:a16="http://schemas.microsoft.com/office/drawing/2014/main" id="{BB8760D7-40A0-9A2F-2BFE-C61F17673ED4}"/>
              </a:ext>
            </a:extLst>
          </p:cNvPr>
          <p:cNvSpPr txBox="1"/>
          <p:nvPr/>
        </p:nvSpPr>
        <p:spPr>
          <a:xfrm>
            <a:off x="1584960" y="1783629"/>
            <a:ext cx="6986400" cy="369332"/>
          </a:xfrm>
          <a:prstGeom prst="rect">
            <a:avLst/>
          </a:prstGeom>
          <a:noFill/>
        </p:spPr>
        <p:txBody>
          <a:bodyPr wrap="none" rtlCol="0">
            <a:spAutoFit/>
          </a:bodyPr>
          <a:lstStyle/>
          <a:p>
            <a:r>
              <a:rPr lang="en-US" dirty="0"/>
              <a:t>Log in to the </a:t>
            </a:r>
            <a:r>
              <a:rPr lang="en-US" dirty="0">
                <a:hlinkClick r:id="rId2"/>
              </a:rPr>
              <a:t>GLOBE Data Entry webpage</a:t>
            </a:r>
            <a:r>
              <a:rPr lang="en-US" dirty="0"/>
              <a:t> and click “Create/Edit My Sites”.</a:t>
            </a:r>
          </a:p>
        </p:txBody>
      </p:sp>
      <p:grpSp>
        <p:nvGrpSpPr>
          <p:cNvPr id="13" name="Group 12" descr="Data entry homepage.">
            <a:extLst>
              <a:ext uri="{FF2B5EF4-FFF2-40B4-BE49-F238E27FC236}">
                <a16:creationId xmlns:a16="http://schemas.microsoft.com/office/drawing/2014/main" id="{A0C392A8-1E1F-3C73-9080-4D181949D67E}"/>
              </a:ext>
            </a:extLst>
          </p:cNvPr>
          <p:cNvGrpSpPr/>
          <p:nvPr/>
        </p:nvGrpSpPr>
        <p:grpSpPr>
          <a:xfrm>
            <a:off x="3360511" y="2239756"/>
            <a:ext cx="4097796" cy="3044517"/>
            <a:chOff x="3360511" y="2239756"/>
            <a:chExt cx="4097796" cy="3044517"/>
          </a:xfrm>
        </p:grpSpPr>
        <p:pic>
          <p:nvPicPr>
            <p:cNvPr id="5" name="Picture 4" descr="A screenshot of a data entry&#10;&#10;Description automatically generated">
              <a:extLst>
                <a:ext uri="{FF2B5EF4-FFF2-40B4-BE49-F238E27FC236}">
                  <a16:creationId xmlns:a16="http://schemas.microsoft.com/office/drawing/2014/main" id="{054C92A3-8707-EC34-BC97-BC5B9FFB5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9CBC5D6A-7D64-B531-1FD6-D3DBEF6EF395}"/>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27DAC4FA-7E73-DC5F-FF46-37D37A2B37F3}"/>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12" name="Group 11" descr="Add a new site screenshot">
            <a:extLst>
              <a:ext uri="{FF2B5EF4-FFF2-40B4-BE49-F238E27FC236}">
                <a16:creationId xmlns:a16="http://schemas.microsoft.com/office/drawing/2014/main" id="{47112269-4486-FFA6-35C8-28270F1E493E}"/>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FEC40E94-05CF-7662-FDD6-2B30D0F07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7890A2A9-32BF-6263-C8BD-48AB5B990095}"/>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2626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E09B0E-7653-4756-9A9F-24F442529AF0}"/>
              </a:ext>
            </a:extLst>
          </p:cNvPr>
          <p:cNvSpPr>
            <a:spLocks noGrp="1"/>
          </p:cNvSpPr>
          <p:nvPr>
            <p:ph type="title" idx="4294967295"/>
          </p:nvPr>
        </p:nvSpPr>
        <p:spPr>
          <a:xfrm>
            <a:off x="1221032" y="1066800"/>
            <a:ext cx="7886700" cy="7016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a:t>
            </a:r>
            <a:endParaRPr lang="en-US" dirty="0"/>
          </a:p>
        </p:txBody>
      </p:sp>
      <p:grpSp>
        <p:nvGrpSpPr>
          <p:cNvPr id="19" name="Group 18" descr="Screenshot of page to add coordinates. Choose a site name and type in coordinates or use the map. ">
            <a:extLst>
              <a:ext uri="{FF2B5EF4-FFF2-40B4-BE49-F238E27FC236}">
                <a16:creationId xmlns:a16="http://schemas.microsoft.com/office/drawing/2014/main" id="{CDF6B1E8-21E9-2A7D-4492-3E908E83666F}"/>
              </a:ext>
            </a:extLst>
          </p:cNvPr>
          <p:cNvGrpSpPr/>
          <p:nvPr/>
        </p:nvGrpSpPr>
        <p:grpSpPr>
          <a:xfrm>
            <a:off x="1351100" y="1769270"/>
            <a:ext cx="7204049" cy="4537810"/>
            <a:chOff x="1351100" y="1769270"/>
            <a:chExt cx="7204049" cy="4537810"/>
          </a:xfrm>
        </p:grpSpPr>
        <p:pic>
          <p:nvPicPr>
            <p:cNvPr id="10" name="Picture 9" descr="A screenshot of a map&#10;&#10;Description automatically generated">
              <a:extLst>
                <a:ext uri="{FF2B5EF4-FFF2-40B4-BE49-F238E27FC236}">
                  <a16:creationId xmlns:a16="http://schemas.microsoft.com/office/drawing/2014/main" id="{CA4C3B4D-A7E0-5D78-205A-B721981A6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6" name="TextBox 5" descr="Text box that reads &quot;Select GPS if you used a GPS.&quot;">
              <a:extLst>
                <a:ext uri="{FF2B5EF4-FFF2-40B4-BE49-F238E27FC236}">
                  <a16:creationId xmlns:a16="http://schemas.microsoft.com/office/drawing/2014/main" id="{809B990A-A978-1242-99EE-2FEF70FE11F7}"/>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5" name="Straight Arrow Connector 4" descr="Down arrow pointing to radio button for GPS.">
              <a:extLst>
                <a:ext uri="{FF2B5EF4-FFF2-40B4-BE49-F238E27FC236}">
                  <a16:creationId xmlns:a16="http://schemas.microsoft.com/office/drawing/2014/main" id="{BE3CA5CC-9DC5-7643-B27F-C9A8A750D0D0}"/>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5EEE0EC0-E497-0C42-ACD8-B2FA19E42B4F}"/>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descr="Text box that reads &quot;Zoom into your region on the map and move the map until the red pin is on your site&quot;.">
              <a:extLst>
                <a:ext uri="{FF2B5EF4-FFF2-40B4-BE49-F238E27FC236}">
                  <a16:creationId xmlns:a16="http://schemas.microsoft.com/office/drawing/2014/main" id="{AF76F737-ABC5-E545-9283-8574F013E84E}"/>
                </a:ext>
              </a:extLst>
            </p:cNvPr>
            <p:cNvSpPr txBox="1"/>
            <p:nvPr/>
          </p:nvSpPr>
          <p:spPr>
            <a:xfrm>
              <a:off x="1526730" y="3172409"/>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7" name="Straight Arrow Connector 16" descr="Down arrow pointing to a location in the United States.">
              <a:extLst>
                <a:ext uri="{FF2B5EF4-FFF2-40B4-BE49-F238E27FC236}">
                  <a16:creationId xmlns:a16="http://schemas.microsoft.com/office/drawing/2014/main" id="{B99A5057-4496-6E4E-82FC-F195788EA4C5}"/>
                </a:ext>
              </a:extLst>
            </p:cNvPr>
            <p:cNvCxnSpPr>
              <a:cxnSpLocks/>
            </p:cNvCxnSpPr>
            <p:nvPr/>
          </p:nvCxnSpPr>
          <p:spPr>
            <a:xfrm>
              <a:off x="2942369" y="4695933"/>
              <a:ext cx="485980" cy="337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855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1E3D16-86D9-439D-96E2-5291B89AFEB9}"/>
              </a:ext>
            </a:extLst>
          </p:cNvPr>
          <p:cNvSpPr>
            <a:spLocks noGrp="1"/>
          </p:cNvSpPr>
          <p:nvPr>
            <p:ph type="title" idx="4294967295"/>
          </p:nvPr>
        </p:nvSpPr>
        <p:spPr>
          <a:xfrm>
            <a:off x="1096981" y="893445"/>
            <a:ext cx="8087212" cy="1128395"/>
          </a:xfrm>
          <a:prstGeom prst="rect">
            <a:avLst/>
          </a:prstGeom>
        </p:spPr>
        <p:txBody>
          <a:bodyPr/>
          <a:lstStyle/>
          <a:p>
            <a:pPr rtl="0" eaLnBrk="1" fontAlgn="auto" latinLnBrk="0" hangingPunct="1"/>
            <a:r>
              <a:rPr lang="en-US" sz="3600" i="0" kern="1200" spc="0" baseline="0" dirty="0">
                <a:ln>
                  <a:noFill/>
                </a:ln>
                <a:solidFill>
                  <a:srgbClr val="002060"/>
                </a:solidFill>
                <a:effectLst/>
                <a:latin typeface="Calibri" panose="020F0502020204030204" pitchFamily="34" charset="0"/>
                <a:ea typeface="+mn-ea"/>
                <a:cs typeface="+mn-cs"/>
              </a:rPr>
              <a:t>3. Describe </a:t>
            </a:r>
            <a:r>
              <a:rPr lang="en-US" sz="3600" i="0" kern="1200" spc="0" baseline="0" dirty="0">
                <a:ln>
                  <a:noFill/>
                </a:ln>
                <a:solidFill>
                  <a:srgbClr val="254061"/>
                </a:solidFill>
                <a:effectLst/>
                <a:latin typeface="Calibri" panose="020F0502020204030204" pitchFamily="34" charset="0"/>
                <a:ea typeface="+mn-ea"/>
                <a:cs typeface="+mn-cs"/>
              </a:rPr>
              <a:t>site</a:t>
            </a:r>
            <a:r>
              <a:rPr lang="en-US" sz="3600" i="0" kern="1200" spc="0" baseline="0" dirty="0">
                <a:ln>
                  <a:noFill/>
                </a:ln>
                <a:solidFill>
                  <a:srgbClr val="002060"/>
                </a:solidFill>
                <a:effectLst/>
                <a:latin typeface="Calibri" panose="020F0502020204030204" pitchFamily="34" charset="0"/>
                <a:ea typeface="+mn-ea"/>
                <a:cs typeface="+mn-cs"/>
              </a:rPr>
              <a:t>; indicate standard</a:t>
            </a:r>
            <a:r>
              <a:rPr lang="en-US" sz="3600" i="0" kern="1200" spc="0" dirty="0">
                <a:ln>
                  <a:noFill/>
                </a:ln>
                <a:solidFill>
                  <a:srgbClr val="002060"/>
                </a:solidFill>
                <a:effectLst/>
                <a:latin typeface="Calibri" panose="020F0502020204030204" pitchFamily="34" charset="0"/>
                <a:ea typeface="+mn-ea"/>
                <a:cs typeface="+mn-cs"/>
              </a:rPr>
              <a:t> or </a:t>
            </a:r>
            <a:r>
              <a:rPr lang="en-US" sz="3600" i="0" kern="1200" spc="0" baseline="0" dirty="0">
                <a:ln>
                  <a:noFill/>
                </a:ln>
                <a:solidFill>
                  <a:srgbClr val="002060"/>
                </a:solidFill>
                <a:effectLst/>
                <a:latin typeface="Calibri" panose="020F0502020204030204" pitchFamily="34" charset="0"/>
                <a:ea typeface="+mn-ea"/>
                <a:cs typeface="+mn-cs"/>
              </a:rPr>
              <a:t>non-standard, and vegetation types measured</a:t>
            </a:r>
            <a:endParaRPr lang="en-US" sz="3600" dirty="0"/>
          </a:p>
        </p:txBody>
      </p:sp>
      <p:sp>
        <p:nvSpPr>
          <p:cNvPr id="9" name="TextBox 8" descr="Text box that reads &quot;Zoom into your region on the map and move the map until the red pin is on your site&quot;.">
            <a:extLst>
              <a:ext uri="{FF2B5EF4-FFF2-40B4-BE49-F238E27FC236}">
                <a16:creationId xmlns:a16="http://schemas.microsoft.com/office/drawing/2014/main" id="{3BC4B36C-2F53-D532-A76E-9447CF6A0C57}"/>
              </a:ext>
            </a:extLst>
          </p:cNvPr>
          <p:cNvSpPr txBox="1"/>
          <p:nvPr/>
        </p:nvSpPr>
        <p:spPr>
          <a:xfrm>
            <a:off x="4295201" y="6488668"/>
            <a:ext cx="4888992" cy="369332"/>
          </a:xfrm>
          <a:prstGeom prst="rect">
            <a:avLst/>
          </a:prstGeom>
          <a:noFill/>
        </p:spPr>
        <p:txBody>
          <a:bodyPr wrap="square" rtlCol="0">
            <a:spAutoFit/>
          </a:bodyPr>
          <a:lstStyle/>
          <a:p>
            <a:r>
              <a:rPr lang="en-US" dirty="0">
                <a:solidFill>
                  <a:srgbClr val="FF0000"/>
                </a:solidFill>
              </a:rPr>
              <a:t>*This will determine the data entry form you see! </a:t>
            </a:r>
          </a:p>
        </p:txBody>
      </p:sp>
      <p:grpSp>
        <p:nvGrpSpPr>
          <p:cNvPr id="22" name="Group 21" descr="Screenshot of the Carbon site creation page. Check the vegetation types, select your site type, and add the site area. ">
            <a:extLst>
              <a:ext uri="{FF2B5EF4-FFF2-40B4-BE49-F238E27FC236}">
                <a16:creationId xmlns:a16="http://schemas.microsoft.com/office/drawing/2014/main" id="{ADAA7CDB-DBAF-D8FB-CE2E-87A71823B8B1}"/>
              </a:ext>
            </a:extLst>
          </p:cNvPr>
          <p:cNvGrpSpPr/>
          <p:nvPr/>
        </p:nvGrpSpPr>
        <p:grpSpPr>
          <a:xfrm>
            <a:off x="1474657" y="2021840"/>
            <a:ext cx="7669343" cy="4159504"/>
            <a:chOff x="1474657" y="2021840"/>
            <a:chExt cx="7669343" cy="4159504"/>
          </a:xfrm>
        </p:grpSpPr>
        <p:pic>
          <p:nvPicPr>
            <p:cNvPr id="21" name="Picture 20" descr="A screenshot of a computer&#10;&#10;Description automatically generated">
              <a:extLst>
                <a:ext uri="{FF2B5EF4-FFF2-40B4-BE49-F238E27FC236}">
                  <a16:creationId xmlns:a16="http://schemas.microsoft.com/office/drawing/2014/main" id="{CCF5943A-D75F-1070-5B0D-25473CB08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515" y="2021840"/>
              <a:ext cx="5467485" cy="4159504"/>
            </a:xfrm>
            <a:prstGeom prst="rect">
              <a:avLst/>
            </a:prstGeom>
          </p:spPr>
        </p:pic>
        <p:sp>
          <p:nvSpPr>
            <p:cNvPr id="4" name="TextBox 3" descr="Text box that reads &quot;Zoom into your region on the map and move the map until the red pin is on your site&quot;.">
              <a:extLst>
                <a:ext uri="{FF2B5EF4-FFF2-40B4-BE49-F238E27FC236}">
                  <a16:creationId xmlns:a16="http://schemas.microsoft.com/office/drawing/2014/main" id="{E80DF77E-2180-FFFF-317D-60821ACBFDC3}"/>
                </a:ext>
              </a:extLst>
            </p:cNvPr>
            <p:cNvSpPr txBox="1"/>
            <p:nvPr/>
          </p:nvSpPr>
          <p:spPr>
            <a:xfrm>
              <a:off x="1474657" y="2867994"/>
              <a:ext cx="1901619" cy="923330"/>
            </a:xfrm>
            <a:prstGeom prst="rect">
              <a:avLst/>
            </a:prstGeom>
            <a:noFill/>
          </p:spPr>
          <p:txBody>
            <a:bodyPr wrap="square" rtlCol="0">
              <a:spAutoFit/>
            </a:bodyPr>
            <a:lstStyle/>
            <a:p>
              <a:r>
                <a:rPr lang="en-US" dirty="0">
                  <a:solidFill>
                    <a:srgbClr val="FF0000"/>
                  </a:solidFill>
                </a:rPr>
                <a:t>Check the vegetation types you will measure</a:t>
              </a:r>
            </a:p>
          </p:txBody>
        </p:sp>
        <p:sp>
          <p:nvSpPr>
            <p:cNvPr id="7" name="TextBox 6" descr="Text box that reads &quot;Zoom into your region on the map and move the map until the red pin is on your site&quot;.">
              <a:extLst>
                <a:ext uri="{FF2B5EF4-FFF2-40B4-BE49-F238E27FC236}">
                  <a16:creationId xmlns:a16="http://schemas.microsoft.com/office/drawing/2014/main" id="{8CBB7310-7BEB-0FF8-AC17-49E9758E7679}"/>
                </a:ext>
              </a:extLst>
            </p:cNvPr>
            <p:cNvSpPr txBox="1"/>
            <p:nvPr/>
          </p:nvSpPr>
          <p:spPr>
            <a:xfrm>
              <a:off x="1650640" y="4408566"/>
              <a:ext cx="1901619" cy="646331"/>
            </a:xfrm>
            <a:prstGeom prst="rect">
              <a:avLst/>
            </a:prstGeom>
            <a:noFill/>
          </p:spPr>
          <p:txBody>
            <a:bodyPr wrap="square" rtlCol="0">
              <a:spAutoFit/>
            </a:bodyPr>
            <a:lstStyle/>
            <a:p>
              <a:r>
                <a:rPr lang="en-US" dirty="0">
                  <a:solidFill>
                    <a:srgbClr val="FF0000"/>
                  </a:solidFill>
                </a:rPr>
                <a:t>Select Standard or Non-Standard*</a:t>
              </a:r>
            </a:p>
          </p:txBody>
        </p:sp>
        <p:sp>
          <p:nvSpPr>
            <p:cNvPr id="8" name="TextBox 7" descr="Text box that reads &quot;Zoom into your region on the map and move the map until the red pin is on your site&quot;.">
              <a:extLst>
                <a:ext uri="{FF2B5EF4-FFF2-40B4-BE49-F238E27FC236}">
                  <a16:creationId xmlns:a16="http://schemas.microsoft.com/office/drawing/2014/main" id="{1DFBF6A3-51C9-122E-7BC1-CDB843A806F6}"/>
                </a:ext>
              </a:extLst>
            </p:cNvPr>
            <p:cNvSpPr txBox="1"/>
            <p:nvPr/>
          </p:nvSpPr>
          <p:spPr>
            <a:xfrm>
              <a:off x="1660840" y="5382578"/>
              <a:ext cx="1901619" cy="646331"/>
            </a:xfrm>
            <a:prstGeom prst="rect">
              <a:avLst/>
            </a:prstGeom>
            <a:noFill/>
          </p:spPr>
          <p:txBody>
            <a:bodyPr wrap="square" rtlCol="0">
              <a:spAutoFit/>
            </a:bodyPr>
            <a:lstStyle/>
            <a:p>
              <a:r>
                <a:rPr lang="en-US" dirty="0">
                  <a:solidFill>
                    <a:srgbClr val="FF0000"/>
                  </a:solidFill>
                </a:rPr>
                <a:t>Add the area of the site in m</a:t>
              </a:r>
              <a:r>
                <a:rPr lang="en-US" baseline="30000" dirty="0">
                  <a:solidFill>
                    <a:srgbClr val="FF0000"/>
                  </a:solidFill>
                </a:rPr>
                <a:t>2</a:t>
              </a:r>
            </a:p>
          </p:txBody>
        </p:sp>
        <p:cxnSp>
          <p:nvCxnSpPr>
            <p:cNvPr id="10" name="Straight Arrow Connector 9" descr="Down arrow pointing to radio button for Other.">
              <a:extLst>
                <a:ext uri="{FF2B5EF4-FFF2-40B4-BE49-F238E27FC236}">
                  <a16:creationId xmlns:a16="http://schemas.microsoft.com/office/drawing/2014/main" id="{3D7C62BE-86B3-4A7A-A6D1-DCDD9EA08565}"/>
                </a:ext>
              </a:extLst>
            </p:cNvPr>
            <p:cNvCxnSpPr>
              <a:cxnSpLocks/>
            </p:cNvCxnSpPr>
            <p:nvPr/>
          </p:nvCxnSpPr>
          <p:spPr>
            <a:xfrm>
              <a:off x="2967612" y="3817801"/>
              <a:ext cx="817328" cy="263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descr="Down arrow pointing to radio button for Other.">
              <a:extLst>
                <a:ext uri="{FF2B5EF4-FFF2-40B4-BE49-F238E27FC236}">
                  <a16:creationId xmlns:a16="http://schemas.microsoft.com/office/drawing/2014/main" id="{F1EBF405-03A2-C71C-047B-EB8BFBE34CDB}"/>
                </a:ext>
              </a:extLst>
            </p:cNvPr>
            <p:cNvCxnSpPr>
              <a:cxnSpLocks/>
            </p:cNvCxnSpPr>
            <p:nvPr/>
          </p:nvCxnSpPr>
          <p:spPr>
            <a:xfrm flipV="1">
              <a:off x="3132942" y="563698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Down arrow pointing to radio button for Other.">
              <a:extLst>
                <a:ext uri="{FF2B5EF4-FFF2-40B4-BE49-F238E27FC236}">
                  <a16:creationId xmlns:a16="http://schemas.microsoft.com/office/drawing/2014/main" id="{C28BFC46-3A40-EBA9-CA70-72E717BC7307}"/>
                </a:ext>
              </a:extLst>
            </p:cNvPr>
            <p:cNvCxnSpPr>
              <a:cxnSpLocks/>
            </p:cNvCxnSpPr>
            <p:nvPr/>
          </p:nvCxnSpPr>
          <p:spPr>
            <a:xfrm>
              <a:off x="3219376" y="4790181"/>
              <a:ext cx="565564" cy="1492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8696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D86F6-2EB1-0C5F-7E1B-A0EF49D29BE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76AC35-04B4-42C9-3CB1-01C67CEBA985}"/>
              </a:ext>
            </a:extLst>
          </p:cNvPr>
          <p:cNvSpPr>
            <a:spLocks noGrp="1"/>
          </p:cNvSpPr>
          <p:nvPr>
            <p:ph type="title" idx="4294967295"/>
          </p:nvPr>
        </p:nvSpPr>
        <p:spPr>
          <a:xfrm>
            <a:off x="1056788" y="1039749"/>
            <a:ext cx="8087212" cy="1128395"/>
          </a:xfrm>
          <a:prstGeom prst="rect">
            <a:avLst/>
          </a:prstGeom>
        </p:spPr>
        <p:txBody>
          <a:bodyPr/>
          <a:lstStyle/>
          <a:p>
            <a:pPr rtl="0" eaLnBrk="1" fontAlgn="auto" latinLnBrk="0" hangingPunct="1"/>
            <a:r>
              <a:rPr lang="en-US" dirty="0">
                <a:solidFill>
                  <a:srgbClr val="002060"/>
                </a:solidFill>
                <a:latin typeface="Calibri" panose="020F0502020204030204" pitchFamily="34" charset="0"/>
                <a:ea typeface="+mn-ea"/>
                <a:cs typeface="+mn-cs"/>
              </a:rPr>
              <a:t>4</a:t>
            </a:r>
            <a:r>
              <a:rPr lang="en-US" i="0" kern="1200" spc="0" baseline="0" dirty="0">
                <a:ln>
                  <a:noFill/>
                </a:ln>
                <a:solidFill>
                  <a:srgbClr val="002060"/>
                </a:solidFill>
                <a:effectLst/>
                <a:latin typeface="Calibri" panose="020F0502020204030204" pitchFamily="34" charset="0"/>
                <a:ea typeface="+mn-ea"/>
                <a:cs typeface="+mn-cs"/>
              </a:rPr>
              <a:t>. Submit!</a:t>
            </a:r>
            <a:endParaRPr lang="en-US" dirty="0"/>
          </a:p>
        </p:txBody>
      </p:sp>
      <p:pic>
        <p:nvPicPr>
          <p:cNvPr id="3" name="Picture 2" descr="Screenshot of the save site button">
            <a:extLst>
              <a:ext uri="{FF2B5EF4-FFF2-40B4-BE49-F238E27FC236}">
                <a16:creationId xmlns:a16="http://schemas.microsoft.com/office/drawing/2014/main" id="{63148A43-C648-0A9D-8E07-F7A03D278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684" y="2398208"/>
            <a:ext cx="6282796" cy="793616"/>
          </a:xfrm>
          <a:prstGeom prst="rect">
            <a:avLst/>
          </a:prstGeom>
        </p:spPr>
      </p:pic>
      <p:sp>
        <p:nvSpPr>
          <p:cNvPr id="6" name="TextBox 5">
            <a:extLst>
              <a:ext uri="{FF2B5EF4-FFF2-40B4-BE49-F238E27FC236}">
                <a16:creationId xmlns:a16="http://schemas.microsoft.com/office/drawing/2014/main" id="{FA3B685D-F7EC-BB15-0CD6-0B10DF182E9B}"/>
              </a:ext>
            </a:extLst>
          </p:cNvPr>
          <p:cNvSpPr txBox="1"/>
          <p:nvPr/>
        </p:nvSpPr>
        <p:spPr>
          <a:xfrm>
            <a:off x="2352494" y="1798812"/>
            <a:ext cx="5495800" cy="369332"/>
          </a:xfrm>
          <a:prstGeom prst="rect">
            <a:avLst/>
          </a:prstGeom>
          <a:noFill/>
        </p:spPr>
        <p:txBody>
          <a:bodyPr wrap="none" rtlCol="0">
            <a:spAutoFit/>
          </a:bodyPr>
          <a:lstStyle/>
          <a:p>
            <a:r>
              <a:rPr lang="en-US" dirty="0"/>
              <a:t>At the bottom of the screen, click the ”Save Site” button.</a:t>
            </a:r>
          </a:p>
        </p:txBody>
      </p:sp>
      <p:sp>
        <p:nvSpPr>
          <p:cNvPr id="11" name="TextBox 10">
            <a:extLst>
              <a:ext uri="{FF2B5EF4-FFF2-40B4-BE49-F238E27FC236}">
                <a16:creationId xmlns:a16="http://schemas.microsoft.com/office/drawing/2014/main" id="{ACA87082-EA28-6A1D-B9B9-3587B0BA3D71}"/>
              </a:ext>
            </a:extLst>
          </p:cNvPr>
          <p:cNvSpPr txBox="1"/>
          <p:nvPr/>
        </p:nvSpPr>
        <p:spPr>
          <a:xfrm>
            <a:off x="2198417" y="3666177"/>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78ACB1DF-2868-2559-D406-0954C053367B}"/>
              </a:ext>
            </a:extLst>
          </p:cNvPr>
          <p:cNvPicPr>
            <a:picLocks noChangeAspect="1"/>
          </p:cNvPicPr>
          <p:nvPr/>
        </p:nvPicPr>
        <p:blipFill>
          <a:blip r:embed="rId4"/>
          <a:stretch>
            <a:fillRect/>
          </a:stretch>
        </p:blipFill>
        <p:spPr>
          <a:xfrm>
            <a:off x="4332044" y="5617858"/>
            <a:ext cx="1536700" cy="609600"/>
          </a:xfrm>
          <a:prstGeom prst="rect">
            <a:avLst/>
          </a:prstGeom>
        </p:spPr>
      </p:pic>
      <p:cxnSp>
        <p:nvCxnSpPr>
          <p:cNvPr id="16" name="Straight Arrow Connector 15" descr="Down arrow pointing to radio button for Home.">
            <a:extLst>
              <a:ext uri="{FF2B5EF4-FFF2-40B4-BE49-F238E27FC236}">
                <a16:creationId xmlns:a16="http://schemas.microsoft.com/office/drawing/2014/main" id="{859AF847-A661-A7D1-44A1-DE9D549954DF}"/>
              </a:ext>
            </a:extLst>
          </p:cNvPr>
          <p:cNvCxnSpPr>
            <a:cxnSpLocks/>
          </p:cNvCxnSpPr>
          <p:nvPr/>
        </p:nvCxnSpPr>
        <p:spPr>
          <a:xfrm flipV="1">
            <a:off x="3983356" y="592265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89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4047-AC9B-46BB-A649-DD920B2B7795}"/>
              </a:ext>
            </a:extLst>
          </p:cNvPr>
          <p:cNvSpPr>
            <a:spLocks noGrp="1"/>
          </p:cNvSpPr>
          <p:nvPr>
            <p:ph type="title" idx="4294967295"/>
          </p:nvPr>
        </p:nvSpPr>
        <p:spPr>
          <a:xfrm>
            <a:off x="1257300" y="1157288"/>
            <a:ext cx="7886700" cy="1325562"/>
          </a:xfrm>
          <a:prstGeom prst="rect">
            <a:avLst/>
          </a:prstGeom>
        </p:spPr>
        <p:txBody>
          <a:bodyPr/>
          <a:lstStyle/>
          <a:p>
            <a:r>
              <a:rPr lang="en-US" sz="4000" dirty="0">
                <a:solidFill>
                  <a:srgbClr val="002060"/>
                </a:solidFill>
                <a:ea typeface="Calibri Light" charset="0"/>
                <a:cs typeface="Calibri Light" charset="0"/>
              </a:rPr>
              <a:t>Review: What is the Carbon Cycle?</a:t>
            </a:r>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2108509"/>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a:t>
            </a:r>
            <a:r>
              <a:rPr kumimoji="0" lang="en-US" sz="1800" b="0" i="0" u="none" strike="noStrike" kern="1200" cap="none" spc="0" normalizeH="0" baseline="-25000" noProof="0" dirty="0">
                <a:ln>
                  <a:noFill/>
                </a:ln>
                <a:solidFill>
                  <a:sysClr val="windowText" lastClr="000000"/>
                </a:solidFill>
                <a:effectLst/>
                <a:uLnTx/>
                <a:uFillTx/>
                <a:latin typeface="Calibri"/>
                <a:ea typeface="+mn-ea"/>
                <a:cs typeface="+mn-cs"/>
              </a:rPr>
              <a:t>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12" name="Group 13" descr="Image of a sprout, a forest stream, and a decaying leaf. ">
            <a:extLst>
              <a:ext uri="{FF2B5EF4-FFF2-40B4-BE49-F238E27FC236}">
                <a16:creationId xmlns:a16="http://schemas.microsoft.com/office/drawing/2014/main" id="{95E05F9E-2C6F-0D4E-887E-BD809D560A36}"/>
              </a:ext>
            </a:extLst>
          </p:cNvPr>
          <p:cNvGrpSpPr/>
          <p:nvPr/>
        </p:nvGrpSpPr>
        <p:grpSpPr>
          <a:xfrm>
            <a:off x="1420788" y="4757858"/>
            <a:ext cx="7306060" cy="1828800"/>
            <a:chOff x="1353881" y="4757858"/>
            <a:chExt cx="7306060" cy="1828800"/>
          </a:xfrm>
        </p:grpSpPr>
        <p:pic>
          <p:nvPicPr>
            <p:cNvPr id="14" name="Picture 13" descr="Image on the left shows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3881" y="4757858"/>
              <a:ext cx="2432306" cy="1828800"/>
            </a:xfrm>
            <a:prstGeom prst="rect">
              <a:avLst/>
            </a:prstGeom>
          </p:spPr>
        </p:pic>
        <p:pic>
          <p:nvPicPr>
            <p:cNvPr id="13" name="Picture 12" descr="Image on the center shows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6187" y="4757858"/>
              <a:ext cx="2438400" cy="1828800"/>
            </a:xfrm>
            <a:prstGeom prst="rect">
              <a:avLst/>
            </a:prstGeom>
          </p:spPr>
        </p:pic>
        <p:pic>
          <p:nvPicPr>
            <p:cNvPr id="15" name="Picture 14" descr="Image on the right shows a dry leaf.">
              <a:extLst>
                <a:ext uri="{FF2B5EF4-FFF2-40B4-BE49-F238E27FC236}">
                  <a16:creationId xmlns:a16="http://schemas.microsoft.com/office/drawing/2014/main" id="{86622794-BA20-4D4B-A006-F7793B7CB622}"/>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18493" y="4757858"/>
              <a:ext cx="2441448" cy="1828800"/>
            </a:xfrm>
            <a:prstGeom prst="rect">
              <a:avLst/>
            </a:prstGeom>
          </p:spPr>
        </p:pic>
      </p:grpSp>
    </p:spTree>
    <p:extLst>
      <p:ext uri="{BB962C8B-B14F-4D97-AF65-F5344CB8AC3E}">
        <p14:creationId xmlns:p14="http://schemas.microsoft.com/office/powerpoint/2010/main" val="2439290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E2B9D7-118F-4398-84C1-502E3D922151}"/>
              </a:ext>
            </a:extLst>
          </p:cNvPr>
          <p:cNvSpPr>
            <a:spLocks noGrp="1"/>
          </p:cNvSpPr>
          <p:nvPr>
            <p:ph type="title" idx="4294967295"/>
          </p:nvPr>
        </p:nvSpPr>
        <p:spPr>
          <a:xfrm>
            <a:off x="1217930" y="1016000"/>
            <a:ext cx="6694678" cy="812799"/>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5. Optional: </a:t>
            </a:r>
            <a:r>
              <a:rPr lang="en-US" sz="4400" i="0" kern="1200" spc="0" baseline="0" dirty="0">
                <a:ln>
                  <a:noFill/>
                </a:ln>
                <a:solidFill>
                  <a:srgbClr val="254061"/>
                </a:solidFill>
                <a:effectLst/>
                <a:latin typeface="Calibri" panose="020F0502020204030204" pitchFamily="34" charset="0"/>
                <a:ea typeface="+mn-ea"/>
                <a:cs typeface="+mn-cs"/>
              </a:rPr>
              <a:t>Add site photos</a:t>
            </a:r>
            <a:endParaRPr lang="en-US" dirty="0"/>
          </a:p>
        </p:txBody>
      </p:sp>
      <p:grpSp>
        <p:nvGrpSpPr>
          <p:cNvPr id="14" name="Group 13" descr="Screenshot of site photo upload. There is also an option to add captions. ">
            <a:extLst>
              <a:ext uri="{FF2B5EF4-FFF2-40B4-BE49-F238E27FC236}">
                <a16:creationId xmlns:a16="http://schemas.microsoft.com/office/drawing/2014/main" id="{6A0D481A-8FFB-174D-F423-F1BCF9261B99}"/>
              </a:ext>
            </a:extLst>
          </p:cNvPr>
          <p:cNvGrpSpPr/>
          <p:nvPr/>
        </p:nvGrpSpPr>
        <p:grpSpPr>
          <a:xfrm>
            <a:off x="1724296" y="2898101"/>
            <a:ext cx="6765711" cy="3325614"/>
            <a:chOff x="1724296" y="2898101"/>
            <a:chExt cx="6765711" cy="3325614"/>
          </a:xfrm>
        </p:grpSpPr>
        <p:pic>
          <p:nvPicPr>
            <p:cNvPr id="4" name="Picture 3" descr="Screenshot of place to upload photos.">
              <a:extLst>
                <a:ext uri="{FF2B5EF4-FFF2-40B4-BE49-F238E27FC236}">
                  <a16:creationId xmlns:a16="http://schemas.microsoft.com/office/drawing/2014/main" id="{620241C5-4BDB-9DB5-0B3B-31216029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2929" y="2898101"/>
              <a:ext cx="4127078" cy="3325614"/>
            </a:xfrm>
            <a:prstGeom prst="rect">
              <a:avLst/>
            </a:prstGeom>
          </p:spPr>
        </p:pic>
        <p:sp>
          <p:nvSpPr>
            <p:cNvPr id="8" name="TextBox 7" descr="Screenshot of place to upload photos.">
              <a:extLst>
                <a:ext uri="{FF2B5EF4-FFF2-40B4-BE49-F238E27FC236}">
                  <a16:creationId xmlns:a16="http://schemas.microsoft.com/office/drawing/2014/main" id="{6C624F4D-93C9-934B-BA3F-BAA4BBB5495F}"/>
                </a:ext>
              </a:extLst>
            </p:cNvPr>
            <p:cNvSpPr txBox="1"/>
            <p:nvPr/>
          </p:nvSpPr>
          <p:spPr>
            <a:xfrm>
              <a:off x="1764763" y="3531394"/>
              <a:ext cx="1841787" cy="923330"/>
            </a:xfrm>
            <a:prstGeom prst="rect">
              <a:avLst/>
            </a:prstGeom>
            <a:noFill/>
          </p:spPr>
          <p:txBody>
            <a:bodyPr wrap="square" rtlCol="0">
              <a:spAutoFit/>
            </a:bodyPr>
            <a:lstStyle/>
            <a:p>
              <a:r>
                <a:rPr lang="en-US" dirty="0">
                  <a:solidFill>
                    <a:srgbClr val="FF0000"/>
                  </a:solidFill>
                </a:rPr>
                <a:t>Click on the camera icon to upload a photo.  </a:t>
              </a:r>
            </a:p>
          </p:txBody>
        </p:sp>
        <p:cxnSp>
          <p:nvCxnSpPr>
            <p:cNvPr id="9" name="Straight Arrow Connector 8" descr="Screenshot of place to upload photos.">
              <a:extLst>
                <a:ext uri="{FF2B5EF4-FFF2-40B4-BE49-F238E27FC236}">
                  <a16:creationId xmlns:a16="http://schemas.microsoft.com/office/drawing/2014/main" id="{D4A344B3-7973-B04D-98DF-814FAF288C74}"/>
                </a:ext>
              </a:extLst>
            </p:cNvPr>
            <p:cNvCxnSpPr>
              <a:cxnSpLocks/>
              <a:stCxn id="8" idx="2"/>
            </p:cNvCxnSpPr>
            <p:nvPr/>
          </p:nvCxnSpPr>
          <p:spPr>
            <a:xfrm>
              <a:off x="2685657" y="4454724"/>
              <a:ext cx="1677272" cy="2029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Screenshot of place to upload photos.">
              <a:extLst>
                <a:ext uri="{FF2B5EF4-FFF2-40B4-BE49-F238E27FC236}">
                  <a16:creationId xmlns:a16="http://schemas.microsoft.com/office/drawing/2014/main" id="{445F4195-A99A-9947-958B-C518EF6071F7}"/>
                </a:ext>
              </a:extLst>
            </p:cNvPr>
            <p:cNvCxnSpPr>
              <a:cxnSpLocks/>
            </p:cNvCxnSpPr>
            <p:nvPr/>
          </p:nvCxnSpPr>
          <p:spPr>
            <a:xfrm flipV="1">
              <a:off x="2685657" y="5331614"/>
              <a:ext cx="1763091" cy="69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descr="Screenshot of place to upload photos.">
              <a:extLst>
                <a:ext uri="{FF2B5EF4-FFF2-40B4-BE49-F238E27FC236}">
                  <a16:creationId xmlns:a16="http://schemas.microsoft.com/office/drawing/2014/main" id="{C2E297E1-F913-5FAB-2101-731962E54659}"/>
                </a:ext>
              </a:extLst>
            </p:cNvPr>
            <p:cNvSpPr txBox="1"/>
            <p:nvPr/>
          </p:nvSpPr>
          <p:spPr>
            <a:xfrm>
              <a:off x="1724296" y="4928616"/>
              <a:ext cx="1968073" cy="646331"/>
            </a:xfrm>
            <a:prstGeom prst="rect">
              <a:avLst/>
            </a:prstGeom>
            <a:noFill/>
          </p:spPr>
          <p:txBody>
            <a:bodyPr wrap="square">
              <a:spAutoFit/>
            </a:bodyPr>
            <a:lstStyle/>
            <a:p>
              <a:r>
                <a:rPr lang="en-US" dirty="0">
                  <a:solidFill>
                    <a:srgbClr val="FF0000"/>
                  </a:solidFill>
                </a:rPr>
                <a:t>Optional: add a caption</a:t>
              </a:r>
              <a:endParaRPr lang="en-US" dirty="0"/>
            </a:p>
          </p:txBody>
        </p:sp>
        <p:sp>
          <p:nvSpPr>
            <p:cNvPr id="6" name="TextBox 5" descr="Screenshot of place to upload photos.">
              <a:extLst>
                <a:ext uri="{FF2B5EF4-FFF2-40B4-BE49-F238E27FC236}">
                  <a16:creationId xmlns:a16="http://schemas.microsoft.com/office/drawing/2014/main" id="{CA7D10D1-879A-A7A4-E22A-67DF136C1FCF}"/>
                </a:ext>
              </a:extLst>
            </p:cNvPr>
            <p:cNvSpPr txBox="1"/>
            <p:nvPr/>
          </p:nvSpPr>
          <p:spPr>
            <a:xfrm>
              <a:off x="1764763" y="5801610"/>
              <a:ext cx="1968073" cy="369332"/>
            </a:xfrm>
            <a:prstGeom prst="rect">
              <a:avLst/>
            </a:prstGeom>
            <a:noFill/>
          </p:spPr>
          <p:txBody>
            <a:bodyPr wrap="square">
              <a:spAutoFit/>
            </a:bodyPr>
            <a:lstStyle/>
            <a:p>
              <a:r>
                <a:rPr lang="en-US" dirty="0">
                  <a:solidFill>
                    <a:srgbClr val="FF0000"/>
                  </a:solidFill>
                </a:rPr>
                <a:t>Click “Update Site”</a:t>
              </a:r>
              <a:endParaRPr lang="en-US" dirty="0"/>
            </a:p>
          </p:txBody>
        </p:sp>
        <p:cxnSp>
          <p:nvCxnSpPr>
            <p:cNvPr id="7" name="Straight Arrow Connector 6" descr="Screenshot of place to upload photos.">
              <a:extLst>
                <a:ext uri="{FF2B5EF4-FFF2-40B4-BE49-F238E27FC236}">
                  <a16:creationId xmlns:a16="http://schemas.microsoft.com/office/drawing/2014/main" id="{E972E890-B45B-D855-8754-981C9629047B}"/>
                </a:ext>
              </a:extLst>
            </p:cNvPr>
            <p:cNvCxnSpPr>
              <a:cxnSpLocks/>
              <a:stCxn id="6" idx="3"/>
            </p:cNvCxnSpPr>
            <p:nvPr/>
          </p:nvCxnSpPr>
          <p:spPr>
            <a:xfrm flipV="1">
              <a:off x="3732836" y="5960471"/>
              <a:ext cx="774000" cy="25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CD11622B-6E8C-2D49-8C3B-980E74575980}"/>
              </a:ext>
            </a:extLst>
          </p:cNvPr>
          <p:cNvSpPr txBox="1"/>
          <p:nvPr/>
        </p:nvSpPr>
        <p:spPr>
          <a:xfrm>
            <a:off x="1584961" y="1783629"/>
            <a:ext cx="7107936" cy="923330"/>
          </a:xfrm>
          <a:prstGeom prst="rect">
            <a:avLst/>
          </a:prstGeom>
          <a:noFill/>
        </p:spPr>
        <p:txBody>
          <a:bodyPr wrap="square" rtlCol="0">
            <a:spAutoFit/>
          </a:bodyPr>
          <a:lstStyle/>
          <a:p>
            <a:r>
              <a:rPr lang="en-US" dirty="0"/>
              <a:t>After your site is created, you can add site photos by going to “Create/Edit My Sites” from the data entry home page and clicking on your carbon site name. Scroll down to the photo section:</a:t>
            </a:r>
          </a:p>
        </p:txBody>
      </p:sp>
      <p:sp>
        <p:nvSpPr>
          <p:cNvPr id="16" name="TextBox 15" descr="Screenshot of place to upload photos.">
            <a:extLst>
              <a:ext uri="{FF2B5EF4-FFF2-40B4-BE49-F238E27FC236}">
                <a16:creationId xmlns:a16="http://schemas.microsoft.com/office/drawing/2014/main" id="{2F4EA50B-9008-98BA-FC72-94A440F019E1}"/>
              </a:ext>
            </a:extLst>
          </p:cNvPr>
          <p:cNvSpPr txBox="1"/>
          <p:nvPr/>
        </p:nvSpPr>
        <p:spPr>
          <a:xfrm>
            <a:off x="2638800" y="6397605"/>
            <a:ext cx="5000258" cy="369332"/>
          </a:xfrm>
          <a:prstGeom prst="rect">
            <a:avLst/>
          </a:prstGeom>
          <a:noFill/>
          <a:ln>
            <a:solidFill>
              <a:srgbClr val="FF0000"/>
            </a:solidFill>
          </a:ln>
        </p:spPr>
        <p:txBody>
          <a:bodyPr wrap="square">
            <a:spAutoFit/>
          </a:bodyPr>
          <a:lstStyle/>
          <a:p>
            <a:r>
              <a:rPr lang="en-US" dirty="0">
                <a:solidFill>
                  <a:srgbClr val="FF0000"/>
                </a:solidFill>
              </a:rPr>
              <a:t>Make sure that your photos do not contain people! </a:t>
            </a:r>
            <a:endParaRPr lang="en-US" dirty="0"/>
          </a:p>
        </p:txBody>
      </p:sp>
    </p:spTree>
    <p:extLst>
      <p:ext uri="{BB962C8B-B14F-4D97-AF65-F5344CB8AC3E}">
        <p14:creationId xmlns:p14="http://schemas.microsoft.com/office/powerpoint/2010/main" val="3772302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324D-A7B8-1489-28E6-11B46415C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594B7-CE8A-EEB7-47AF-EBFFA60728B1}"/>
              </a:ext>
            </a:extLst>
          </p:cNvPr>
          <p:cNvSpPr>
            <a:spLocks noGrp="1"/>
          </p:cNvSpPr>
          <p:nvPr>
            <p:ph type="title" idx="4294967295"/>
          </p:nvPr>
        </p:nvSpPr>
        <p:spPr>
          <a:xfrm>
            <a:off x="1232796" y="1198245"/>
            <a:ext cx="5970644" cy="721995"/>
          </a:xfrm>
          <a:prstGeom prst="rect">
            <a:avLst/>
          </a:prstGeom>
        </p:spPr>
        <p:txBody>
          <a:bodyPr/>
          <a:lstStyle/>
          <a:p>
            <a:pPr rtl="0" eaLnBrk="1" latinLnBrk="0" hangingPunct="1"/>
            <a:r>
              <a:rPr lang="en-US" kern="1200" dirty="0">
                <a:solidFill>
                  <a:srgbClr val="254061"/>
                </a:solidFill>
                <a:effectLst/>
                <a:ea typeface="+mn-ea"/>
                <a:cs typeface="+mn-cs"/>
              </a:rPr>
              <a:t>Add Carbon Cycle data</a:t>
            </a:r>
            <a:endParaRPr lang="en-US" dirty="0"/>
          </a:p>
        </p:txBody>
      </p:sp>
      <p:sp>
        <p:nvSpPr>
          <p:cNvPr id="9" name="TextBox 8">
            <a:extLst>
              <a:ext uri="{FF2B5EF4-FFF2-40B4-BE49-F238E27FC236}">
                <a16:creationId xmlns:a16="http://schemas.microsoft.com/office/drawing/2014/main" id="{E991145A-0D10-4123-6B5F-033057C58FBB}"/>
              </a:ext>
            </a:extLst>
          </p:cNvPr>
          <p:cNvSpPr txBox="1"/>
          <p:nvPr/>
        </p:nvSpPr>
        <p:spPr>
          <a:xfrm>
            <a:off x="1328929" y="2007704"/>
            <a:ext cx="7705344" cy="646331"/>
          </a:xfrm>
          <a:prstGeom prst="rect">
            <a:avLst/>
          </a:prstGeom>
          <a:noFill/>
        </p:spPr>
        <p:txBody>
          <a:bodyPr wrap="square" rtlCol="0">
            <a:spAutoFit/>
          </a:bodyPr>
          <a:lstStyle/>
          <a:p>
            <a:r>
              <a:rPr lang="en-US" dirty="0"/>
              <a:t>Once your site has been established in the database, you or your students are ready to upload carbon data. </a:t>
            </a:r>
            <a:r>
              <a:rPr lang="en-US" dirty="0">
                <a:hlinkClick r:id="rId2"/>
              </a:rPr>
              <a:t>Learn how to manage student accounts</a:t>
            </a:r>
            <a:r>
              <a:rPr lang="en-US" dirty="0"/>
              <a:t>. </a:t>
            </a:r>
          </a:p>
        </p:txBody>
      </p:sp>
      <p:grpSp>
        <p:nvGrpSpPr>
          <p:cNvPr id="8" name="Group 7" descr="Data entry homepage. Click new observation.">
            <a:extLst>
              <a:ext uri="{FF2B5EF4-FFF2-40B4-BE49-F238E27FC236}">
                <a16:creationId xmlns:a16="http://schemas.microsoft.com/office/drawing/2014/main" id="{F82FF06D-4FA6-599A-33CF-A65B17B06B50}"/>
              </a:ext>
            </a:extLst>
          </p:cNvPr>
          <p:cNvGrpSpPr/>
          <p:nvPr/>
        </p:nvGrpSpPr>
        <p:grpSpPr>
          <a:xfrm>
            <a:off x="1567314" y="2741499"/>
            <a:ext cx="7224956" cy="3933122"/>
            <a:chOff x="1567314" y="2741499"/>
            <a:chExt cx="7224956" cy="3933122"/>
          </a:xfrm>
        </p:grpSpPr>
        <p:sp>
          <p:nvSpPr>
            <p:cNvPr id="20" name="TextBox 19" descr="Text box that reads: &quot;Menu will expand with options below.&quot;">
              <a:extLst>
                <a:ext uri="{FF2B5EF4-FFF2-40B4-BE49-F238E27FC236}">
                  <a16:creationId xmlns:a16="http://schemas.microsoft.com/office/drawing/2014/main" id="{9A8EDFA5-42A2-AFF0-06D2-8BBBAD469494}"/>
                </a:ext>
              </a:extLst>
            </p:cNvPr>
            <p:cNvSpPr txBox="1"/>
            <p:nvPr/>
          </p:nvSpPr>
          <p:spPr>
            <a:xfrm>
              <a:off x="1567314" y="4093372"/>
              <a:ext cx="2551938" cy="923330"/>
            </a:xfrm>
            <a:prstGeom prst="rect">
              <a:avLst/>
            </a:prstGeom>
            <a:noFill/>
          </p:spPr>
          <p:txBody>
            <a:bodyPr wrap="square" rtlCol="0">
              <a:spAutoFit/>
            </a:bodyPr>
            <a:lstStyle/>
            <a:p>
              <a:r>
                <a:rPr lang="en-US" dirty="0">
                  <a:solidFill>
                    <a:srgbClr val="FF0000"/>
                  </a:solidFill>
                </a:rPr>
                <a:t>From the data entry homepage. Click “New Observation”</a:t>
              </a:r>
            </a:p>
          </p:txBody>
        </p:sp>
        <p:cxnSp>
          <p:nvCxnSpPr>
            <p:cNvPr id="19" name="Straight Arrow Connector 18" descr="Data entry homepage. Click new observation.">
              <a:extLst>
                <a:ext uri="{FF2B5EF4-FFF2-40B4-BE49-F238E27FC236}">
                  <a16:creationId xmlns:a16="http://schemas.microsoft.com/office/drawing/2014/main" id="{4D542355-822D-F38B-28F2-53E0B59175A3}"/>
                </a:ext>
              </a:extLst>
            </p:cNvPr>
            <p:cNvCxnSpPr>
              <a:cxnSpLocks/>
            </p:cNvCxnSpPr>
            <p:nvPr/>
          </p:nvCxnSpPr>
          <p:spPr>
            <a:xfrm>
              <a:off x="3377184" y="4838063"/>
              <a:ext cx="10999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73456EF-EA82-FA29-F09C-250E97EE2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771" y="2741499"/>
              <a:ext cx="4141499" cy="3933122"/>
            </a:xfrm>
            <a:prstGeom prst="rect">
              <a:avLst/>
            </a:prstGeom>
          </p:spPr>
        </p:pic>
      </p:grpSp>
    </p:spTree>
    <p:extLst>
      <p:ext uri="{BB962C8B-B14F-4D97-AF65-F5344CB8AC3E}">
        <p14:creationId xmlns:p14="http://schemas.microsoft.com/office/powerpoint/2010/main" val="29117055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36D5A-196B-08EF-FFFE-4072A4292D9D}"/>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23" name="Group 22" descr="Screenshot of the select the Carbon protocol. ">
            <a:extLst>
              <a:ext uri="{FF2B5EF4-FFF2-40B4-BE49-F238E27FC236}">
                <a16:creationId xmlns:a16="http://schemas.microsoft.com/office/drawing/2014/main" id="{0E07FC1B-956D-6879-E515-F245B8AB65AE}"/>
              </a:ext>
            </a:extLst>
          </p:cNvPr>
          <p:cNvGrpSpPr/>
          <p:nvPr/>
        </p:nvGrpSpPr>
        <p:grpSpPr>
          <a:xfrm>
            <a:off x="1467602" y="1798320"/>
            <a:ext cx="7477249" cy="4968239"/>
            <a:chOff x="1467602" y="1798320"/>
            <a:chExt cx="7477249" cy="4968239"/>
          </a:xfrm>
        </p:grpSpPr>
        <p:sp>
          <p:nvSpPr>
            <p:cNvPr id="16" name="TextBox 15" descr="Text box that reads: &quot;Select your site by clicking on it. This will expand a menu below.&quot;">
              <a:extLst>
                <a:ext uri="{FF2B5EF4-FFF2-40B4-BE49-F238E27FC236}">
                  <a16:creationId xmlns:a16="http://schemas.microsoft.com/office/drawing/2014/main" id="{33916C19-6AC7-6440-8ACD-7AB299A28751}"/>
                </a:ext>
              </a:extLst>
            </p:cNvPr>
            <p:cNvSpPr txBox="1"/>
            <p:nvPr/>
          </p:nvSpPr>
          <p:spPr>
            <a:xfrm>
              <a:off x="1467602" y="2921921"/>
              <a:ext cx="2551938" cy="646331"/>
            </a:xfrm>
            <a:prstGeom prst="rect">
              <a:avLst/>
            </a:prstGeom>
            <a:noFill/>
          </p:spPr>
          <p:txBody>
            <a:bodyPr wrap="square" rtlCol="0">
              <a:spAutoFit/>
            </a:bodyPr>
            <a:lstStyle/>
            <a:p>
              <a:r>
                <a:rPr lang="en-US" dirty="0">
                  <a:solidFill>
                    <a:srgbClr val="FF0000"/>
                  </a:solidFill>
                </a:rPr>
                <a:t>Under Biosphere, select Carbon Cycle</a:t>
              </a:r>
            </a:p>
          </p:txBody>
        </p:sp>
        <p:cxnSp>
          <p:nvCxnSpPr>
            <p:cNvPr id="7" name="Straight Arrow Connector 6" descr="Arrow pointing to the name and coordinates of a site: Thompson Farm Canopy Carbon Site. Latitude 43.37, Longitude -71.44, Elevation 30m.">
              <a:extLst>
                <a:ext uri="{FF2B5EF4-FFF2-40B4-BE49-F238E27FC236}">
                  <a16:creationId xmlns:a16="http://schemas.microsoft.com/office/drawing/2014/main" id="{B85666BA-C2B8-E340-9AAF-1B55A3F9A4DA}"/>
                </a:ext>
              </a:extLst>
            </p:cNvPr>
            <p:cNvCxnSpPr>
              <a:cxnSpLocks/>
            </p:cNvCxnSpPr>
            <p:nvPr/>
          </p:nvCxnSpPr>
          <p:spPr>
            <a:xfrm>
              <a:off x="3145536" y="3358896"/>
              <a:ext cx="1426464" cy="1392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96FAFA6-BDAD-BBE4-9172-41EE70F14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798320"/>
              <a:ext cx="4372851" cy="4968239"/>
            </a:xfrm>
            <a:prstGeom prst="rect">
              <a:avLst/>
            </a:prstGeom>
          </p:spPr>
        </p:pic>
        <p:sp>
          <p:nvSpPr>
            <p:cNvPr id="15" name="TextBox 14" descr="Text box that reads: &quot;Select your site by clicking on it. This will expand a menu below.&quot;">
              <a:extLst>
                <a:ext uri="{FF2B5EF4-FFF2-40B4-BE49-F238E27FC236}">
                  <a16:creationId xmlns:a16="http://schemas.microsoft.com/office/drawing/2014/main" id="{DAD31AA2-1A8D-4444-6F64-630BB3B4FD68}"/>
                </a:ext>
              </a:extLst>
            </p:cNvPr>
            <p:cNvSpPr txBox="1"/>
            <p:nvPr/>
          </p:nvSpPr>
          <p:spPr>
            <a:xfrm>
              <a:off x="1743832" y="6212459"/>
              <a:ext cx="2551938" cy="369332"/>
            </a:xfrm>
            <a:prstGeom prst="rect">
              <a:avLst/>
            </a:prstGeom>
            <a:noFill/>
          </p:spPr>
          <p:txBody>
            <a:bodyPr wrap="square" rtlCol="0">
              <a:spAutoFit/>
            </a:bodyPr>
            <a:lstStyle/>
            <a:p>
              <a:r>
                <a:rPr lang="en-US" dirty="0">
                  <a:solidFill>
                    <a:srgbClr val="FF0000"/>
                  </a:solidFill>
                </a:rPr>
                <a:t>Click Continue</a:t>
              </a:r>
            </a:p>
          </p:txBody>
        </p:sp>
        <p:cxnSp>
          <p:nvCxnSpPr>
            <p:cNvPr id="21" name="Straight Arrow Connector 20" descr="Arrow pointing to the name and coordinates of a site: Thompson Farm Canopy Carbon Site. Latitude 43.37, Longitude -71.44, Elevation 30m.">
              <a:extLst>
                <a:ext uri="{FF2B5EF4-FFF2-40B4-BE49-F238E27FC236}">
                  <a16:creationId xmlns:a16="http://schemas.microsoft.com/office/drawing/2014/main" id="{5F9F31D3-B46A-2285-14BF-4160A966E14C}"/>
                </a:ext>
              </a:extLst>
            </p:cNvPr>
            <p:cNvCxnSpPr>
              <a:cxnSpLocks/>
            </p:cNvCxnSpPr>
            <p:nvPr/>
          </p:nvCxnSpPr>
          <p:spPr>
            <a:xfrm>
              <a:off x="3413760" y="6397125"/>
              <a:ext cx="1434470" cy="69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416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62727A-108C-4717-83ED-E06CF328CBCE}"/>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1" name="Group 10">
            <a:extLst>
              <a:ext uri="{FF2B5EF4-FFF2-40B4-BE49-F238E27FC236}">
                <a16:creationId xmlns:a16="http://schemas.microsoft.com/office/drawing/2014/main" id="{5F87CFD1-23F7-4430-9416-BB5CE258392B}"/>
              </a:ext>
            </a:extLst>
          </p:cNvPr>
          <p:cNvGrpSpPr/>
          <p:nvPr/>
        </p:nvGrpSpPr>
        <p:grpSpPr>
          <a:xfrm>
            <a:off x="1375841" y="2719429"/>
            <a:ext cx="7657428" cy="2852309"/>
            <a:chOff x="1375841" y="2719429"/>
            <a:chExt cx="7657428" cy="2852309"/>
          </a:xfrm>
        </p:grpSpPr>
        <p:pic>
          <p:nvPicPr>
            <p:cNvPr id="6" name="Picture 5" descr="Screenshot of the page to choose your carbon site.">
              <a:extLst>
                <a:ext uri="{FF2B5EF4-FFF2-40B4-BE49-F238E27FC236}">
                  <a16:creationId xmlns:a16="http://schemas.microsoft.com/office/drawing/2014/main" id="{19A6CD3B-BEAC-7C0A-C5D7-95DCAA2E66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0208" y="2719429"/>
              <a:ext cx="5083061" cy="2852309"/>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993D4D96-5DA0-C343-8854-2B7541EDC4C2}"/>
                </a:ext>
              </a:extLst>
            </p:cNvPr>
            <p:cNvSpPr txBox="1"/>
            <p:nvPr/>
          </p:nvSpPr>
          <p:spPr>
            <a:xfrm>
              <a:off x="1375841" y="3525125"/>
              <a:ext cx="3001087" cy="923330"/>
            </a:xfrm>
            <a:prstGeom prst="rect">
              <a:avLst/>
            </a:prstGeom>
            <a:noFill/>
          </p:spPr>
          <p:txBody>
            <a:bodyPr wrap="square" rtlCol="0">
              <a:spAutoFit/>
            </a:bodyPr>
            <a:lstStyle/>
            <a:p>
              <a:r>
                <a:rPr lang="en-US" dirty="0">
                  <a:solidFill>
                    <a:srgbClr val="FF0000"/>
                  </a:solidFill>
                </a:rPr>
                <a:t>Scroll down the page and choose the Carbon site you created</a:t>
              </a:r>
            </a:p>
          </p:txBody>
        </p:sp>
        <p:cxnSp>
          <p:nvCxnSpPr>
            <p:cNvPr id="7" name="Straight Arrow Connector 6" descr="Arrow that points to drop-down calendar.">
              <a:extLst>
                <a:ext uri="{FF2B5EF4-FFF2-40B4-BE49-F238E27FC236}">
                  <a16:creationId xmlns:a16="http://schemas.microsoft.com/office/drawing/2014/main" id="{FAA88A30-E79F-F541-85A9-E306C2D49659}"/>
                </a:ext>
              </a:extLst>
            </p:cNvPr>
            <p:cNvCxnSpPr>
              <a:cxnSpLocks/>
            </p:cNvCxnSpPr>
            <p:nvPr/>
          </p:nvCxnSpPr>
          <p:spPr>
            <a:xfrm>
              <a:off x="2450592" y="4350919"/>
              <a:ext cx="1609344" cy="1950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6860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6356-CEDD-32F3-4149-B278C2C24DC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907BD1-6AB9-5646-0649-B2D1200B4DC4}"/>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2" name="Group 11" descr="Screenshot of page to update the date and time of data collection.">
            <a:extLst>
              <a:ext uri="{FF2B5EF4-FFF2-40B4-BE49-F238E27FC236}">
                <a16:creationId xmlns:a16="http://schemas.microsoft.com/office/drawing/2014/main" id="{331E81A7-CD6B-9438-B688-DA8F01A89409}"/>
              </a:ext>
            </a:extLst>
          </p:cNvPr>
          <p:cNvGrpSpPr/>
          <p:nvPr/>
        </p:nvGrpSpPr>
        <p:grpSpPr>
          <a:xfrm>
            <a:off x="1388033" y="2308757"/>
            <a:ext cx="7712003" cy="3592171"/>
            <a:chOff x="1388033" y="2308757"/>
            <a:chExt cx="7712003" cy="3592171"/>
          </a:xfrm>
        </p:grpSpPr>
        <p:pic>
          <p:nvPicPr>
            <p:cNvPr id="3" name="Picture 2" descr="A screenshot of a computer&#10;&#10;Description automatically generated">
              <a:extLst>
                <a:ext uri="{FF2B5EF4-FFF2-40B4-BE49-F238E27FC236}">
                  <a16:creationId xmlns:a16="http://schemas.microsoft.com/office/drawing/2014/main" id="{084580B8-3FE5-9C05-F50E-01CC7E71E8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752" y="2308757"/>
              <a:ext cx="5369284" cy="3592171"/>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64DA1BB8-0354-2540-0E54-CE71CDFCC92F}"/>
                </a:ext>
              </a:extLst>
            </p:cNvPr>
            <p:cNvSpPr txBox="1"/>
            <p:nvPr/>
          </p:nvSpPr>
          <p:spPr>
            <a:xfrm>
              <a:off x="1388033" y="2474455"/>
              <a:ext cx="1867231" cy="1200329"/>
            </a:xfrm>
            <a:prstGeom prst="rect">
              <a:avLst/>
            </a:prstGeom>
            <a:noFill/>
          </p:spPr>
          <p:txBody>
            <a:bodyPr wrap="square" rtlCol="0">
              <a:spAutoFit/>
            </a:bodyPr>
            <a:lstStyle/>
            <a:p>
              <a:r>
                <a:rPr lang="en-US" dirty="0">
                  <a:solidFill>
                    <a:srgbClr val="FF0000"/>
                  </a:solidFill>
                </a:rPr>
                <a:t>Update the date and time to when you collected your carbon data</a:t>
              </a:r>
            </a:p>
          </p:txBody>
        </p:sp>
        <p:cxnSp>
          <p:nvCxnSpPr>
            <p:cNvPr id="7" name="Straight Arrow Connector 6" descr="Arrow that points to drop-down calendar.">
              <a:extLst>
                <a:ext uri="{FF2B5EF4-FFF2-40B4-BE49-F238E27FC236}">
                  <a16:creationId xmlns:a16="http://schemas.microsoft.com/office/drawing/2014/main" id="{075D4C4F-314D-8883-3058-C912BCDD3013}"/>
                </a:ext>
              </a:extLst>
            </p:cNvPr>
            <p:cNvCxnSpPr>
              <a:cxnSpLocks/>
            </p:cNvCxnSpPr>
            <p:nvPr/>
          </p:nvCxnSpPr>
          <p:spPr>
            <a:xfrm>
              <a:off x="3096768" y="3209544"/>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descr="Text box that reads &quot;Select the date of your data collection.&quot;">
              <a:extLst>
                <a:ext uri="{FF2B5EF4-FFF2-40B4-BE49-F238E27FC236}">
                  <a16:creationId xmlns:a16="http://schemas.microsoft.com/office/drawing/2014/main" id="{872C7EB0-E40B-FBE2-0C20-0848C992FECE}"/>
                </a:ext>
              </a:extLst>
            </p:cNvPr>
            <p:cNvSpPr txBox="1"/>
            <p:nvPr/>
          </p:nvSpPr>
          <p:spPr>
            <a:xfrm>
              <a:off x="1546529" y="4883479"/>
              <a:ext cx="1867231" cy="646331"/>
            </a:xfrm>
            <a:prstGeom prst="rect">
              <a:avLst/>
            </a:prstGeom>
            <a:noFill/>
          </p:spPr>
          <p:txBody>
            <a:bodyPr wrap="square" rtlCol="0">
              <a:spAutoFit/>
            </a:bodyPr>
            <a:lstStyle/>
            <a:p>
              <a:r>
                <a:rPr lang="en-US" dirty="0">
                  <a:solidFill>
                    <a:srgbClr val="FF0000"/>
                  </a:solidFill>
                </a:rPr>
                <a:t>Click “Carbon Cycle”</a:t>
              </a:r>
            </a:p>
          </p:txBody>
        </p:sp>
        <p:cxnSp>
          <p:nvCxnSpPr>
            <p:cNvPr id="10" name="Straight Arrow Connector 9" descr="Arrow that points to drop-down calendar.">
              <a:extLst>
                <a:ext uri="{FF2B5EF4-FFF2-40B4-BE49-F238E27FC236}">
                  <a16:creationId xmlns:a16="http://schemas.microsoft.com/office/drawing/2014/main" id="{699EB57C-88A1-DCDD-3965-B602D9586A53}"/>
                </a:ext>
              </a:extLst>
            </p:cNvPr>
            <p:cNvCxnSpPr>
              <a:cxnSpLocks/>
            </p:cNvCxnSpPr>
            <p:nvPr/>
          </p:nvCxnSpPr>
          <p:spPr>
            <a:xfrm>
              <a:off x="3054096" y="5319498"/>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5953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7909-13B2-4BEA-9A40-1D855C061B1B}"/>
              </a:ext>
            </a:extLst>
          </p:cNvPr>
          <p:cNvSpPr>
            <a:spLocks noGrp="1"/>
          </p:cNvSpPr>
          <p:nvPr>
            <p:ph type="title" idx="4294967295"/>
          </p:nvPr>
        </p:nvSpPr>
        <p:spPr>
          <a:xfrm>
            <a:off x="1176528" y="1117600"/>
            <a:ext cx="6891131" cy="752475"/>
          </a:xfrm>
          <a:prstGeom prst="rect">
            <a:avLst/>
          </a:prstGeom>
        </p:spPr>
        <p:txBody>
          <a:bodyPr/>
          <a:lstStyle/>
          <a:p>
            <a:pPr rtl="0" eaLnBrk="1" latinLnBrk="0" hangingPunct="1"/>
            <a:r>
              <a:rPr lang="en-US" dirty="0">
                <a:solidFill>
                  <a:schemeClr val="accent1">
                    <a:lumMod val="50000"/>
                  </a:schemeClr>
                </a:solidFill>
              </a:rPr>
              <a:t>Add carbon cycle tree* data</a:t>
            </a:r>
            <a:endParaRPr lang="en-US" dirty="0"/>
          </a:p>
        </p:txBody>
      </p:sp>
      <p:sp>
        <p:nvSpPr>
          <p:cNvPr id="10" name="TextBox 9" descr="Text box that reads: &quot;* not all sites will have trees. Skip if not applicable to your site.&quot;">
            <a:extLst>
              <a:ext uri="{FF2B5EF4-FFF2-40B4-BE49-F238E27FC236}">
                <a16:creationId xmlns:a16="http://schemas.microsoft.com/office/drawing/2014/main" id="{734D4BEC-5A0D-144E-A5D4-B900D1E09C07}"/>
              </a:ext>
            </a:extLst>
          </p:cNvPr>
          <p:cNvSpPr txBox="1"/>
          <p:nvPr/>
        </p:nvSpPr>
        <p:spPr>
          <a:xfrm>
            <a:off x="1545068" y="6488668"/>
            <a:ext cx="6046720" cy="369332"/>
          </a:xfrm>
          <a:prstGeom prst="rect">
            <a:avLst/>
          </a:prstGeom>
          <a:noFill/>
        </p:spPr>
        <p:txBody>
          <a:bodyPr wrap="none" rtlCol="0">
            <a:spAutoFit/>
          </a:bodyPr>
          <a:lstStyle/>
          <a:p>
            <a:r>
              <a:rPr lang="en-US" dirty="0"/>
              <a:t>* not all sites will have trees. Skip if not applicable to your site.</a:t>
            </a:r>
          </a:p>
        </p:txBody>
      </p:sp>
      <p:sp>
        <p:nvSpPr>
          <p:cNvPr id="6" name="TextBox 5" descr="Text box that reads &quot;Enter data from your data sheet for each tree.&quot;">
            <a:extLst>
              <a:ext uri="{FF2B5EF4-FFF2-40B4-BE49-F238E27FC236}">
                <a16:creationId xmlns:a16="http://schemas.microsoft.com/office/drawing/2014/main" id="{2D0F25C6-B09E-ED4D-95EF-A599BDB8EF28}"/>
              </a:ext>
            </a:extLst>
          </p:cNvPr>
          <p:cNvSpPr txBox="1"/>
          <p:nvPr/>
        </p:nvSpPr>
        <p:spPr>
          <a:xfrm>
            <a:off x="1266378" y="1934451"/>
            <a:ext cx="6143531" cy="369332"/>
          </a:xfrm>
          <a:prstGeom prst="rect">
            <a:avLst/>
          </a:prstGeom>
          <a:noFill/>
        </p:spPr>
        <p:txBody>
          <a:bodyPr wrap="square" rtlCol="0">
            <a:spAutoFit/>
          </a:bodyPr>
          <a:lstStyle/>
          <a:p>
            <a:r>
              <a:rPr lang="en-US" dirty="0">
                <a:solidFill>
                  <a:srgbClr val="FF0000"/>
                </a:solidFill>
              </a:rPr>
              <a:t>Enter data from your data sheet for each tree.</a:t>
            </a:r>
          </a:p>
        </p:txBody>
      </p:sp>
      <p:grpSp>
        <p:nvGrpSpPr>
          <p:cNvPr id="16" name="Group 15" descr="Screenshot of the data entry form for trees. ">
            <a:extLst>
              <a:ext uri="{FF2B5EF4-FFF2-40B4-BE49-F238E27FC236}">
                <a16:creationId xmlns:a16="http://schemas.microsoft.com/office/drawing/2014/main" id="{52C1582D-7BB7-A95C-104E-3C3580A963B4}"/>
              </a:ext>
            </a:extLst>
          </p:cNvPr>
          <p:cNvGrpSpPr/>
          <p:nvPr/>
        </p:nvGrpSpPr>
        <p:grpSpPr>
          <a:xfrm>
            <a:off x="1596665" y="2303783"/>
            <a:ext cx="7385791" cy="4052619"/>
            <a:chOff x="1596665" y="2303783"/>
            <a:chExt cx="7385791" cy="4052619"/>
          </a:xfrm>
        </p:grpSpPr>
        <p:pic>
          <p:nvPicPr>
            <p:cNvPr id="4" name="Picture 3" descr="A screenshot of a computer&#10;&#10;Description automatically generated">
              <a:extLst>
                <a:ext uri="{FF2B5EF4-FFF2-40B4-BE49-F238E27FC236}">
                  <a16:creationId xmlns:a16="http://schemas.microsoft.com/office/drawing/2014/main" id="{CA5A92D3-4FBB-D21E-94E9-188201D80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65" y="2303783"/>
              <a:ext cx="5482955" cy="4052619"/>
            </a:xfrm>
            <a:prstGeom prst="rect">
              <a:avLst/>
            </a:prstGeom>
          </p:spPr>
        </p:pic>
        <p:sp>
          <p:nvSpPr>
            <p:cNvPr id="12" name="TextBox 11" descr="Text box that reads &quot;Enter data from your data sheet for each tree.&quot;">
              <a:extLst>
                <a:ext uri="{FF2B5EF4-FFF2-40B4-BE49-F238E27FC236}">
                  <a16:creationId xmlns:a16="http://schemas.microsoft.com/office/drawing/2014/main" id="{B5EEC3E0-B1D7-EBBE-92E5-617AC8462AAB}"/>
                </a:ext>
              </a:extLst>
            </p:cNvPr>
            <p:cNvSpPr txBox="1"/>
            <p:nvPr/>
          </p:nvSpPr>
          <p:spPr>
            <a:xfrm>
              <a:off x="7152861" y="4249262"/>
              <a:ext cx="1829595" cy="1477328"/>
            </a:xfrm>
            <a:prstGeom prst="rect">
              <a:avLst/>
            </a:prstGeom>
            <a:noFill/>
          </p:spPr>
          <p:txBody>
            <a:bodyPr wrap="square" rtlCol="0">
              <a:spAutoFit/>
            </a:bodyPr>
            <a:lstStyle/>
            <a:p>
              <a:r>
                <a:rPr lang="en-US" dirty="0">
                  <a:solidFill>
                    <a:srgbClr val="FF0000"/>
                  </a:solidFill>
                </a:rPr>
                <a:t>Click “Add Tree” to enter data for each subsequent tree you measured.</a:t>
              </a:r>
            </a:p>
          </p:txBody>
        </p:sp>
        <p:cxnSp>
          <p:nvCxnSpPr>
            <p:cNvPr id="13" name="Straight Arrow Connector 12" descr="Arrow that points to drop-down calendar.">
              <a:extLst>
                <a:ext uri="{FF2B5EF4-FFF2-40B4-BE49-F238E27FC236}">
                  <a16:creationId xmlns:a16="http://schemas.microsoft.com/office/drawing/2014/main" id="{50606E1A-D46A-739F-4DE3-1F24A85E4D03}"/>
                </a:ext>
              </a:extLst>
            </p:cNvPr>
            <p:cNvCxnSpPr>
              <a:cxnSpLocks/>
            </p:cNvCxnSpPr>
            <p:nvPr/>
          </p:nvCxnSpPr>
          <p:spPr>
            <a:xfrm flipH="1">
              <a:off x="6875877" y="5762922"/>
              <a:ext cx="1068060" cy="263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9974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ED42C0-0F44-402B-B905-73A3CE204614}"/>
              </a:ext>
            </a:extLst>
          </p:cNvPr>
          <p:cNvSpPr>
            <a:spLocks noGrp="1"/>
          </p:cNvSpPr>
          <p:nvPr>
            <p:ph type="title" idx="4294967295"/>
          </p:nvPr>
        </p:nvSpPr>
        <p:spPr>
          <a:xfrm>
            <a:off x="1210269" y="1035685"/>
            <a:ext cx="7347011" cy="752475"/>
          </a:xfrm>
          <a:prstGeom prst="rect">
            <a:avLst/>
          </a:prstGeom>
        </p:spPr>
        <p:txBody>
          <a:bodyPr/>
          <a:lstStyle/>
          <a:p>
            <a:pPr rtl="0" eaLnBrk="1" latinLnBrk="0" hangingPunct="1"/>
            <a:r>
              <a:rPr lang="en-US" dirty="0">
                <a:solidFill>
                  <a:schemeClr val="accent1">
                    <a:lumMod val="50000"/>
                  </a:schemeClr>
                </a:solidFill>
              </a:rPr>
              <a:t>Enter shrub and sapling* data</a:t>
            </a:r>
          </a:p>
        </p:txBody>
      </p:sp>
      <p:sp>
        <p:nvSpPr>
          <p:cNvPr id="23" name="TextBox 22" descr="Text box that reads &quot;* not all sites will have shrubs and saplings. Skip if not applicable to your site.&quot;">
            <a:extLst>
              <a:ext uri="{FF2B5EF4-FFF2-40B4-BE49-F238E27FC236}">
                <a16:creationId xmlns:a16="http://schemas.microsoft.com/office/drawing/2014/main" id="{8BBBCE2E-3FCF-0946-A09F-033E23494B11}"/>
              </a:ext>
            </a:extLst>
          </p:cNvPr>
          <p:cNvSpPr txBox="1"/>
          <p:nvPr/>
        </p:nvSpPr>
        <p:spPr>
          <a:xfrm>
            <a:off x="1363189" y="6488668"/>
            <a:ext cx="7347011" cy="369332"/>
          </a:xfrm>
          <a:prstGeom prst="rect">
            <a:avLst/>
          </a:prstGeom>
          <a:noFill/>
        </p:spPr>
        <p:txBody>
          <a:bodyPr wrap="none" rtlCol="0">
            <a:spAutoFit/>
          </a:bodyPr>
          <a:lstStyle/>
          <a:p>
            <a:r>
              <a:rPr lang="en-US" dirty="0"/>
              <a:t>* not all sites will have shrubs and saplings. Skip if not applicable to your site.</a:t>
            </a:r>
          </a:p>
        </p:txBody>
      </p:sp>
      <p:sp>
        <p:nvSpPr>
          <p:cNvPr id="13" name="TextBox 12" descr="Text box that reads: &quot;Add shrub, sapling data from worksheet.&quot;">
            <a:extLst>
              <a:ext uri="{FF2B5EF4-FFF2-40B4-BE49-F238E27FC236}">
                <a16:creationId xmlns:a16="http://schemas.microsoft.com/office/drawing/2014/main" id="{1701A309-B37F-A449-AD48-7F4986E0AA48}"/>
              </a:ext>
            </a:extLst>
          </p:cNvPr>
          <p:cNvSpPr txBox="1"/>
          <p:nvPr/>
        </p:nvSpPr>
        <p:spPr>
          <a:xfrm>
            <a:off x="1595120" y="1753742"/>
            <a:ext cx="5498160" cy="369332"/>
          </a:xfrm>
          <a:prstGeom prst="rect">
            <a:avLst/>
          </a:prstGeom>
          <a:noFill/>
        </p:spPr>
        <p:txBody>
          <a:bodyPr wrap="square" rtlCol="0">
            <a:spAutoFit/>
          </a:bodyPr>
          <a:lstStyle/>
          <a:p>
            <a:r>
              <a:rPr lang="en-US" dirty="0">
                <a:solidFill>
                  <a:srgbClr val="FF0000"/>
                </a:solidFill>
              </a:rPr>
              <a:t>Add shrub and sapling data from your data sheet.</a:t>
            </a:r>
          </a:p>
        </p:txBody>
      </p:sp>
      <p:grpSp>
        <p:nvGrpSpPr>
          <p:cNvPr id="18" name="Group 17" descr="Data entry site for shrubs and saplings. Choose Add Sample to add additional data. ">
            <a:extLst>
              <a:ext uri="{FF2B5EF4-FFF2-40B4-BE49-F238E27FC236}">
                <a16:creationId xmlns:a16="http://schemas.microsoft.com/office/drawing/2014/main" id="{3A52D2CB-8937-B71A-9BD5-2BC1F911F950}"/>
              </a:ext>
            </a:extLst>
          </p:cNvPr>
          <p:cNvGrpSpPr/>
          <p:nvPr/>
        </p:nvGrpSpPr>
        <p:grpSpPr>
          <a:xfrm>
            <a:off x="1210270" y="2123074"/>
            <a:ext cx="7347011" cy="4274910"/>
            <a:chOff x="1210270" y="2123074"/>
            <a:chExt cx="7347011" cy="4274910"/>
          </a:xfrm>
        </p:grpSpPr>
        <p:pic>
          <p:nvPicPr>
            <p:cNvPr id="11" name="Picture 10" descr="A screenshot of a computer&#10;&#10;Description automatically generated">
              <a:extLst>
                <a:ext uri="{FF2B5EF4-FFF2-40B4-BE49-F238E27FC236}">
                  <a16:creationId xmlns:a16="http://schemas.microsoft.com/office/drawing/2014/main" id="{0646FC9E-41C5-5674-B619-86EBAECB2F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0270" y="2123074"/>
              <a:ext cx="7347011" cy="3755330"/>
            </a:xfrm>
            <a:prstGeom prst="rect">
              <a:avLst/>
            </a:prstGeom>
          </p:spPr>
        </p:pic>
        <p:cxnSp>
          <p:nvCxnSpPr>
            <p:cNvPr id="20" name="Straight Arrow Connector 19" descr="Arrow pointing to the field to enter height. The example shown has 2 m.">
              <a:extLst>
                <a:ext uri="{FF2B5EF4-FFF2-40B4-BE49-F238E27FC236}">
                  <a16:creationId xmlns:a16="http://schemas.microsoft.com/office/drawing/2014/main" id="{AF8F9130-076A-CA44-B7BD-4F608A8E2295}"/>
                </a:ext>
              </a:extLst>
            </p:cNvPr>
            <p:cNvCxnSpPr>
              <a:cxnSpLocks/>
            </p:cNvCxnSpPr>
            <p:nvPr/>
          </p:nvCxnSpPr>
          <p:spPr>
            <a:xfrm flipV="1">
              <a:off x="7604263" y="5805105"/>
              <a:ext cx="72568" cy="3350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Add additional shrubs or saplings, if necessary.&quot;">
              <a:extLst>
                <a:ext uri="{FF2B5EF4-FFF2-40B4-BE49-F238E27FC236}">
                  <a16:creationId xmlns:a16="http://schemas.microsoft.com/office/drawing/2014/main" id="{2D0F25C6-B09E-ED4D-95EF-A599BDB8EF28}"/>
                </a:ext>
              </a:extLst>
            </p:cNvPr>
            <p:cNvSpPr txBox="1"/>
            <p:nvPr/>
          </p:nvSpPr>
          <p:spPr>
            <a:xfrm>
              <a:off x="1363189" y="6028652"/>
              <a:ext cx="6338610" cy="369332"/>
            </a:xfrm>
            <a:prstGeom prst="rect">
              <a:avLst/>
            </a:prstGeom>
            <a:noFill/>
          </p:spPr>
          <p:txBody>
            <a:bodyPr wrap="square" rtlCol="0">
              <a:spAutoFit/>
            </a:bodyPr>
            <a:lstStyle/>
            <a:p>
              <a:r>
                <a:rPr lang="en-US" dirty="0">
                  <a:solidFill>
                    <a:srgbClr val="FF0000"/>
                  </a:solidFill>
                </a:rPr>
                <a:t>Click “Add Sample” for additional shrubs or saplings as necessary.</a:t>
              </a:r>
            </a:p>
          </p:txBody>
        </p:sp>
      </p:grpSp>
    </p:spTree>
    <p:extLst>
      <p:ext uri="{BB962C8B-B14F-4D97-AF65-F5344CB8AC3E}">
        <p14:creationId xmlns:p14="http://schemas.microsoft.com/office/powerpoint/2010/main" val="2002592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8135-1E25-4513-B25B-1B5F28915979}"/>
              </a:ext>
            </a:extLst>
          </p:cNvPr>
          <p:cNvSpPr>
            <a:spLocks noGrp="1"/>
          </p:cNvSpPr>
          <p:nvPr>
            <p:ph type="title" idx="4294967295"/>
          </p:nvPr>
        </p:nvSpPr>
        <p:spPr>
          <a:xfrm>
            <a:off x="1212805" y="1056005"/>
            <a:ext cx="5452397" cy="661035"/>
          </a:xfrm>
          <a:prstGeom prst="rect">
            <a:avLst/>
          </a:prstGeom>
        </p:spPr>
        <p:txBody>
          <a:bodyPr/>
          <a:lstStyle/>
          <a:p>
            <a:pPr rtl="0" eaLnBrk="1" latinLnBrk="0" hangingPunct="1"/>
            <a:r>
              <a:rPr lang="en-US" sz="4100" dirty="0">
                <a:solidFill>
                  <a:schemeClr val="accent1">
                    <a:lumMod val="50000"/>
                  </a:schemeClr>
                </a:solidFill>
              </a:rPr>
              <a:t>Enter herbaceous*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716151" cy="369332"/>
          </a:xfrm>
          <a:prstGeom prst="rect">
            <a:avLst/>
          </a:prstGeom>
          <a:noFill/>
        </p:spPr>
        <p:txBody>
          <a:bodyPr wrap="none" rtlCol="0">
            <a:spAutoFit/>
          </a:bodyPr>
          <a:lstStyle/>
          <a:p>
            <a:r>
              <a:rPr lang="en-US" dirty="0"/>
              <a:t>* not all sites will have herbaceous vegetation. Skip if not applicable to your site.</a:t>
            </a:r>
          </a:p>
        </p:txBody>
      </p:sp>
      <p:sp>
        <p:nvSpPr>
          <p:cNvPr id="13" name="TextBox 12" descr="Text box that reads: &quot;Add herbaceous data from worksheet.&quot;">
            <a:extLst>
              <a:ext uri="{FF2B5EF4-FFF2-40B4-BE49-F238E27FC236}">
                <a16:creationId xmlns:a16="http://schemas.microsoft.com/office/drawing/2014/main" id="{1701A309-B37F-A449-AD48-7F4986E0AA48}"/>
              </a:ext>
            </a:extLst>
          </p:cNvPr>
          <p:cNvSpPr txBox="1"/>
          <p:nvPr/>
        </p:nvSpPr>
        <p:spPr>
          <a:xfrm>
            <a:off x="1546637" y="1717040"/>
            <a:ext cx="6768289" cy="369332"/>
          </a:xfrm>
          <a:prstGeom prst="rect">
            <a:avLst/>
          </a:prstGeom>
          <a:noFill/>
        </p:spPr>
        <p:txBody>
          <a:bodyPr wrap="square" rtlCol="0">
            <a:spAutoFit/>
          </a:bodyPr>
          <a:lstStyle/>
          <a:p>
            <a:r>
              <a:rPr lang="en-US" dirty="0">
                <a:solidFill>
                  <a:srgbClr val="FF0000"/>
                </a:solidFill>
              </a:rPr>
              <a:t>Add data from your three herbaceous samples.</a:t>
            </a:r>
          </a:p>
        </p:txBody>
      </p:sp>
      <p:grpSp>
        <p:nvGrpSpPr>
          <p:cNvPr id="9" name="Group 8" descr="Data entry for herbaceous data. Biomass is automatically calculated. Click Add bag if you had multiple bags per sample. ">
            <a:extLst>
              <a:ext uri="{FF2B5EF4-FFF2-40B4-BE49-F238E27FC236}">
                <a16:creationId xmlns:a16="http://schemas.microsoft.com/office/drawing/2014/main" id="{396010B2-9F4E-EFBE-824F-84F616418459}"/>
              </a:ext>
            </a:extLst>
          </p:cNvPr>
          <p:cNvGrpSpPr/>
          <p:nvPr/>
        </p:nvGrpSpPr>
        <p:grpSpPr>
          <a:xfrm>
            <a:off x="1279244" y="2192371"/>
            <a:ext cx="7934085" cy="4174113"/>
            <a:chOff x="1279244" y="2192371"/>
            <a:chExt cx="7934085" cy="4174113"/>
          </a:xfrm>
        </p:grpSpPr>
        <p:pic>
          <p:nvPicPr>
            <p:cNvPr id="5" name="Picture 4" descr="A screenshot of a computer&#10;&#10;Description automatically generated">
              <a:extLst>
                <a:ext uri="{FF2B5EF4-FFF2-40B4-BE49-F238E27FC236}">
                  <a16:creationId xmlns:a16="http://schemas.microsoft.com/office/drawing/2014/main" id="{9370D664-7B58-521F-9A6C-B5099DBD5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4" y="2192371"/>
              <a:ext cx="7194180" cy="3801802"/>
            </a:xfrm>
            <a:prstGeom prst="rect">
              <a:avLst/>
            </a:prstGeom>
          </p:spPr>
        </p:pic>
        <p:sp>
          <p:nvSpPr>
            <p:cNvPr id="24" name="TextBox 23" descr="Text box that reads: &quot;Herbaceous biomas automatically calculated.&quot;">
              <a:extLst>
                <a:ext uri="{FF2B5EF4-FFF2-40B4-BE49-F238E27FC236}">
                  <a16:creationId xmlns:a16="http://schemas.microsoft.com/office/drawing/2014/main" id="{0B2ECDEB-4159-3040-8EE3-2264EF9F80A4}"/>
                </a:ext>
              </a:extLst>
            </p:cNvPr>
            <p:cNvSpPr txBox="1"/>
            <p:nvPr/>
          </p:nvSpPr>
          <p:spPr>
            <a:xfrm>
              <a:off x="2600271" y="5997152"/>
              <a:ext cx="5150018" cy="369332"/>
            </a:xfrm>
            <a:prstGeom prst="rect">
              <a:avLst/>
            </a:prstGeom>
            <a:noFill/>
          </p:spPr>
          <p:txBody>
            <a:bodyPr wrap="square" rtlCol="0">
              <a:spAutoFit/>
            </a:bodyPr>
            <a:lstStyle/>
            <a:p>
              <a:r>
                <a:rPr lang="en-US" dirty="0">
                  <a:solidFill>
                    <a:srgbClr val="FF0000"/>
                  </a:solidFill>
                </a:rPr>
                <a:t>Click “Add Bag” if you had multiple bags per sample.</a:t>
              </a:r>
            </a:p>
          </p:txBody>
        </p:sp>
        <p:cxnSp>
          <p:nvCxnSpPr>
            <p:cNvPr id="20" name="Straight Arrow Connector 19" descr="Arrow pointing to calculation of Herbaceous Biomass. The example shows: 'a-b = 50 g/m^2&quot;.">
              <a:extLst>
                <a:ext uri="{FF2B5EF4-FFF2-40B4-BE49-F238E27FC236}">
                  <a16:creationId xmlns:a16="http://schemas.microsoft.com/office/drawing/2014/main" id="{AF8F9130-076A-CA44-B7BD-4F608A8E2295}"/>
                </a:ext>
              </a:extLst>
            </p:cNvPr>
            <p:cNvCxnSpPr>
              <a:cxnSpLocks/>
            </p:cNvCxnSpPr>
            <p:nvPr/>
          </p:nvCxnSpPr>
          <p:spPr>
            <a:xfrm flipV="1">
              <a:off x="7750289" y="5944496"/>
              <a:ext cx="1" cy="2998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Herbaceous biomas automatically calculated.&quot;">
              <a:extLst>
                <a:ext uri="{FF2B5EF4-FFF2-40B4-BE49-F238E27FC236}">
                  <a16:creationId xmlns:a16="http://schemas.microsoft.com/office/drawing/2014/main" id="{02E4C0AF-E690-1272-CFBF-A120ADA11244}"/>
                </a:ext>
              </a:extLst>
            </p:cNvPr>
            <p:cNvSpPr txBox="1"/>
            <p:nvPr/>
          </p:nvSpPr>
          <p:spPr>
            <a:xfrm>
              <a:off x="6991665" y="4178142"/>
              <a:ext cx="2221664" cy="923330"/>
            </a:xfrm>
            <a:prstGeom prst="rect">
              <a:avLst/>
            </a:prstGeom>
            <a:noFill/>
          </p:spPr>
          <p:txBody>
            <a:bodyPr wrap="square" rtlCol="0">
              <a:spAutoFit/>
            </a:bodyPr>
            <a:lstStyle/>
            <a:p>
              <a:r>
                <a:rPr lang="en-US" dirty="0">
                  <a:solidFill>
                    <a:srgbClr val="FF0000"/>
                  </a:solidFill>
                </a:rPr>
                <a:t>Biomass is automatically calculated.</a:t>
              </a:r>
            </a:p>
          </p:txBody>
        </p:sp>
        <p:cxnSp>
          <p:nvCxnSpPr>
            <p:cNvPr id="7" name="Straight Arrow Connector 6" descr="Arrow pointing to calculation of Herbaceous Biomass. The example shows: 'a-b = 50 g/m^2&quot;.">
              <a:extLst>
                <a:ext uri="{FF2B5EF4-FFF2-40B4-BE49-F238E27FC236}">
                  <a16:creationId xmlns:a16="http://schemas.microsoft.com/office/drawing/2014/main" id="{9A5CEC00-1B98-01DD-583C-E5251118A024}"/>
                </a:ext>
              </a:extLst>
            </p:cNvPr>
            <p:cNvCxnSpPr>
              <a:cxnSpLocks/>
            </p:cNvCxnSpPr>
            <p:nvPr/>
          </p:nvCxnSpPr>
          <p:spPr>
            <a:xfrm flipH="1">
              <a:off x="3840480" y="4609079"/>
              <a:ext cx="3078032" cy="47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86248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A84-C4B9-4D90-84B5-E2526840E3B4}"/>
              </a:ext>
            </a:extLst>
          </p:cNvPr>
          <p:cNvSpPr>
            <a:spLocks noGrp="1"/>
          </p:cNvSpPr>
          <p:nvPr>
            <p:ph type="title" idx="4294967295"/>
          </p:nvPr>
        </p:nvSpPr>
        <p:spPr>
          <a:xfrm>
            <a:off x="1238250" y="1116965"/>
            <a:ext cx="4685030" cy="701675"/>
          </a:xfrm>
          <a:prstGeom prst="rect">
            <a:avLst/>
          </a:prstGeom>
        </p:spPr>
        <p:txBody>
          <a:bodyPr/>
          <a:lstStyle/>
          <a:p>
            <a:pPr rtl="0" eaLnBrk="1" latinLnBrk="0" hangingPunct="1"/>
            <a:r>
              <a:rPr lang="en-US" sz="4100" i="0" kern="1200" spc="0" baseline="0" dirty="0">
                <a:ln>
                  <a:noFill/>
                </a:ln>
                <a:solidFill>
                  <a:srgbClr val="254061"/>
                </a:solidFill>
                <a:effectLst/>
                <a:latin typeface="Calibri" panose="020F0502020204030204" pitchFamily="34" charset="0"/>
                <a:ea typeface="+mn-ea"/>
                <a:cs typeface="+mn-cs"/>
              </a:rPr>
              <a:t>Send Data to GLOBE</a:t>
            </a:r>
            <a:endParaRPr lang="en-US" dirty="0"/>
          </a:p>
        </p:txBody>
      </p:sp>
      <p:sp>
        <p:nvSpPr>
          <p:cNvPr id="3" name="TextBox 2">
            <a:extLst>
              <a:ext uri="{FF2B5EF4-FFF2-40B4-BE49-F238E27FC236}">
                <a16:creationId xmlns:a16="http://schemas.microsoft.com/office/drawing/2014/main" id="{D1E6507C-A5B2-A5DF-B612-12DF4DF3ABC7}"/>
              </a:ext>
            </a:extLst>
          </p:cNvPr>
          <p:cNvSpPr txBox="1"/>
          <p:nvPr/>
        </p:nvSpPr>
        <p:spPr>
          <a:xfrm>
            <a:off x="1549046" y="2058858"/>
            <a:ext cx="7021267" cy="3785652"/>
          </a:xfrm>
          <a:prstGeom prst="rect">
            <a:avLst/>
          </a:prstGeom>
          <a:noFill/>
        </p:spPr>
        <p:txBody>
          <a:bodyPr wrap="square" rtlCol="0">
            <a:spAutoFit/>
          </a:bodyPr>
          <a:lstStyle/>
          <a:p>
            <a:pPr marL="342900" indent="-342900">
              <a:buFont typeface="+mj-lt"/>
              <a:buAutoNum type="arabicPeriod"/>
            </a:pPr>
            <a:r>
              <a:rPr lang="en-US" sz="3000" dirty="0"/>
              <a:t>Click the “Review” button at the bottom of the screen.</a:t>
            </a:r>
          </a:p>
          <a:p>
            <a:pPr marL="342900" indent="-342900">
              <a:buFont typeface="+mj-lt"/>
              <a:buAutoNum type="arabicPeriod"/>
            </a:pPr>
            <a:r>
              <a:rPr lang="en-US" sz="3000" dirty="0"/>
              <a:t>Open the Biosphere drop down and review the data you entered. </a:t>
            </a:r>
          </a:p>
          <a:p>
            <a:pPr marL="342900" indent="-342900">
              <a:buFont typeface="+mj-lt"/>
              <a:buAutoNum type="arabicPeriod"/>
            </a:pPr>
            <a:r>
              <a:rPr lang="en-US" sz="3000" dirty="0"/>
              <a:t>If it is correct, click “Send Observations”.</a:t>
            </a:r>
          </a:p>
          <a:p>
            <a:pPr marL="342900" indent="-342900">
              <a:buFont typeface="+mj-lt"/>
              <a:buAutoNum type="arabicPeriod"/>
            </a:pPr>
            <a:r>
              <a:rPr lang="en-US" sz="3000" dirty="0"/>
              <a:t>Wait to receive the message that your observations were successfully sent!</a:t>
            </a:r>
          </a:p>
          <a:p>
            <a:pPr marL="342900" indent="-342900">
              <a:buFont typeface="+mj-lt"/>
              <a:buAutoNum type="arabicPeriod"/>
            </a:pPr>
            <a:endParaRPr lang="en-US" sz="3000" dirty="0"/>
          </a:p>
        </p:txBody>
      </p:sp>
      <p:pic>
        <p:nvPicPr>
          <p:cNvPr id="6" name="Picture 5" descr="Screenshot of message saying “Your observation has been successfully sent to GLOBE.”">
            <a:extLst>
              <a:ext uri="{FF2B5EF4-FFF2-40B4-BE49-F238E27FC236}">
                <a16:creationId xmlns:a16="http://schemas.microsoft.com/office/drawing/2014/main" id="{7709F5F1-A66A-5F2E-92B1-544022A1C5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82378" y="5536088"/>
            <a:ext cx="4912576" cy="1097280"/>
          </a:xfrm>
          <a:prstGeom prst="rect">
            <a:avLst/>
          </a:prstGeom>
        </p:spPr>
      </p:pic>
    </p:spTree>
    <p:extLst>
      <p:ext uri="{BB962C8B-B14F-4D97-AF65-F5344CB8AC3E}">
        <p14:creationId xmlns:p14="http://schemas.microsoft.com/office/powerpoint/2010/main" val="3937388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A2B7-2945-4357-8A7C-A55695CB2566}"/>
              </a:ext>
            </a:extLst>
          </p:cNvPr>
          <p:cNvSpPr>
            <a:spLocks noGrp="1"/>
          </p:cNvSpPr>
          <p:nvPr>
            <p:ph type="title" idx="4294967295"/>
          </p:nvPr>
        </p:nvSpPr>
        <p:spPr>
          <a:xfrm>
            <a:off x="1167130" y="1198245"/>
            <a:ext cx="7886700" cy="569595"/>
          </a:xfrm>
          <a:prstGeom prst="rect">
            <a:avLst/>
          </a:prstGeom>
        </p:spPr>
        <p:txBody>
          <a:bodyPr/>
          <a:lstStyle/>
          <a:p>
            <a:pPr rtl="0" eaLnBrk="1" latinLnBrk="0" hangingPunct="1"/>
            <a:r>
              <a:rPr lang="en-US" sz="3700" dirty="0">
                <a:solidFill>
                  <a:schemeClr val="accent1">
                    <a:lumMod val="50000"/>
                  </a:schemeClr>
                </a:solidFill>
              </a:rPr>
              <a:t>Understanding Your Data: Data Analysis</a:t>
            </a:r>
            <a:endParaRPr lang="en-US" dirty="0"/>
          </a:p>
        </p:txBody>
      </p:sp>
      <p:sp>
        <p:nvSpPr>
          <p:cNvPr id="5" name="TextBox 4">
            <a:extLst>
              <a:ext uri="{FF2B5EF4-FFF2-40B4-BE49-F238E27FC236}">
                <a16:creationId xmlns:a16="http://schemas.microsoft.com/office/drawing/2014/main" id="{29E2CAE7-256C-E440-B2E1-35737BB699AB}"/>
              </a:ext>
            </a:extLst>
          </p:cNvPr>
          <p:cNvSpPr txBox="1"/>
          <p:nvPr/>
        </p:nvSpPr>
        <p:spPr>
          <a:xfrm>
            <a:off x="1488922" y="2007704"/>
            <a:ext cx="7655077" cy="4632037"/>
          </a:xfrm>
          <a:prstGeom prst="rect">
            <a:avLst/>
          </a:prstGeom>
          <a:noFill/>
        </p:spPr>
        <p:txBody>
          <a:bodyPr wrap="square" rtlCol="0">
            <a:spAutoFit/>
          </a:bodyPr>
          <a:lstStyle/>
          <a:p>
            <a:pPr>
              <a:spcAft>
                <a:spcPts val="1200"/>
              </a:spcAft>
            </a:pPr>
            <a:r>
              <a:rPr lang="en-US" sz="2800" dirty="0"/>
              <a:t>Use the </a:t>
            </a:r>
            <a:r>
              <a:rPr lang="en-US" sz="2800" i="1" dirty="0"/>
              <a:t>Biomass &amp; Carbon Analysis Teacher Guides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5E101-4A5F-4E76-A14E-FA6E41298AC3}"/>
              </a:ext>
            </a:extLst>
          </p:cNvPr>
          <p:cNvSpPr>
            <a:spLocks noGrp="1"/>
          </p:cNvSpPr>
          <p:nvPr>
            <p:ph type="title" idx="4294967295"/>
          </p:nvPr>
        </p:nvSpPr>
        <p:spPr>
          <a:xfrm>
            <a:off x="1257300" y="1014413"/>
            <a:ext cx="7886700" cy="720725"/>
          </a:xfrm>
          <a:prstGeom prst="rect">
            <a:avLst/>
          </a:prstGeom>
        </p:spPr>
        <p:txBody>
          <a:bodyPr/>
          <a:lstStyle/>
          <a:p>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6A45C9-C2CA-49C8-9866-4E8CC4DAFA97}"/>
              </a:ext>
            </a:extLst>
          </p:cNvPr>
          <p:cNvSpPr>
            <a:spLocks noGrp="1"/>
          </p:cNvSpPr>
          <p:nvPr>
            <p:ph type="title" idx="4294967295"/>
          </p:nvPr>
        </p:nvSpPr>
        <p:spPr>
          <a:xfrm>
            <a:off x="1217169" y="955040"/>
            <a:ext cx="7309600" cy="1036320"/>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(1/3)</a:t>
            </a:r>
            <a:endParaRPr lang="en-US" sz="3600" dirty="0">
              <a:effectLst/>
            </a:endParaRPr>
          </a:p>
          <a:p>
            <a:pPr algn="l"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2" name="Rectangle 1">
            <a:extLst>
              <a:ext uri="{FF2B5EF4-FFF2-40B4-BE49-F238E27FC236}">
                <a16:creationId xmlns:a16="http://schemas.microsoft.com/office/drawing/2014/main" id="{4A790EE9-02A3-8047-8465-E0492ABFE877}"/>
              </a:ext>
            </a:extLst>
          </p:cNvPr>
          <p:cNvSpPr/>
          <p:nvPr/>
        </p:nvSpPr>
        <p:spPr>
          <a:xfrm>
            <a:off x="1217169" y="2073446"/>
            <a:ext cx="3957946" cy="4247317"/>
          </a:xfrm>
          <a:prstGeom prst="rect">
            <a:avLst/>
          </a:prstGeom>
        </p:spPr>
        <p:txBody>
          <a:bodyPr wrap="square">
            <a:spAutoFit/>
          </a:bodyPr>
          <a:lstStyle/>
          <a:p>
            <a:pPr marL="342900" indent="-342900">
              <a:buFont typeface="+mj-lt"/>
              <a:buAutoNum type="arabicPeriod"/>
            </a:pPr>
            <a:r>
              <a:rPr lang="en-US" dirty="0">
                <a:latin typeface="ArialMT"/>
              </a:rPr>
              <a:t>Go to GLOBE’s </a:t>
            </a:r>
            <a:r>
              <a:rPr lang="en-US" dirty="0">
                <a:latin typeface="ArialMT"/>
                <a:hlinkClick r:id="rId2"/>
              </a:rPr>
              <a:t>Data Access Tool  </a:t>
            </a:r>
            <a:endParaRPr lang="en-US" dirty="0">
              <a:latin typeface="ArialMT"/>
            </a:endParaRPr>
          </a:p>
          <a:p>
            <a:pPr marL="342900" indent="-342900">
              <a:buFont typeface="+mj-lt"/>
              <a:buAutoNum type="arabicPeriod"/>
            </a:pPr>
            <a:endParaRPr lang="en-US" dirty="0">
              <a:latin typeface="ArialMT"/>
            </a:endParaRPr>
          </a:p>
          <a:p>
            <a:pPr marL="342900" indent="-342900">
              <a:buFont typeface="+mj-lt"/>
              <a:buAutoNum type="arabicPeriod"/>
            </a:pPr>
            <a:r>
              <a:rPr lang="en-US" dirty="0">
                <a:latin typeface="ArialMT"/>
              </a:rPr>
              <a:t>Read through the instructions to familiarize yourself with this tool.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Under Data Filters, click ‘Select Protocols’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Scroll down to find the Biosphere section, click ‘Carbon Cycle’, and click Add to Filter.</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Select a data range that includes the date in which you collected data. Click Add to Filter.</a:t>
            </a:r>
            <a:endParaRPr lang="en-US" dirty="0">
              <a:latin typeface="TimesNewRomanPSMT" panose="02020603050405020304" pitchFamily="18" charset="0"/>
            </a:endParaRPr>
          </a:p>
        </p:txBody>
      </p:sp>
      <p:grpSp>
        <p:nvGrpSpPr>
          <p:cNvPr id="8" name="Group 7">
            <a:extLst>
              <a:ext uri="{FF2B5EF4-FFF2-40B4-BE49-F238E27FC236}">
                <a16:creationId xmlns:a16="http://schemas.microsoft.com/office/drawing/2014/main" id="{56FE4DE0-0EB8-C41F-33EF-13C4FD3EAE71}"/>
              </a:ext>
            </a:extLst>
          </p:cNvPr>
          <p:cNvGrpSpPr/>
          <p:nvPr/>
        </p:nvGrpSpPr>
        <p:grpSpPr>
          <a:xfrm>
            <a:off x="3842426" y="5128126"/>
            <a:ext cx="4926174" cy="1630948"/>
            <a:chOff x="3842426" y="5128126"/>
            <a:chExt cx="4926174" cy="1630948"/>
          </a:xfrm>
        </p:grpSpPr>
        <p:pic>
          <p:nvPicPr>
            <p:cNvPr id="7" name="Picture 6" descr="Screenshot of GLOBE web site where you can download data. This section emphasizes are where you enter the date range you want to retrieve data for.">
              <a:extLst>
                <a:ext uri="{FF2B5EF4-FFF2-40B4-BE49-F238E27FC236}">
                  <a16:creationId xmlns:a16="http://schemas.microsoft.com/office/drawing/2014/main" id="{2A43701F-8C02-924E-B0E0-5DD605CA3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590" y="5128126"/>
              <a:ext cx="3509010" cy="1630948"/>
            </a:xfrm>
            <a:prstGeom prst="rect">
              <a:avLst/>
            </a:prstGeom>
          </p:spPr>
        </p:pic>
        <p:sp>
          <p:nvSpPr>
            <p:cNvPr id="13" name="Oval 12" descr="Oval surrounding the words &quot;Data Range&quot; on the GLOBE screen to retrieve data from a particular date range.">
              <a:extLst>
                <a:ext uri="{FF2B5EF4-FFF2-40B4-BE49-F238E27FC236}">
                  <a16:creationId xmlns:a16="http://schemas.microsoft.com/office/drawing/2014/main" id="{10214C81-C945-DA43-936D-55832C4EE7B0}"/>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age of the button labeled &quot;Add Filter&quot; that is part of the GLOBE web site section where you can download data.">
              <a:extLst>
                <a:ext uri="{FF2B5EF4-FFF2-40B4-BE49-F238E27FC236}">
                  <a16:creationId xmlns:a16="http://schemas.microsoft.com/office/drawing/2014/main" id="{963EC8EE-F2A4-D642-A08E-D50889CA0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6239680"/>
              <a:ext cx="1002248" cy="270343"/>
            </a:xfrm>
            <a:prstGeom prst="rect">
              <a:avLst/>
            </a:prstGeom>
          </p:spPr>
        </p:pic>
        <p:cxnSp>
          <p:nvCxnSpPr>
            <p:cNvPr id="16" name="Straight Arrow Connector 15" descr="Arrow pointing to the words &quot;Date Range&quot; on the GLOBE screen where you can download data.">
              <a:extLst>
                <a:ext uri="{FF2B5EF4-FFF2-40B4-BE49-F238E27FC236}">
                  <a16:creationId xmlns:a16="http://schemas.microsoft.com/office/drawing/2014/main" id="{6EC08DD7-21E3-8B41-A6C8-403735A6A279}"/>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6" name="Group 5">
            <a:extLst>
              <a:ext uri="{FF2B5EF4-FFF2-40B4-BE49-F238E27FC236}">
                <a16:creationId xmlns:a16="http://schemas.microsoft.com/office/drawing/2014/main" id="{C5EB64E0-64EC-6D15-2F3D-8A54D10C8B85}"/>
              </a:ext>
            </a:extLst>
          </p:cNvPr>
          <p:cNvGrpSpPr/>
          <p:nvPr/>
        </p:nvGrpSpPr>
        <p:grpSpPr>
          <a:xfrm>
            <a:off x="3842426" y="2295728"/>
            <a:ext cx="4949301" cy="2906581"/>
            <a:chOff x="3842426" y="2295728"/>
            <a:chExt cx="4949301" cy="2906581"/>
          </a:xfrm>
        </p:grpSpPr>
        <p:pic>
          <p:nvPicPr>
            <p:cNvPr id="5" name="Picture 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8926BB2-51E6-BE45-B690-A49961325C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8094" y="2295728"/>
              <a:ext cx="3453633" cy="2595140"/>
            </a:xfrm>
            <a:prstGeom prst="rect">
              <a:avLst/>
            </a:prstGeom>
          </p:spPr>
        </p:pic>
        <p:sp>
          <p:nvSpPr>
            <p:cNvPr id="12" name="Oval 11" descr="Oval surrounding the section on the GLOBE web site where you click on &quot;Select Protocols&quot;.">
              <a:extLst>
                <a:ext uri="{FF2B5EF4-FFF2-40B4-BE49-F238E27FC236}">
                  <a16:creationId xmlns:a16="http://schemas.microsoft.com/office/drawing/2014/main" id="{D8DC5BF4-01DA-294D-93E4-E9E4534A21DE}"/>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descr="Arrow pointing to section on GLOBE web site where you can Select Protocols to download data.">
              <a:extLst>
                <a:ext uri="{FF2B5EF4-FFF2-40B4-BE49-F238E27FC236}">
                  <a16:creationId xmlns:a16="http://schemas.microsoft.com/office/drawing/2014/main" id="{EAE10C6E-339A-764F-9B5D-83C584B5F93F}"/>
                </a:ext>
              </a:extLst>
            </p:cNvPr>
            <p:cNvCxnSpPr>
              <a:cxnSpLocks/>
              <a:endCxn id="12"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descr="Arrow pointing to section on GLOBE web site where you can filter by protocols. Example shown has &quot;Carbon Cycle&quot; checked.">
              <a:extLst>
                <a:ext uri="{FF2B5EF4-FFF2-40B4-BE49-F238E27FC236}">
                  <a16:creationId xmlns:a16="http://schemas.microsoft.com/office/drawing/2014/main" id="{801E5CBB-B865-914A-AFF5-FD59F14BC04D}"/>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 name="Picture 2" descr="Image of the button labeled &quot;Add Filter&quot; that is part of the GLOBE web site section where you can download data.">
              <a:extLst>
                <a:ext uri="{FF2B5EF4-FFF2-40B4-BE49-F238E27FC236}">
                  <a16:creationId xmlns:a16="http://schemas.microsoft.com/office/drawing/2014/main" id="{3FE7D6EE-22F9-99C8-65FE-0C26D1D9E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4931966"/>
              <a:ext cx="1002248" cy="270343"/>
            </a:xfrm>
            <a:prstGeom prst="rect">
              <a:avLst/>
            </a:prstGeom>
          </p:spPr>
        </p:pic>
      </p:grpSp>
    </p:spTree>
    <p:extLst>
      <p:ext uri="{BB962C8B-B14F-4D97-AF65-F5344CB8AC3E}">
        <p14:creationId xmlns:p14="http://schemas.microsoft.com/office/powerpoint/2010/main" val="4095971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B392E-F915-4913-924A-AC5011B1E7B0}"/>
              </a:ext>
            </a:extLst>
          </p:cNvPr>
          <p:cNvSpPr>
            <a:spLocks noGrp="1"/>
          </p:cNvSpPr>
          <p:nvPr>
            <p:ph type="title" idx="4294967295"/>
          </p:nvPr>
        </p:nvSpPr>
        <p:spPr>
          <a:xfrm>
            <a:off x="1193074" y="1016000"/>
            <a:ext cx="7453086" cy="650875"/>
          </a:xfrm>
          <a:prstGeom prst="rect">
            <a:avLst/>
          </a:prstGeom>
        </p:spPr>
        <p:txBody>
          <a:bodyPr/>
          <a:lstStyle/>
          <a:p>
            <a:pPr rtl="0" eaLnBrk="1" latinLnBrk="0" hangingPunct="1"/>
            <a:r>
              <a:rPr lang="en-US" sz="3700" dirty="0">
                <a:solidFill>
                  <a:schemeClr val="accent1">
                    <a:lumMod val="50000"/>
                  </a:schemeClr>
                </a:solidFill>
              </a:rPr>
              <a:t>Download Data From GLOBE (</a:t>
            </a:r>
            <a:r>
              <a:rPr lang="en-US" sz="3600" kern="1200" dirty="0">
                <a:solidFill>
                  <a:srgbClr val="254061"/>
                </a:solidFill>
                <a:effectLst/>
                <a:latin typeface="+mj-lt"/>
                <a:ea typeface="+mn-ea"/>
                <a:cs typeface="+mn-cs"/>
              </a:rPr>
              <a:t>2/3</a:t>
            </a:r>
            <a:r>
              <a:rPr lang="en-US" sz="3700" dirty="0">
                <a:solidFill>
                  <a:schemeClr val="accent1">
                    <a:lumMod val="50000"/>
                  </a:schemeClr>
                </a:solidFill>
              </a:rPr>
              <a:t>)</a:t>
            </a:r>
          </a:p>
        </p:txBody>
      </p:sp>
      <p:sp>
        <p:nvSpPr>
          <p:cNvPr id="2" name="Rectangle 1">
            <a:extLst>
              <a:ext uri="{FF2B5EF4-FFF2-40B4-BE49-F238E27FC236}">
                <a16:creationId xmlns:a16="http://schemas.microsoft.com/office/drawing/2014/main" id="{4A790EE9-02A3-8047-8465-E0492ABFE877}"/>
              </a:ext>
            </a:extLst>
          </p:cNvPr>
          <p:cNvSpPr/>
          <p:nvPr/>
        </p:nvSpPr>
        <p:spPr>
          <a:xfrm>
            <a:off x="1328929" y="2117761"/>
            <a:ext cx="4076192" cy="4247317"/>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‘School/Teacher/Partner/Team’,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in which you are interested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grpSp>
        <p:nvGrpSpPr>
          <p:cNvPr id="10" name="Group 9">
            <a:extLst>
              <a:ext uri="{FF2B5EF4-FFF2-40B4-BE49-F238E27FC236}">
                <a16:creationId xmlns:a16="http://schemas.microsoft.com/office/drawing/2014/main" id="{0D3B9556-109D-9CB7-E7EF-2AAB94C90976}"/>
              </a:ext>
            </a:extLst>
          </p:cNvPr>
          <p:cNvGrpSpPr/>
          <p:nvPr/>
        </p:nvGrpSpPr>
        <p:grpSpPr>
          <a:xfrm>
            <a:off x="4669536" y="1929572"/>
            <a:ext cx="4069841" cy="2258641"/>
            <a:chOff x="4669536" y="1929572"/>
            <a:chExt cx="4069841" cy="2258641"/>
          </a:xfrm>
        </p:grpSpPr>
        <p:pic>
          <p:nvPicPr>
            <p:cNvPr id="8" name="Picture 7" descr="Screenshot of GLOBE web site's section where you can download data. Showing area where you select a filter, by selecting a school. ">
              <a:extLst>
                <a:ext uri="{FF2B5EF4-FFF2-40B4-BE49-F238E27FC236}">
                  <a16:creationId xmlns:a16="http://schemas.microsoft.com/office/drawing/2014/main" id="{BB5A106B-58D5-FF37-3A9F-9D19AB9A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0565" y="1929572"/>
              <a:ext cx="3348812" cy="2258641"/>
            </a:xfrm>
            <a:prstGeom prst="rect">
              <a:avLst/>
            </a:prstGeom>
          </p:spPr>
        </p:pic>
        <p:sp>
          <p:nvSpPr>
            <p:cNvPr id="6" name="Oval 5" descr="Oval surrounding the option to filter by School or Teacher on the screenshot of GLOBE web site.">
              <a:extLst>
                <a:ext uri="{FF2B5EF4-FFF2-40B4-BE49-F238E27FC236}">
                  <a16:creationId xmlns:a16="http://schemas.microsoft.com/office/drawing/2014/main" id="{C4D51449-9AF8-634F-A6FE-4E6EBB670573}"/>
                </a:ext>
              </a:extLst>
            </p:cNvPr>
            <p:cNvSpPr/>
            <p:nvPr/>
          </p:nvSpPr>
          <p:spPr>
            <a:xfrm>
              <a:off x="5405121" y="309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descr="Arrow points to GLOBE screen where you can click on &quot;School or Teacher&quot; to filter data to download.">
              <a:extLst>
                <a:ext uri="{FF2B5EF4-FFF2-40B4-BE49-F238E27FC236}">
                  <a16:creationId xmlns:a16="http://schemas.microsoft.com/office/drawing/2014/main" id="{BCB69157-8445-9849-9479-504B99C0B557}"/>
                </a:ext>
              </a:extLst>
            </p:cNvPr>
            <p:cNvCxnSpPr>
              <a:cxnSpLocks/>
            </p:cNvCxnSpPr>
            <p:nvPr/>
          </p:nvCxnSpPr>
          <p:spPr>
            <a:xfrm>
              <a:off x="4669536" y="2791968"/>
              <a:ext cx="649910" cy="4444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13" name="Group 12">
            <a:extLst>
              <a:ext uri="{FF2B5EF4-FFF2-40B4-BE49-F238E27FC236}">
                <a16:creationId xmlns:a16="http://schemas.microsoft.com/office/drawing/2014/main" id="{A61E2D76-2EA1-647D-A674-02B3ABFC9C71}"/>
              </a:ext>
            </a:extLst>
          </p:cNvPr>
          <p:cNvGrpSpPr/>
          <p:nvPr/>
        </p:nvGrpSpPr>
        <p:grpSpPr>
          <a:xfrm>
            <a:off x="4348480" y="4506559"/>
            <a:ext cx="4464050" cy="1548091"/>
            <a:chOff x="4348480" y="4506559"/>
            <a:chExt cx="4464050" cy="1548091"/>
          </a:xfrm>
        </p:grpSpPr>
        <p:pic>
          <p:nvPicPr>
            <p:cNvPr id="11" name="Picture 10" descr="Screenshot of GLOBE web site section where you can click on Apply Filter.">
              <a:extLst>
                <a:ext uri="{FF2B5EF4-FFF2-40B4-BE49-F238E27FC236}">
                  <a16:creationId xmlns:a16="http://schemas.microsoft.com/office/drawing/2014/main" id="{15CC33FF-96F1-1049-AEB9-ACDB2FC89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480" y="4506559"/>
              <a:ext cx="3194050" cy="1548091"/>
            </a:xfrm>
            <a:prstGeom prst="rect">
              <a:avLst/>
            </a:prstGeom>
          </p:spPr>
        </p:pic>
        <p:cxnSp>
          <p:nvCxnSpPr>
            <p:cNvPr id="12" name="Straight Arrow Connector 11" descr="Arrow pointing to the &quot;Apply Filter&quot; button on the screenshot.">
              <a:extLst>
                <a:ext uri="{FF2B5EF4-FFF2-40B4-BE49-F238E27FC236}">
                  <a16:creationId xmlns:a16="http://schemas.microsoft.com/office/drawing/2014/main" id="{F5634349-57C8-624E-870E-3C2EDB61BCB6}"/>
                </a:ext>
              </a:extLst>
            </p:cNvPr>
            <p:cNvCxnSpPr>
              <a:cxnSpLocks/>
            </p:cNvCxnSpPr>
            <p:nvPr/>
          </p:nvCxnSpPr>
          <p:spPr>
            <a:xfrm flipV="1">
              <a:off x="4348480" y="4866640"/>
              <a:ext cx="1341120"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61890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B7148C-B79C-4B77-BD11-317BB4E90EDD}"/>
              </a:ext>
            </a:extLst>
          </p:cNvPr>
          <p:cNvSpPr>
            <a:spLocks noGrp="1"/>
          </p:cNvSpPr>
          <p:nvPr>
            <p:ph type="title" idx="4294967295"/>
          </p:nvPr>
        </p:nvSpPr>
        <p:spPr>
          <a:xfrm>
            <a:off x="1188085" y="1028276"/>
            <a:ext cx="6706235" cy="671195"/>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(3/3)</a:t>
            </a:r>
            <a:endParaRPr lang="en-US" sz="3600" dirty="0"/>
          </a:p>
        </p:txBody>
      </p:sp>
      <p:sp>
        <p:nvSpPr>
          <p:cNvPr id="2" name="Rectangle 1">
            <a:extLst>
              <a:ext uri="{FF2B5EF4-FFF2-40B4-BE49-F238E27FC236}">
                <a16:creationId xmlns:a16="http://schemas.microsoft.com/office/drawing/2014/main" id="{4A790EE9-02A3-8047-8465-E0492ABFE877}"/>
              </a:ext>
            </a:extLst>
          </p:cNvPr>
          <p:cNvSpPr/>
          <p:nvPr/>
        </p:nvSpPr>
        <p:spPr>
          <a:xfrm>
            <a:off x="1328928" y="169947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Download Measurement Data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8" name="Picture 7" descr="Screenshot of GLOBE web site where you can click on Obtain Measurement Data.">
            <a:extLst>
              <a:ext uri="{FF2B5EF4-FFF2-40B4-BE49-F238E27FC236}">
                <a16:creationId xmlns:a16="http://schemas.microsoft.com/office/drawing/2014/main" id="{84A5B2F7-1206-F24C-A825-615DE105B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600" y="2750998"/>
            <a:ext cx="5293360" cy="713548"/>
          </a:xfrm>
          <a:prstGeom prst="rect">
            <a:avLst/>
          </a:prstGeom>
        </p:spPr>
      </p:pic>
      <p:sp>
        <p:nvSpPr>
          <p:cNvPr id="11" name="Oval 10" descr="Oval surrounding &quot;Obtain Measurement Data&quot;.">
            <a:extLst>
              <a:ext uri="{FF2B5EF4-FFF2-40B4-BE49-F238E27FC236}">
                <a16:creationId xmlns:a16="http://schemas.microsoft.com/office/drawing/2014/main" id="{8542B71E-B4DF-8842-BEF4-4A3BFE3C6EE0}"/>
              </a:ext>
            </a:extLst>
          </p:cNvPr>
          <p:cNvSpPr/>
          <p:nvPr/>
        </p:nvSpPr>
        <p:spPr>
          <a:xfrm>
            <a:off x="5161280" y="2586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 of Download Measurement Data (~1) button.">
            <a:extLst>
              <a:ext uri="{FF2B5EF4-FFF2-40B4-BE49-F238E27FC236}">
                <a16:creationId xmlns:a16="http://schemas.microsoft.com/office/drawing/2014/main" id="{2B53C21A-327A-204F-A4DB-452D54BB5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291" y="4844835"/>
            <a:ext cx="2120900" cy="297536"/>
          </a:xfrm>
          <a:prstGeom prst="rect">
            <a:avLst/>
          </a:prstGeom>
        </p:spPr>
      </p:pic>
      <p:cxnSp>
        <p:nvCxnSpPr>
          <p:cNvPr id="14" name="Straight Connector 13" descr="Straight line to separate the main content of the slide and a note that the GLOBE visualization system can also be used.">
            <a:extLst>
              <a:ext uri="{FF2B5EF4-FFF2-40B4-BE49-F238E27FC236}">
                <a16:creationId xmlns:a16="http://schemas.microsoft.com/office/drawing/2014/main" id="{66EB7E29-DD13-ED49-869C-570EF1C93A32}"/>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FDD38D9-2143-3146-8E0E-B7814708A0FB}"/>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pic>
        <p:nvPicPr>
          <p:cNvPr id="18" name="Picture 17" descr="Screenshot of GLOBE Visualization System showing small part of map of US/Canada and data about a site.">
            <a:extLst>
              <a:ext uri="{FF2B5EF4-FFF2-40B4-BE49-F238E27FC236}">
                <a16:creationId xmlns:a16="http://schemas.microsoft.com/office/drawing/2014/main" id="{9CDF73BF-937F-3047-81D5-19CE8B571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2804" y="5435718"/>
            <a:ext cx="2502032" cy="1268789"/>
          </a:xfrm>
          <a:prstGeom prst="rect">
            <a:avLst/>
          </a:prstGeom>
        </p:spPr>
      </p:pic>
    </p:spTree>
    <p:extLst>
      <p:ext uri="{BB962C8B-B14F-4D97-AF65-F5344CB8AC3E}">
        <p14:creationId xmlns:p14="http://schemas.microsoft.com/office/powerpoint/2010/main" val="1748922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0ECD-4C2B-4D8A-8B9C-C6C8844B99A7}"/>
              </a:ext>
            </a:extLst>
          </p:cNvPr>
          <p:cNvSpPr>
            <a:spLocks noGrp="1"/>
          </p:cNvSpPr>
          <p:nvPr>
            <p:ph type="title" idx="4294967295"/>
          </p:nvPr>
        </p:nvSpPr>
        <p:spPr>
          <a:xfrm>
            <a:off x="1257300" y="1027906"/>
            <a:ext cx="7317740" cy="1325563"/>
          </a:xfrm>
          <a:prstGeom prst="rect">
            <a:avLst/>
          </a:prstGeom>
        </p:spPr>
        <p:txBody>
          <a:bodyPr/>
          <a:lstStyle/>
          <a:p>
            <a:pPr rtl="0" eaLnBrk="1" latinLnBrk="0" hangingPunct="1"/>
            <a:r>
              <a:rPr lang="en-US" kern="1200" dirty="0">
                <a:solidFill>
                  <a:srgbClr val="254061"/>
                </a:solidFill>
                <a:effectLst/>
                <a:latin typeface="Calibri" panose="020F0502020204030204" pitchFamily="34" charset="0"/>
                <a:ea typeface="+mn-ea"/>
                <a:cs typeface="+mn-cs"/>
              </a:rPr>
              <a:t>Understanding Your Data: Data Interpretation</a:t>
            </a:r>
            <a:endParaRPr lang="en-US" dirty="0"/>
          </a:p>
        </p:txBody>
      </p:sp>
      <p:sp>
        <p:nvSpPr>
          <p:cNvPr id="4" name="TextBox 3">
            <a:extLst>
              <a:ext uri="{FF2B5EF4-FFF2-40B4-BE49-F238E27FC236}">
                <a16:creationId xmlns:a16="http://schemas.microsoft.com/office/drawing/2014/main" id="{3A7EEC9A-3547-2B46-A1AA-9027FFA78F33}"/>
              </a:ext>
            </a:extLst>
          </p:cNvPr>
          <p:cNvSpPr txBox="1"/>
          <p:nvPr/>
        </p:nvSpPr>
        <p:spPr>
          <a:xfrm>
            <a:off x="1328928" y="2692400"/>
            <a:ext cx="7518510" cy="3662541"/>
          </a:xfrm>
          <a:prstGeom prst="rect">
            <a:avLst/>
          </a:prstGeom>
          <a:noFill/>
        </p:spPr>
        <p:txBody>
          <a:bodyPr wrap="square" rtlCol="0">
            <a:spAutoFit/>
          </a:bodyPr>
          <a:lstStyle/>
          <a:p>
            <a:r>
              <a:rPr lang="en-US" sz="2600" dirty="0"/>
              <a:t>Use the GLOBE Carbon Cycle data interpretation teacher guides and activities to give students context for understanding their data.</a:t>
            </a:r>
          </a:p>
          <a:p>
            <a:endParaRPr lang="en-US" sz="26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3638064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44B6-A0A5-4E3C-8CE0-ABA4BDA14D97}"/>
              </a:ext>
            </a:extLst>
          </p:cNvPr>
          <p:cNvSpPr>
            <a:spLocks noGrp="1"/>
          </p:cNvSpPr>
          <p:nvPr>
            <p:ph type="title" idx="4294967295"/>
          </p:nvPr>
        </p:nvSpPr>
        <p:spPr>
          <a:xfrm>
            <a:off x="1257300" y="1076960"/>
            <a:ext cx="7348220" cy="711835"/>
          </a:xfrm>
          <a:prstGeom prst="rect">
            <a:avLst/>
          </a:prstGeom>
        </p:spPr>
        <p:txBody>
          <a:bodyPr/>
          <a:lstStyle/>
          <a:p>
            <a:r>
              <a:rPr lang="en-US" dirty="0">
                <a:solidFill>
                  <a:schemeClr val="accent1">
                    <a:lumMod val="50000"/>
                  </a:schemeClr>
                </a:solidFill>
              </a:rPr>
              <a:t>Human Carbon vs. Tree Carbon</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2"/>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4956" y="2067664"/>
            <a:ext cx="3839587" cy="3333309"/>
          </a:xfrm>
          <a:prstGeom prst="rect">
            <a:avLst/>
          </a:prstGeom>
        </p:spPr>
      </p:pic>
      <p:sp>
        <p:nvSpPr>
          <p:cNvPr id="6" name="Rectangle 5">
            <a:extLst>
              <a:ext uri="{FF2B5EF4-FFF2-40B4-BE49-F238E27FC236}">
                <a16:creationId xmlns:a16="http://schemas.microsoft.com/office/drawing/2014/main" id="{8428D0D3-FD2C-ED46-8BB6-E5A348F84AF6}"/>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10D1-763F-4696-A5B0-643B5DD1599D}"/>
              </a:ext>
            </a:extLst>
          </p:cNvPr>
          <p:cNvSpPr>
            <a:spLocks noGrp="1"/>
          </p:cNvSpPr>
          <p:nvPr>
            <p:ph type="title" idx="4294967295"/>
          </p:nvPr>
        </p:nvSpPr>
        <p:spPr>
          <a:xfrm>
            <a:off x="1136650" y="1096645"/>
            <a:ext cx="5812790" cy="854075"/>
          </a:xfrm>
          <a:prstGeom prst="rect">
            <a:avLst/>
          </a:prstGeom>
        </p:spPr>
        <p:txBody>
          <a:bodyPr/>
          <a:lstStyle/>
          <a:p>
            <a:pPr rtl="0" eaLnBrk="1" latinLnBrk="0" hangingPunct="1"/>
            <a:r>
              <a:rPr lang="en-US" dirty="0">
                <a:solidFill>
                  <a:schemeClr val="accent1">
                    <a:lumMod val="50000"/>
                  </a:schemeClr>
                </a:solidFill>
              </a:rPr>
              <a:t>Schoolyard area scaling</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39470"/>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5" name="Rectangle 4">
            <a:extLst>
              <a:ext uri="{FF2B5EF4-FFF2-40B4-BE49-F238E27FC236}">
                <a16:creationId xmlns:a16="http://schemas.microsoft.com/office/drawing/2014/main" id="{5E037779-031C-1E45-801D-F344D21A0B2D}"/>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pic>
        <p:nvPicPr>
          <p:cNvPr id="7" name="Picture 6" descr="Google Earth image showing aerial view of a site, with a lot of trees.">
            <a:extLst>
              <a:ext uri="{FF2B5EF4-FFF2-40B4-BE49-F238E27FC236}">
                <a16:creationId xmlns:a16="http://schemas.microsoft.com/office/drawing/2014/main" id="{C8873EE3-7654-0B4C-8088-354EB0F49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AA9000E7-CBE7-5C40-9AD2-52F9628B22BB}"/>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spTree>
    <p:extLst>
      <p:ext uri="{BB962C8B-B14F-4D97-AF65-F5344CB8AC3E}">
        <p14:creationId xmlns:p14="http://schemas.microsoft.com/office/powerpoint/2010/main" val="3199207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D07-1C19-47D0-9386-65407B462BB7}"/>
              </a:ext>
            </a:extLst>
          </p:cNvPr>
          <p:cNvSpPr>
            <a:spLocks noGrp="1"/>
          </p:cNvSpPr>
          <p:nvPr>
            <p:ph type="title" idx="4294967295"/>
          </p:nvPr>
        </p:nvSpPr>
        <p:spPr>
          <a:xfrm>
            <a:off x="1156970" y="1066800"/>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55486" y="6184959"/>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55486" y="6184959"/>
                <a:ext cx="7865936" cy="338554"/>
              </a:xfrm>
              <a:prstGeom prst="rect">
                <a:avLst/>
              </a:prstGeom>
              <a:blipFill>
                <a:blip r:embed="rId3"/>
                <a:stretch>
                  <a:fillRect l="-161"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4F5AC4-7FA4-4A9C-B01B-68FFAE6D594A}"/>
              </a:ext>
            </a:extLst>
          </p:cNvPr>
          <p:cNvSpPr>
            <a:spLocks noGrp="1"/>
          </p:cNvSpPr>
          <p:nvPr>
            <p:ph type="title" idx="4294967295"/>
          </p:nvPr>
        </p:nvSpPr>
        <p:spPr>
          <a:xfrm>
            <a:off x="1400536" y="1038258"/>
            <a:ext cx="3780790" cy="742315"/>
          </a:xfrm>
          <a:prstGeom prst="rect">
            <a:avLst/>
          </a:prstGeom>
        </p:spPr>
        <p:txBody>
          <a:bodyPr/>
          <a:lstStyle/>
          <a:p>
            <a:pPr lvl="0" algn="l" defTabSz="914400">
              <a:lnSpc>
                <a:spcPct val="90000"/>
              </a:lnSpc>
              <a:defRPr/>
            </a:pPr>
            <a:r>
              <a:rPr lang="en-US" sz="4000" b="1" dirty="0">
                <a:solidFill>
                  <a:srgbClr val="002060"/>
                </a:solidFill>
                <a:latin typeface="Calibri Light" panose="020F0302020204030204"/>
              </a:rPr>
              <a:t>Quiz Questions</a:t>
            </a:r>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6" y="1780573"/>
            <a:ext cx="7533915" cy="4955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600" dirty="0">
                <a:solidFill>
                  <a:sysClr val="windowText" lastClr="000000"/>
                </a:solidFill>
                <a:latin typeface="Calibri" panose="020F0502020204030204"/>
              </a:rPr>
              <a:t>Name two carbon cycle field learning activities. </a:t>
            </a:r>
          </a:p>
          <a:p>
            <a:pPr marL="514350" indent="-514350">
              <a:buFont typeface="+mj-lt"/>
              <a:buAutoNum type="arabicPeriod"/>
              <a:defRPr/>
            </a:pPr>
            <a:r>
              <a:rPr lang="en-US" sz="16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600" dirty="0">
                <a:solidFill>
                  <a:sysClr val="windowText" lastClr="000000"/>
                </a:solidFill>
              </a:rPr>
              <a:t>What is the minimum area for a Standard site?</a:t>
            </a:r>
          </a:p>
          <a:p>
            <a:pPr marL="514350" indent="-514350">
              <a:buFont typeface="+mj-lt"/>
              <a:buAutoNum type="arabicPeriod"/>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your site </a:t>
            </a:r>
            <a:r>
              <a:rPr lang="en-US" sz="1600" dirty="0">
                <a:solidFill>
                  <a:sysClr val="windowText" lastClr="000000"/>
                </a:solidFill>
                <a:latin typeface="Calibri" panose="020F0502020204030204"/>
              </a:rPr>
              <a:t>has trees, what data will you record for each tree?</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what height do you measure tree circumference?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a tree is on a steep slope, what guide could you use to accurately measure tree circumference?</a:t>
            </a:r>
          </a:p>
          <a:p>
            <a:pPr marL="514350" indent="-514350">
              <a:buFont typeface="+mj-lt"/>
              <a:buAutoNum type="arabicPeriod"/>
              <a:defRPr/>
            </a:pPr>
            <a:r>
              <a:rPr lang="en-US" sz="1600" dirty="0">
                <a:solidFill>
                  <a:sysClr val="windowText" lastClr="000000"/>
                </a:solidFill>
              </a:rPr>
              <a:t>What is the percent cover needed to take herbaceous vegetation measurements? Shrub/sapling measurements? </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lang="en-US" sz="1600" dirty="0">
                <a:solidFill>
                  <a:sysClr val="windowText" lastClr="000000"/>
                </a:solidFill>
              </a:rPr>
              <a:t>How are tree measurements converted to biomass? To carbon storage?</a:t>
            </a:r>
          </a:p>
          <a:p>
            <a:pPr marL="514350" indent="-514350">
              <a:buFont typeface="+mj-lt"/>
              <a:buAutoNum type="arabicPeriod"/>
              <a:defRPr/>
            </a:pPr>
            <a:r>
              <a:rPr lang="en-US" sz="1600" dirty="0">
                <a:solidFill>
                  <a:sysClr val="windowText" lastClr="000000"/>
                </a:solidFill>
              </a:rPr>
              <a:t>If you measure shrub/saplings, what data will you record?</a:t>
            </a:r>
          </a:p>
          <a:p>
            <a:pPr marL="514350" indent="-514350">
              <a:buFont typeface="+mj-lt"/>
              <a:buAutoNum type="arabicPeriod"/>
              <a:defRPr/>
            </a:pPr>
            <a:r>
              <a:rPr lang="en-US" sz="1600" dirty="0">
                <a:solidFill>
                  <a:sysClr val="windowText" lastClr="000000"/>
                </a:solidFill>
              </a:rPr>
              <a:t>How might someone calculate carbon storage of vegetation over the entire town based on your field measurements?</a:t>
            </a:r>
          </a:p>
          <a:p>
            <a:pPr marL="514350" indent="-514350">
              <a:buFont typeface="+mj-lt"/>
              <a:buAutoNum type="arabicPeriod"/>
              <a:defRPr/>
            </a:pPr>
            <a:endParaRPr lang="en-US" sz="1800" dirty="0">
              <a:solidFill>
                <a:sysClr val="windowText" lastClr="000000"/>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404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A2D0-54D6-5C9B-EB47-B583E754DAEB}"/>
            </a:ext>
          </a:extLst>
        </p:cNvPr>
        <p:cNvGrpSpPr/>
        <p:nvPr/>
      </p:nvGrpSpPr>
      <p:grpSpPr>
        <a:xfrm>
          <a:off x="0" y="0"/>
          <a:ext cx="0" cy="0"/>
          <a:chOff x="0" y="0"/>
          <a:chExt cx="0" cy="0"/>
        </a:xfrm>
      </p:grpSpPr>
      <p:sp>
        <p:nvSpPr>
          <p:cNvPr id="3" name="Title 1" hidden="1">
            <a:extLst>
              <a:ext uri="{FF2B5EF4-FFF2-40B4-BE49-F238E27FC236}">
                <a16:creationId xmlns:a16="http://schemas.microsoft.com/office/drawing/2014/main" id="{A9E1CB8C-0034-525B-793C-5C6F95204365}"/>
              </a:ext>
            </a:extLst>
          </p:cNvPr>
          <p:cNvSpPr>
            <a:spLocks noGrp="1"/>
          </p:cNvSpPr>
          <p:nvPr>
            <p:ph type="title" idx="4294967295"/>
          </p:nvPr>
        </p:nvSpPr>
        <p:spPr>
          <a:xfrm>
            <a:off x="0" y="1035050"/>
            <a:ext cx="3221038" cy="661988"/>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C7A5DC7F-74D0-CC0C-C8D6-F68337D36BE2}"/>
              </a:ext>
            </a:extLst>
          </p:cNvPr>
          <p:cNvSpPr txBox="1"/>
          <p:nvPr/>
        </p:nvSpPr>
        <p:spPr>
          <a:xfrm>
            <a:off x="1432560" y="1148081"/>
            <a:ext cx="7030720" cy="4955203"/>
          </a:xfrm>
          <a:prstGeom prst="rect">
            <a:avLst/>
          </a:prstGeom>
          <a:noFill/>
        </p:spPr>
        <p:txBody>
          <a:bodyPr wrap="square" rtlCol="0">
            <a:spAutoFit/>
          </a:bodyPr>
          <a:lstStyle/>
          <a:p>
            <a:r>
              <a:rPr lang="en-US" sz="2000" b="1" dirty="0"/>
              <a:t>Additional Resources:</a:t>
            </a:r>
          </a:p>
          <a:p>
            <a:endParaRPr lang="en-US" sz="2000" dirty="0"/>
          </a:p>
          <a:p>
            <a:r>
              <a:rPr lang="en-US" dirty="0"/>
              <a:t>NASA’s A Breathing Planet, Off Balance Article and Video:</a:t>
            </a:r>
          </a:p>
          <a:p>
            <a:r>
              <a:rPr lang="en-US" dirty="0">
                <a:hlinkClick r:id="rId3"/>
              </a:rPr>
              <a:t>https://www.nasa.gov/feature/goddard/carbon-climate</a:t>
            </a:r>
            <a:endParaRPr lang="en-US" dirty="0"/>
          </a:p>
          <a:p>
            <a:endParaRPr lang="en-US" dirty="0"/>
          </a:p>
          <a:p>
            <a:r>
              <a:rPr lang="en-US" dirty="0"/>
              <a:t>NASA Global Climate Change Website:</a:t>
            </a:r>
          </a:p>
          <a:p>
            <a:r>
              <a:rPr lang="en-US" dirty="0">
                <a:hlinkClick r:id="rId4"/>
              </a:rPr>
              <a:t>https://climate.nasa.gov/</a:t>
            </a:r>
            <a:endParaRPr lang="en-US" dirty="0"/>
          </a:p>
          <a:p>
            <a:endParaRPr lang="en-US" dirty="0"/>
          </a:p>
          <a:p>
            <a:pPr lvl="0"/>
            <a:r>
              <a:rPr lang="en-US" dirty="0">
                <a:solidFill>
                  <a:prstClr val="black"/>
                </a:solidFill>
              </a:rPr>
              <a:t>NASA Scientific Visualization Studio </a:t>
            </a:r>
          </a:p>
          <a:p>
            <a:pPr lvl="0"/>
            <a:r>
              <a:rPr lang="en-US" dirty="0">
                <a:solidFill>
                  <a:prstClr val="black"/>
                </a:solidFill>
                <a:hlinkClick r:id="rId5"/>
              </a:rPr>
              <a:t>https://svs.gsfc.nasa.gov</a:t>
            </a:r>
            <a:endParaRPr lang="en-US" dirty="0">
              <a:solidFill>
                <a:prstClr val="black"/>
              </a:solidFill>
            </a:endParaRPr>
          </a:p>
          <a:p>
            <a:pPr lvl="0"/>
            <a:endParaRPr lang="en-US" dirty="0">
              <a:solidFill>
                <a:prstClr val="black"/>
              </a:solidFill>
            </a:endParaRPr>
          </a:p>
          <a:p>
            <a:pPr lvl="0"/>
            <a:r>
              <a:rPr lang="en-US" dirty="0">
                <a:solidFill>
                  <a:prstClr val="black"/>
                </a:solidFill>
              </a:rPr>
              <a:t>Global Carbon Project </a:t>
            </a:r>
          </a:p>
          <a:p>
            <a:pPr lvl="0"/>
            <a:r>
              <a:rPr lang="en-US" dirty="0">
                <a:solidFill>
                  <a:prstClr val="black"/>
                </a:solidFill>
                <a:hlinkClick r:id="rId6"/>
              </a:rPr>
              <a:t>http://www.globalcarbonproject.org</a:t>
            </a:r>
            <a:endParaRPr lang="en-US" dirty="0">
              <a:solidFill>
                <a:prstClr val="black"/>
              </a:solidFill>
            </a:endParaRPr>
          </a:p>
          <a:p>
            <a:pPr lvl="1"/>
            <a:r>
              <a:rPr lang="en-US" dirty="0">
                <a:solidFill>
                  <a:prstClr val="black"/>
                </a:solidFill>
              </a:rPr>
              <a:t> </a:t>
            </a:r>
          </a:p>
          <a:p>
            <a:pPr marL="14288" lvl="1"/>
            <a:r>
              <a:rPr lang="en-US" dirty="0">
                <a:solidFill>
                  <a:prstClr val="black"/>
                </a:solidFill>
              </a:rPr>
              <a:t>Global Carbon Atlas</a:t>
            </a:r>
          </a:p>
          <a:p>
            <a:pPr marL="14288" lvl="1"/>
            <a:r>
              <a:rPr lang="en-US" dirty="0">
                <a:solidFill>
                  <a:prstClr val="black"/>
                </a:solidFill>
                <a:hlinkClick r:id="rId7"/>
              </a:rPr>
              <a:t>http://www.globalcarbonatlas.org</a:t>
            </a:r>
            <a:endParaRPr lang="en-US" dirty="0">
              <a:solidFill>
                <a:prstClr val="black"/>
              </a:solidFill>
            </a:endParaRPr>
          </a:p>
          <a:p>
            <a:endParaRPr lang="en-US" sz="2400" dirty="0"/>
          </a:p>
        </p:txBody>
      </p:sp>
    </p:spTree>
    <p:extLst>
      <p:ext uri="{BB962C8B-B14F-4D97-AF65-F5344CB8AC3E}">
        <p14:creationId xmlns:p14="http://schemas.microsoft.com/office/powerpoint/2010/main" val="2821143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hidden="1">
            <a:extLst>
              <a:ext uri="{FF2B5EF4-FFF2-40B4-BE49-F238E27FC236}">
                <a16:creationId xmlns:a16="http://schemas.microsoft.com/office/drawing/2014/main" id="{F3C3D31D-B20E-4C48-BBE6-6A17C3A47A33}"/>
              </a:ext>
            </a:extLst>
          </p:cNvPr>
          <p:cNvSpPr>
            <a:spLocks noGrp="1"/>
          </p:cNvSpPr>
          <p:nvPr>
            <p:ph type="title" idx="4294967295"/>
          </p:nvPr>
        </p:nvSpPr>
        <p:spPr>
          <a:xfrm>
            <a:off x="1258570" y="1035685"/>
            <a:ext cx="3221990" cy="661035"/>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9BA088B9-3D2B-7046-A0A6-AFE7AA12E623}"/>
              </a:ext>
            </a:extLst>
          </p:cNvPr>
          <p:cNvSpPr txBox="1"/>
          <p:nvPr/>
        </p:nvSpPr>
        <p:spPr>
          <a:xfrm>
            <a:off x="1432560" y="1148081"/>
            <a:ext cx="7030720" cy="5360442"/>
          </a:xfrm>
          <a:prstGeom prst="rect">
            <a:avLst/>
          </a:prstGeom>
          <a:noFill/>
        </p:spPr>
        <p:txBody>
          <a:bodyPr wrap="square" rtlCol="0">
            <a:spAutoFit/>
          </a:bodyPr>
          <a:lstStyle/>
          <a:p>
            <a:r>
              <a:rPr lang="en-US" sz="2000" b="1" dirty="0"/>
              <a:t>Questions about this module? </a:t>
            </a:r>
          </a:p>
          <a:p>
            <a:pPr algn="l" rtl="0">
              <a:spcBef>
                <a:spcPts val="0"/>
              </a:spcBef>
              <a:spcAft>
                <a:spcPts val="0"/>
              </a:spcAft>
            </a:pPr>
            <a:r>
              <a:rPr lang="en-US" sz="2000" dirty="0"/>
              <a:t>Contact GLOBE: </a:t>
            </a:r>
            <a:r>
              <a:rPr lang="en-US" sz="2000" u="none" strike="noStrike" dirty="0">
                <a:solidFill>
                  <a:srgbClr val="467886"/>
                </a:solidFill>
                <a:effectLst/>
                <a:latin typeface="Aptos" panose="020B0004020202020204" pitchFamily="34" charset="0"/>
                <a:hlinkClick r:id="rId3"/>
              </a:rPr>
              <a:t>training@nasaglobe.org</a:t>
            </a:r>
            <a:br>
              <a:rPr lang="en-US" sz="2000" dirty="0"/>
            </a:br>
            <a:br>
              <a:rPr lang="en-US" sz="2000" dirty="0"/>
            </a:br>
            <a:r>
              <a:rPr lang="en-US" sz="2000" b="1" dirty="0" err="1"/>
              <a:t>eTraining</a:t>
            </a:r>
            <a:r>
              <a:rPr lang="en-US" sz="2000" b="1" dirty="0"/>
              <a:t> Authors:</a:t>
            </a:r>
            <a:endParaRPr lang="en-US" sz="2000" b="0" i="0" u="none" strike="noStrike" dirty="0">
              <a:effectLst/>
            </a:endParaRPr>
          </a:p>
          <a:p>
            <a:pPr algn="l" rtl="0">
              <a:spcBef>
                <a:spcPts val="1000"/>
              </a:spcBef>
              <a:spcAft>
                <a:spcPts val="0"/>
              </a:spcAft>
            </a:pPr>
            <a:r>
              <a:rPr lang="en-US" sz="2000" b="0" i="0" u="none" strike="noStrike" dirty="0">
                <a:solidFill>
                  <a:srgbClr val="000000"/>
                </a:solidFill>
                <a:effectLst/>
              </a:rPr>
              <a:t>Dr. Elizabeth </a:t>
            </a:r>
            <a:r>
              <a:rPr lang="en-US" sz="2000" b="0" i="0" u="none" strike="noStrike" dirty="0" err="1">
                <a:solidFill>
                  <a:srgbClr val="000000"/>
                </a:solidFill>
                <a:effectLst/>
              </a:rPr>
              <a:t>Burakowski</a:t>
            </a:r>
            <a:r>
              <a:rPr lang="en-US" sz="2000" b="0" i="0" u="none" strike="noStrike" dirty="0">
                <a:solidFill>
                  <a:srgbClr val="000000"/>
                </a:solidFill>
                <a:effectLst/>
              </a:rPr>
              <a:t>, University of New Hampshire</a:t>
            </a:r>
            <a:endParaRPr lang="en-US" sz="2000" dirty="0">
              <a:solidFill>
                <a:srgbClr val="000000"/>
              </a:solidFill>
            </a:endParaRPr>
          </a:p>
          <a:p>
            <a:pPr>
              <a:spcBef>
                <a:spcPts val="1000"/>
              </a:spcBef>
            </a:pPr>
            <a:r>
              <a:rPr lang="en-US" sz="2000" b="0" i="0" u="none" strike="noStrike" dirty="0">
                <a:solidFill>
                  <a:srgbClr val="000000"/>
                </a:solidFill>
                <a:effectLst/>
              </a:rPr>
              <a:t>Haley </a:t>
            </a:r>
            <a:r>
              <a:rPr lang="en-US" sz="2000" b="0" i="0" u="none" strike="noStrike" dirty="0" err="1">
                <a:solidFill>
                  <a:srgbClr val="000000"/>
                </a:solidFill>
                <a:effectLst/>
              </a:rPr>
              <a:t>Wicklein</a:t>
            </a:r>
            <a:r>
              <a:rPr lang="en-US" sz="2000" b="0" i="0" u="none" strike="noStrike" dirty="0">
                <a:solidFill>
                  <a:srgbClr val="000000"/>
                </a:solidFill>
                <a:effectLst/>
              </a:rPr>
              <a:t>, University of New Hampshire</a:t>
            </a:r>
          </a:p>
          <a:p>
            <a:pPr>
              <a:spcBef>
                <a:spcPts val="1000"/>
              </a:spcBef>
            </a:pPr>
            <a:r>
              <a:rPr lang="en-US" sz="2000" b="0" i="0" u="none" strike="noStrike" dirty="0">
                <a:solidFill>
                  <a:srgbClr val="000000"/>
                </a:solidFill>
                <a:effectLst/>
              </a:rPr>
              <a:t>Jenni</a:t>
            </a:r>
            <a:r>
              <a:rPr lang="en-US" sz="2000" dirty="0">
                <a:solidFill>
                  <a:srgbClr val="000000"/>
                </a:solidFill>
              </a:rPr>
              <a:t>fer </a:t>
            </a:r>
            <a:r>
              <a:rPr lang="en-US" sz="2000" dirty="0" err="1">
                <a:solidFill>
                  <a:srgbClr val="000000"/>
                </a:solidFill>
              </a:rPr>
              <a:t>Bourgeault</a:t>
            </a:r>
            <a:r>
              <a:rPr lang="en-US" sz="2000" b="0" i="0" u="none" strike="noStrike" dirty="0">
                <a:solidFill>
                  <a:srgbClr val="000000"/>
                </a:solidFill>
                <a:effectLst/>
              </a:rPr>
              <a:t>, University of New Hampshire</a:t>
            </a:r>
            <a:endParaRPr lang="en-US" sz="2000" dirty="0">
              <a:solidFill>
                <a:srgbClr val="000000"/>
              </a:solidFill>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r>
              <a:rPr lang="en-US" sz="1600" b="0" i="0" u="none" strike="noStrike" dirty="0">
                <a:solidFill>
                  <a:srgbClr val="000000"/>
                </a:solidFill>
                <a:effectLst/>
              </a:rPr>
              <a:t>This work was supported by NASA (Grant no. 80NSSC18K0135). Any opinion, findings and conclusions or recommendations expressed in this material are those of the authors(s) and do not necessarily reflect the views of NASA.</a:t>
            </a:r>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948BA1-7948-8740-8649-52661B4EDD96}"/>
              </a:ext>
            </a:extLst>
          </p:cNvPr>
          <p:cNvSpPr txBox="1">
            <a:spLocks/>
          </p:cNvSpPr>
          <p:nvPr/>
        </p:nvSpPr>
        <p:spPr>
          <a:xfrm>
            <a:off x="1328928" y="922495"/>
            <a:ext cx="7721554"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i="0" kern="1200">
                <a:solidFill>
                  <a:srgbClr val="002060"/>
                </a:solidFill>
                <a:latin typeface="Calibri Light"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How does the biosphere affect atmospheric carbon dioxide (CO</a:t>
            </a:r>
            <a:r>
              <a:rPr kumimoji="0" lang="en-US" sz="3600" i="0" u="none" strike="noStrike" kern="1200" cap="none" spc="0" normalizeH="0" baseline="-25000" noProof="0" dirty="0">
                <a:ln>
                  <a:noFill/>
                </a:ln>
                <a:solidFill>
                  <a:srgbClr val="002060"/>
                </a:solidFill>
                <a:effectLst/>
                <a:uLnTx/>
                <a:uFillTx/>
                <a:latin typeface="Calibri Light" charset="0"/>
                <a:ea typeface="+mj-ea"/>
                <a:cs typeface="+mj-cs"/>
              </a:rPr>
              <a:t>2</a:t>
            </a:r>
            <a:r>
              <a:rPr kumimoji="0" lang="en-US" sz="3600" i="0" u="none" strike="noStrike" kern="1200" cap="none" spc="0" normalizeH="0" noProof="0" dirty="0">
                <a:ln>
                  <a:noFill/>
                </a:ln>
                <a:solidFill>
                  <a:srgbClr val="002060"/>
                </a:solidFill>
                <a:effectLst/>
                <a:uLnTx/>
                <a:uFillTx/>
                <a:latin typeface="Calibri Light" charset="0"/>
                <a:ea typeface="+mj-ea"/>
                <a:cs typeface="+mj-cs"/>
              </a:rPr>
              <a:t>)</a:t>
            </a:r>
            <a:r>
              <a:rPr kumimoji="0" lang="en-US" sz="3600" i="0" u="none" strike="noStrike" kern="1200" cap="none" spc="0" normalizeH="0" baseline="0" noProof="0" dirty="0">
                <a:ln>
                  <a:noFill/>
                </a:ln>
                <a:solidFill>
                  <a:srgbClr val="002060"/>
                </a:solidFill>
                <a:effectLst/>
                <a:uLnTx/>
                <a:uFillTx/>
                <a:latin typeface="Calibri Light" charset="0"/>
                <a:ea typeface="+mj-ea"/>
                <a:cs typeface="+mj-cs"/>
              </a:rPr>
              <a:t> concentrations?</a:t>
            </a:r>
          </a:p>
        </p:txBody>
      </p:sp>
      <p:pic>
        <p:nvPicPr>
          <p:cNvPr id="13" name="Picture 12">
            <a:extLst>
              <a:ext uri="{FF2B5EF4-FFF2-40B4-BE49-F238E27FC236}">
                <a16:creationId xmlns:a16="http://schemas.microsoft.com/office/drawing/2014/main" id="{2FF0A178-1B12-B342-829B-48466DB768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3348148"/>
            <a:ext cx="2438400" cy="1828800"/>
          </a:xfrm>
          <a:prstGeom prst="rect">
            <a:avLst/>
          </a:prstGeom>
        </p:spPr>
      </p:pic>
      <p:pic>
        <p:nvPicPr>
          <p:cNvPr id="14" name="Picture 13">
            <a:extLst>
              <a:ext uri="{FF2B5EF4-FFF2-40B4-BE49-F238E27FC236}">
                <a16:creationId xmlns:a16="http://schemas.microsoft.com/office/drawing/2014/main" id="{9B9BDD49-3D63-0A41-8E8C-395E094BA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557" y="3362886"/>
            <a:ext cx="2438400" cy="1828800"/>
          </a:xfrm>
          <a:prstGeom prst="rect">
            <a:avLst/>
          </a:prstGeom>
        </p:spPr>
      </p:pic>
      <p:grpSp>
        <p:nvGrpSpPr>
          <p:cNvPr id="15" name="Group 14">
            <a:extLst>
              <a:ext uri="{FF2B5EF4-FFF2-40B4-BE49-F238E27FC236}">
                <a16:creationId xmlns:a16="http://schemas.microsoft.com/office/drawing/2014/main" id="{C30730D5-AF94-0349-AC81-AF1E6E4F4D9C}"/>
              </a:ext>
            </a:extLst>
          </p:cNvPr>
          <p:cNvGrpSpPr/>
          <p:nvPr/>
        </p:nvGrpSpPr>
        <p:grpSpPr>
          <a:xfrm>
            <a:off x="4473545" y="3515788"/>
            <a:ext cx="1474816" cy="1493520"/>
            <a:chOff x="3672840" y="2712720"/>
            <a:chExt cx="2225040" cy="1493520"/>
          </a:xfrm>
        </p:grpSpPr>
        <p:sp>
          <p:nvSpPr>
            <p:cNvPr id="16" name="Left Arrow 15">
              <a:extLst>
                <a:ext uri="{FF2B5EF4-FFF2-40B4-BE49-F238E27FC236}">
                  <a16:creationId xmlns:a16="http://schemas.microsoft.com/office/drawing/2014/main" id="{8D3EB086-0742-7E4F-8419-2E86B406B945}"/>
                </a:ext>
              </a:extLst>
            </p:cNvPr>
            <p:cNvSpPr/>
            <p:nvPr/>
          </p:nvSpPr>
          <p:spPr>
            <a:xfrm>
              <a:off x="3672840" y="2712720"/>
              <a:ext cx="2225040" cy="411480"/>
            </a:xfrm>
            <a:prstGeom prst="lef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Left Arrow 16">
              <a:extLst>
                <a:ext uri="{FF2B5EF4-FFF2-40B4-BE49-F238E27FC236}">
                  <a16:creationId xmlns:a16="http://schemas.microsoft.com/office/drawing/2014/main" id="{50BB67E2-B465-D845-87D2-E4E059379B5B}"/>
                </a:ext>
              </a:extLst>
            </p:cNvPr>
            <p:cNvSpPr/>
            <p:nvPr/>
          </p:nvSpPr>
          <p:spPr>
            <a:xfrm>
              <a:off x="3672840" y="3794760"/>
              <a:ext cx="2225040" cy="411480"/>
            </a:xfrm>
            <a:prstGeom prst="leftArrow">
              <a:avLst/>
            </a:prstGeom>
            <a:solidFill>
              <a:srgbClr val="5B9BD5"/>
            </a:solidFill>
            <a:ln w="12700" cap="flat" cmpd="sng" algn="ctr">
              <a:solidFill>
                <a:srgbClr val="5B9BD5">
                  <a:shade val="50000"/>
                </a:srgbClr>
              </a:solidFill>
              <a:prstDash val="solid"/>
              <a:miter lim="800000"/>
            </a:ln>
            <a:effectLst/>
            <a:scene3d>
              <a:camera prst="orthographicFront">
                <a:rot lat="0" lon="10800000" rev="0"/>
              </a:camera>
              <a:lightRig rig="threePt" dir="t"/>
            </a:scene3d>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D49444E7-44D4-9E47-AB7D-B8D26BD88AC7}"/>
              </a:ext>
            </a:extLst>
          </p:cNvPr>
          <p:cNvSpPr txBox="1"/>
          <p:nvPr/>
        </p:nvSpPr>
        <p:spPr>
          <a:xfrm>
            <a:off x="3149162" y="2229141"/>
            <a:ext cx="4265655"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Photosynthesis</a:t>
            </a:r>
            <a:endParaRPr lang="en-US" sz="3000" dirty="0">
              <a:solidFill>
                <a:prstClr val="black"/>
              </a:solidFill>
              <a:latin typeface="Calibri Light" panose="020F0302020204030204"/>
            </a:endParaRPr>
          </a:p>
          <a:p>
            <a:pPr algn="ctr" defTabSz="914400"/>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r>
              <a:rPr lang="en-US" sz="3000" dirty="0">
                <a:solidFill>
                  <a:prstClr val="black"/>
                </a:solidFill>
                <a:latin typeface="Calibri Light" panose="020F0302020204030204"/>
                <a:sym typeface="Wingdings"/>
              </a:rPr>
              <a:t> 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a:t>
            </a:r>
            <a:endParaRPr lang="en-US" sz="3000" dirty="0">
              <a:solidFill>
                <a:prstClr val="black"/>
              </a:solidFill>
              <a:latin typeface="Calibri Light" panose="020F0302020204030204"/>
            </a:endParaRPr>
          </a:p>
        </p:txBody>
      </p:sp>
      <p:sp>
        <p:nvSpPr>
          <p:cNvPr id="19" name="TextBox 18">
            <a:extLst>
              <a:ext uri="{FF2B5EF4-FFF2-40B4-BE49-F238E27FC236}">
                <a16:creationId xmlns:a16="http://schemas.microsoft.com/office/drawing/2014/main" id="{BC886695-1B0B-2B41-8C9E-AF4D87A803F9}"/>
              </a:ext>
            </a:extLst>
          </p:cNvPr>
          <p:cNvSpPr txBox="1"/>
          <p:nvPr/>
        </p:nvSpPr>
        <p:spPr>
          <a:xfrm>
            <a:off x="2967528" y="5641876"/>
            <a:ext cx="4323363" cy="1015663"/>
          </a:xfrm>
          <a:prstGeom prst="rect">
            <a:avLst/>
          </a:prstGeom>
          <a:noFill/>
        </p:spPr>
        <p:txBody>
          <a:bodyPr wrap="none" rtlCol="0">
            <a:spAutoFit/>
          </a:bodyPr>
          <a:lstStyle/>
          <a:p>
            <a:pPr algn="ctr" defTabSz="914400"/>
            <a:r>
              <a:rPr lang="en-US" sz="3000" u="sng" dirty="0">
                <a:solidFill>
                  <a:prstClr val="black"/>
                </a:solidFill>
                <a:latin typeface="Calibri Light" panose="020F0302020204030204"/>
              </a:rPr>
              <a:t>Respiration</a:t>
            </a:r>
            <a:r>
              <a:rPr lang="en-US" sz="3000" dirty="0">
                <a:solidFill>
                  <a:prstClr val="black"/>
                </a:solidFill>
                <a:latin typeface="Calibri Light" panose="020F0302020204030204"/>
              </a:rPr>
              <a:t>	</a:t>
            </a:r>
          </a:p>
          <a:p>
            <a:pPr algn="ctr" defTabSz="914400"/>
            <a:r>
              <a:rPr lang="en-US" sz="3000" dirty="0">
                <a:solidFill>
                  <a:prstClr val="black"/>
                </a:solidFill>
                <a:latin typeface="Calibri Light" panose="020F0302020204030204"/>
                <a:sym typeface="Wingdings"/>
              </a:rPr>
              <a:t>C</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H</a:t>
            </a:r>
            <a:r>
              <a:rPr lang="en-US" sz="3000" baseline="-25000" dirty="0">
                <a:solidFill>
                  <a:prstClr val="black"/>
                </a:solidFill>
                <a:latin typeface="Calibri Light" panose="020F0302020204030204"/>
                <a:sym typeface="Wingdings"/>
              </a:rPr>
              <a:t>12</a:t>
            </a:r>
            <a:r>
              <a:rPr lang="en-US" sz="3000" dirty="0">
                <a:solidFill>
                  <a:prstClr val="black"/>
                </a:solidFill>
                <a:latin typeface="Calibri Light" panose="020F0302020204030204"/>
                <a:sym typeface="Wingdings"/>
              </a:rPr>
              <a:t>O</a:t>
            </a:r>
            <a:r>
              <a:rPr lang="en-US" sz="3000" baseline="-25000" dirty="0">
                <a:solidFill>
                  <a:prstClr val="black"/>
                </a:solidFill>
                <a:latin typeface="Calibri Light" panose="020F0302020204030204"/>
                <a:sym typeface="Wingdings"/>
              </a:rPr>
              <a:t>6</a:t>
            </a:r>
            <a:r>
              <a:rPr lang="en-US" sz="3000" dirty="0">
                <a:solidFill>
                  <a:prstClr val="black"/>
                </a:solidFill>
                <a:latin typeface="Calibri Light" panose="020F0302020204030204"/>
                <a:sym typeface="Wingdings"/>
              </a:rPr>
              <a:t> + O</a:t>
            </a:r>
            <a:r>
              <a:rPr lang="en-US" sz="3000" baseline="-25000" dirty="0">
                <a:solidFill>
                  <a:prstClr val="black"/>
                </a:solidFill>
                <a:latin typeface="Calibri Light" panose="020F0302020204030204"/>
                <a:sym typeface="Wingdings"/>
              </a:rPr>
              <a:t>2 </a:t>
            </a:r>
            <a:r>
              <a:rPr lang="en-US" sz="3000" dirty="0">
                <a:solidFill>
                  <a:prstClr val="black"/>
                </a:solidFill>
                <a:latin typeface="Calibri Light" panose="020F0302020204030204"/>
                <a:sym typeface="Wingdings"/>
              </a:rPr>
              <a:t> </a:t>
            </a:r>
            <a:r>
              <a:rPr lang="en-US" sz="3000" dirty="0">
                <a:solidFill>
                  <a:prstClr val="black"/>
                </a:solidFill>
                <a:latin typeface="Calibri Light" panose="020F0302020204030204"/>
              </a:rPr>
              <a:t>CO</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 + H</a:t>
            </a:r>
            <a:r>
              <a:rPr lang="en-US" sz="3000" baseline="-25000" dirty="0">
                <a:solidFill>
                  <a:prstClr val="black"/>
                </a:solidFill>
                <a:latin typeface="Calibri Light" panose="020F0302020204030204"/>
              </a:rPr>
              <a:t>2</a:t>
            </a:r>
            <a:r>
              <a:rPr lang="en-US" sz="3000" dirty="0">
                <a:solidFill>
                  <a:prstClr val="black"/>
                </a:solidFill>
                <a:latin typeface="Calibri Light" panose="020F0302020204030204"/>
              </a:rPr>
              <a:t>O </a:t>
            </a:r>
          </a:p>
        </p:txBody>
      </p:sp>
      <p:sp>
        <p:nvSpPr>
          <p:cNvPr id="20" name="TextBox 19">
            <a:extLst>
              <a:ext uri="{FF2B5EF4-FFF2-40B4-BE49-F238E27FC236}">
                <a16:creationId xmlns:a16="http://schemas.microsoft.com/office/drawing/2014/main" id="{86A1ABFD-E990-624B-B6EE-D315A4078006}"/>
              </a:ext>
            </a:extLst>
          </p:cNvPr>
          <p:cNvSpPr txBox="1"/>
          <p:nvPr/>
        </p:nvSpPr>
        <p:spPr>
          <a:xfrm>
            <a:off x="2097455" y="5191686"/>
            <a:ext cx="11258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Biosphere</a:t>
            </a:r>
          </a:p>
        </p:txBody>
      </p:sp>
      <p:sp>
        <p:nvSpPr>
          <p:cNvPr id="21" name="TextBox 20">
            <a:extLst>
              <a:ext uri="{FF2B5EF4-FFF2-40B4-BE49-F238E27FC236}">
                <a16:creationId xmlns:a16="http://schemas.microsoft.com/office/drawing/2014/main" id="{CED7B4FC-B0E3-CC4E-8D47-508D00E2F2A3}"/>
              </a:ext>
            </a:extLst>
          </p:cNvPr>
          <p:cNvSpPr txBox="1"/>
          <p:nvPr/>
        </p:nvSpPr>
        <p:spPr>
          <a:xfrm>
            <a:off x="7114239" y="5155081"/>
            <a:ext cx="13364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Atmosphere</a:t>
            </a:r>
          </a:p>
        </p:txBody>
      </p:sp>
    </p:spTree>
    <p:extLst>
      <p:ext uri="{BB962C8B-B14F-4D97-AF65-F5344CB8AC3E}">
        <p14:creationId xmlns:p14="http://schemas.microsoft.com/office/powerpoint/2010/main" val="2345098333"/>
      </p:ext>
    </p:extLst>
  </p:cSld>
  <p:clrMapOvr>
    <a:masterClrMapping/>
  </p:clrMapOvr>
</p:sld>
</file>

<file path=ppt/theme/theme1.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C. What is the Biosp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D.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E. Why Collect Carbon Cycle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F. Introductory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G.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18058</TotalTime>
  <Words>5684</Words>
  <Application>Microsoft Macintosh PowerPoint</Application>
  <PresentationFormat>On-screen Show (4:3)</PresentationFormat>
  <Paragraphs>549</Paragraphs>
  <Slides>89</Slides>
  <Notes>11</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89</vt:i4>
      </vt:variant>
    </vt:vector>
  </HeadingPairs>
  <TitlesOfParts>
    <vt:vector size="113" baseType="lpstr">
      <vt:lpstr>Aptos</vt:lpstr>
      <vt:lpstr>Arial</vt:lpstr>
      <vt:lpstr>ArialMT</vt:lpstr>
      <vt:lpstr>Calibri</vt:lpstr>
      <vt:lpstr>Calibri Light</vt:lpstr>
      <vt:lpstr>Cambria Math</vt:lpstr>
      <vt:lpstr>TimesNewRomanPSMT</vt:lpstr>
      <vt:lpstr>A. Overview</vt:lpstr>
      <vt:lpstr>B. Learning Objectives</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1_A. Overview</vt:lpstr>
      <vt:lpstr>1_B. Learning Objectives</vt:lpstr>
      <vt:lpstr>C. What is the Biosphere?</vt:lpstr>
      <vt:lpstr>D. What is the Carbon Cycle?</vt:lpstr>
      <vt:lpstr>E. Why Collect Carbon Cycle Data?</vt:lpstr>
      <vt:lpstr>F. Introductory Activities</vt:lpstr>
      <vt:lpstr>G. Quiz Yourself</vt:lpstr>
      <vt:lpstr>Slide One</vt:lpstr>
      <vt:lpstr>PowerPoint Presentation</vt:lpstr>
      <vt:lpstr>PowerPoint Presentation</vt:lpstr>
      <vt:lpstr>Learning Objectives</vt:lpstr>
      <vt:lpstr>PowerPoint Presentation</vt:lpstr>
      <vt:lpstr>PowerPoint Presentation</vt:lpstr>
      <vt:lpstr>Review: What is the Carbon Cycle?</vt:lpstr>
      <vt:lpstr>Review: The Carbon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Collect Carbon Cycle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Learning Objectives</vt:lpstr>
      <vt:lpstr>Field Protocols Flowchart</vt:lpstr>
      <vt:lpstr>Example Research Questions</vt:lpstr>
      <vt:lpstr>How Will You Calculate Carbon?</vt:lpstr>
      <vt:lpstr>Standard Site Carbon Field  Protocols</vt:lpstr>
      <vt:lpstr>Field Learning Activities</vt:lpstr>
      <vt:lpstr>Biomass Units</vt:lpstr>
      <vt:lpstr>Percent Cover</vt:lpstr>
      <vt:lpstr>Allometry</vt:lpstr>
      <vt:lpstr>Site Selection</vt:lpstr>
      <vt:lpstr>Standard Site Set-Up</vt:lpstr>
      <vt:lpstr>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For years 2+ Data Review - Compare Data To Previous Years</vt:lpstr>
      <vt:lpstr>Data Entry at Globe.gov (2/3)</vt:lpstr>
      <vt:lpstr>Data Entry at Globe.gov (3/3)</vt:lpstr>
      <vt:lpstr>PowerPoint Presentation</vt:lpstr>
      <vt:lpstr>1. Create a new site</vt:lpstr>
      <vt:lpstr>2. Add site coordinates</vt:lpstr>
      <vt:lpstr>3. Describe site; indicate standard or non-standard, and vegetation types measured</vt:lpstr>
      <vt:lpstr>4. Submit!</vt:lpstr>
      <vt:lpstr>5. Optional: Add site photos</vt:lpstr>
      <vt:lpstr>Add Carbon Cycle data</vt:lpstr>
      <vt:lpstr>PowerPoint Presentation</vt:lpstr>
      <vt:lpstr>Add Carbon Cycle data (Cont’d)*</vt:lpstr>
      <vt:lpstr>Add Carbon Cycle data (Cont’d)*</vt:lpstr>
      <vt:lpstr>Add carbon cycle tree* data</vt:lpstr>
      <vt:lpstr>Enter shrub and sapling* data</vt:lpstr>
      <vt:lpstr>Enter herbaceous* data</vt:lpstr>
      <vt:lpstr>Send Data to GLOBE</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Christina Buffington</cp:lastModifiedBy>
  <cp:revision>1279</cp:revision>
  <cp:lastPrinted>2015-08-16T00:05:58Z</cp:lastPrinted>
  <dcterms:created xsi:type="dcterms:W3CDTF">2015-07-29T23:22:56Z</dcterms:created>
  <dcterms:modified xsi:type="dcterms:W3CDTF">2025-11-16T07:12:16Z</dcterms:modified>
</cp:coreProperties>
</file>