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41"/>
  </p:notesMasterIdLst>
  <p:sldIdLst>
    <p:sldId id="256" r:id="rId4"/>
    <p:sldId id="257" r:id="rId5"/>
    <p:sldId id="258" r:id="rId6"/>
    <p:sldId id="259" r:id="rId7"/>
    <p:sldId id="261" r:id="rId8"/>
    <p:sldId id="288" r:id="rId9"/>
    <p:sldId id="260" r:id="rId10"/>
    <p:sldId id="262" r:id="rId11"/>
    <p:sldId id="289" r:id="rId12"/>
    <p:sldId id="263" r:id="rId13"/>
    <p:sldId id="277" r:id="rId14"/>
    <p:sldId id="279" r:id="rId15"/>
    <p:sldId id="278" r:id="rId16"/>
    <p:sldId id="280" r:id="rId17"/>
    <p:sldId id="287" r:id="rId18"/>
    <p:sldId id="264" r:id="rId19"/>
    <p:sldId id="265" r:id="rId20"/>
    <p:sldId id="266" r:id="rId21"/>
    <p:sldId id="267" r:id="rId22"/>
    <p:sldId id="268" r:id="rId23"/>
    <p:sldId id="281" r:id="rId24"/>
    <p:sldId id="282" r:id="rId25"/>
    <p:sldId id="283" r:id="rId26"/>
    <p:sldId id="284" r:id="rId27"/>
    <p:sldId id="285" r:id="rId28"/>
    <p:sldId id="286" r:id="rId29"/>
    <p:sldId id="270" r:id="rId30"/>
    <p:sldId id="271" r:id="rId31"/>
    <p:sldId id="291" r:id="rId32"/>
    <p:sldId id="292" r:id="rId33"/>
    <p:sldId id="294" r:id="rId34"/>
    <p:sldId id="293" r:id="rId35"/>
    <p:sldId id="295" r:id="rId36"/>
    <p:sldId id="276" r:id="rId37"/>
    <p:sldId id="290" r:id="rId38"/>
    <p:sldId id="274" r:id="rId39"/>
    <p:sldId id="27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p:restoredTop sz="93836"/>
  </p:normalViewPr>
  <p:slideViewPr>
    <p:cSldViewPr snapToGrid="0" snapToObjects="1">
      <p:cViewPr>
        <p:scale>
          <a:sx n="192" d="100"/>
          <a:sy n="192" d="100"/>
        </p:scale>
        <p:origin x="1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F95B-010D-4DEB-BC8B-48078C552588}" type="datetimeFigureOut">
              <a:rPr lang="en-US" smtClean="0"/>
              <a:t>11/15/25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FCEAD-35B3-4A9C-B073-CD6E276BADA7}" type="slidenum">
              <a:rPr lang="en-US" smtClean="0"/>
              <a:t>‹#›</a:t>
            </a:fld>
            <a:endParaRPr lang="en-US"/>
          </a:p>
        </p:txBody>
      </p:sp>
    </p:spTree>
    <p:extLst>
      <p:ext uri="{BB962C8B-B14F-4D97-AF65-F5344CB8AC3E}">
        <p14:creationId xmlns:p14="http://schemas.microsoft.com/office/powerpoint/2010/main" val="404742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D3A152-3A78-4227-B1F6-5A604B8D66EB}"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79505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DC56C7-8D76-4C4F-AC2E-53E2B50926DD}"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75384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4E12D-7512-4E46-BA7E-973FAA8F925A}"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87449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A9604-C999-4CCC-88B2-949C6FF06C26}"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83159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6F64B-99C3-4082-AA62-F7B6D9D1F700}" type="datetime1">
              <a:rPr lang="en-US" smtClean="0"/>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79881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19126"/>
            <a:ext cx="7886700" cy="1325563"/>
          </a:xfrm>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0ED724-D8D7-4860-9C08-FE915F40348C}" type="datetime1">
              <a:rPr lang="en-US" smtClean="0"/>
              <a:t>11/15/25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80210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02FC4-35E9-4C0A-ABBC-3DFD79BD4F8F}" type="datetime1">
              <a:rPr lang="en-US" smtClean="0"/>
              <a:t>11/15/25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94139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D8E4D8-1C53-4CB0-AED8-BF73E79E418C}" type="datetime1">
              <a:rPr lang="en-US" smtClean="0"/>
              <a:t>11/15/25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208460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A30E5-147C-4E55-962A-80DCA53D2BCC}" type="datetime1">
              <a:rPr lang="en-US" smtClean="0"/>
              <a:t>11/15/25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04450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3021DE-1C4D-4946-A3E5-D1FA40B39287}" type="datetime1">
              <a:rPr lang="en-US" smtClean="0"/>
              <a:t>11/15/25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139761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D37FBC-8DB6-4EFD-903C-1BBD7681741C}" type="datetime1">
              <a:rPr lang="en-US" smtClean="0"/>
              <a:t>11/15/25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249D2-7C24-A948-B60E-13A125D620FA}" type="slidenum">
              <a:rPr lang="en-US" smtClean="0"/>
              <a:t>‹#›</a:t>
            </a:fld>
            <a:endParaRPr lang="en-US" dirty="0"/>
          </a:p>
        </p:txBody>
      </p:sp>
    </p:spTree>
    <p:extLst>
      <p:ext uri="{BB962C8B-B14F-4D97-AF65-F5344CB8AC3E}">
        <p14:creationId xmlns:p14="http://schemas.microsoft.com/office/powerpoint/2010/main" val="54065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F2937-9833-4136-9A54-AA820E0D868A}" type="datetime1">
              <a:rPr lang="en-US" smtClean="0"/>
              <a:t>11/15/25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249D2-7C24-A948-B60E-13A125D620FA}" type="slidenum">
              <a:rPr lang="en-US" smtClean="0"/>
              <a:t>‹#›</a:t>
            </a:fld>
            <a:endParaRPr lang="en-US" dirty="0"/>
          </a:p>
        </p:txBody>
      </p:sp>
    </p:spTree>
    <p:extLst>
      <p:ext uri="{BB962C8B-B14F-4D97-AF65-F5344CB8AC3E}">
        <p14:creationId xmlns:p14="http://schemas.microsoft.com/office/powerpoint/2010/main" val="107231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hyperlink" Target="http://www.globe.gov/documents/355050/db7988c3-a6d9-423a-a692-5aa2d0c12013" TargetMode="External"/><Relationship Id="rId4" Type="http://schemas.openxmlformats.org/officeDocument/2006/relationships/hyperlink" Target="http://www.globe.gov/documents/355050/8343b9ae-baa2-464c-80a5-9a49086bf69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globe.gov/documents/355050/efb91c50-32cb-4733-a2f6-1e2acaebc57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hyperlink" Target="https://www.globe.gov/get-trained/tutorial-center/data-entry/-/tutorials/104432042/edit-create-globe-sites" TargetMode="Externa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hyperlink" Target="mailto:training@nasaglobe.org" TargetMode="External"/><Relationship Id="rId3" Type="http://schemas.openxmlformats.org/officeDocument/2006/relationships/image" Target="../media/image44.jpeg"/><Relationship Id="rId7" Type="http://schemas.openxmlformats.org/officeDocument/2006/relationships/hyperlink" Target="http://climate.nasa.gov/" TargetMode="External"/><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hyperlink" Target="http://nasawavelength.org/" TargetMode="External"/><Relationship Id="rId5" Type="http://schemas.openxmlformats.org/officeDocument/2006/relationships/hyperlink" Target="http://www.globe.gov/" TargetMode="Externa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1</a:t>
            </a:fld>
            <a:endParaRPr lang="en-US" dirty="0"/>
          </a:p>
        </p:txBody>
      </p:sp>
      <p:pic>
        <p:nvPicPr>
          <p:cNvPr id="6" name="Picture 5" descr="Banner: The GLOBE Program,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69981" cy="829733"/>
          </a:xfrm>
          <a:prstGeom prst="rect">
            <a:avLst/>
          </a:prstGeom>
        </p:spPr>
      </p:pic>
      <p:sp>
        <p:nvSpPr>
          <p:cNvPr id="2" name="Title 1" hidden="1"/>
          <p:cNvSpPr>
            <a:spLocks noGrp="1"/>
          </p:cNvSpPr>
          <p:nvPr>
            <p:ph type="ctrTitle"/>
          </p:nvPr>
        </p:nvSpPr>
        <p:spPr/>
        <p:txBody>
          <a:bodyPr/>
          <a:lstStyle/>
          <a:p>
            <a:r>
              <a:rPr lang="en-US" dirty="0"/>
              <a:t>Slide One</a:t>
            </a:r>
          </a:p>
        </p:txBody>
      </p:sp>
      <p:pic>
        <p:nvPicPr>
          <p:cNvPr id="7" name="Picture 6" descr="Artist Illustration of grass in a fiel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45830"/>
            <a:ext cx="9144000" cy="5875646"/>
          </a:xfrm>
          <a:prstGeom prst="rect">
            <a:avLst/>
          </a:prstGeom>
        </p:spPr>
      </p:pic>
      <p:pic>
        <p:nvPicPr>
          <p:cNvPr id="4" name="Picture 2" descr="A blue background with white text&#10;&#10;AI-generated content may be incorrect.">
            <a:extLst>
              <a:ext uri="{FF2B5EF4-FFF2-40B4-BE49-F238E27FC236}">
                <a16:creationId xmlns:a16="http://schemas.microsoft.com/office/drawing/2014/main" id="{49B7EC96-9F81-25AC-C8A1-C63EE6CBA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870"/>
            <a:ext cx="3686007" cy="81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951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10</a:t>
            </a:fld>
            <a:endParaRPr lang="en-US" dirty="0"/>
          </a:p>
        </p:txBody>
      </p:sp>
      <p:pic>
        <p:nvPicPr>
          <p:cNvPr id="7" name="Picture 6"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445"/>
            <a:ext cx="9144000" cy="988952"/>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3200" b="1" dirty="0">
                <a:solidFill>
                  <a:srgbClr val="055000"/>
                </a:solidFill>
              </a:rPr>
              <a:t>Biomass Burning</a:t>
            </a:r>
          </a:p>
        </p:txBody>
      </p:sp>
      <p:sp>
        <p:nvSpPr>
          <p:cNvPr id="3" name="Content Placeholder 2"/>
          <p:cNvSpPr>
            <a:spLocks noGrp="1"/>
          </p:cNvSpPr>
          <p:nvPr>
            <p:ph sz="half" idx="1"/>
          </p:nvPr>
        </p:nvSpPr>
        <p:spPr>
          <a:xfrm>
            <a:off x="1331079" y="1480442"/>
            <a:ext cx="7544665" cy="5439246"/>
          </a:xfrm>
        </p:spPr>
        <p:txBody>
          <a:bodyPr>
            <a:noAutofit/>
          </a:bodyPr>
          <a:lstStyle/>
          <a:p>
            <a:pPr marL="0" indent="0" algn="just">
              <a:buNone/>
            </a:pPr>
            <a:r>
              <a:rPr lang="en-US" sz="1600" dirty="0"/>
              <a:t>Scientists use satellite data to monitor fires and smoke associated with wildfires, prescribed burns, deforestation and other agricultural applications, collectively referred to as biomass burning. Biomass burning plays a major role in the global carbon cycle impacting both regional and global climate change. Biomass burning releases significant amounts of CO</a:t>
            </a:r>
            <a:r>
              <a:rPr lang="en-US" sz="1600" baseline="-25000" dirty="0"/>
              <a:t>2</a:t>
            </a:r>
            <a:r>
              <a:rPr lang="en-US" sz="1600" dirty="0"/>
              <a:t>,  trace gases and particulates into the atmosphere. Knowing the amount of biomass in an area can assist in  preparing for wildfires.</a:t>
            </a:r>
          </a:p>
        </p:txBody>
      </p:sp>
      <p:sp>
        <p:nvSpPr>
          <p:cNvPr id="11" name="TextBox 10"/>
          <p:cNvSpPr txBox="1"/>
          <p:nvPr/>
        </p:nvSpPr>
        <p:spPr>
          <a:xfrm>
            <a:off x="1710266" y="5901018"/>
            <a:ext cx="6786292" cy="646331"/>
          </a:xfrm>
          <a:prstGeom prst="rect">
            <a:avLst/>
          </a:prstGeom>
          <a:noFill/>
        </p:spPr>
        <p:txBody>
          <a:bodyPr wrap="square" rtlCol="0">
            <a:spAutoFit/>
          </a:bodyPr>
          <a:lstStyle/>
          <a:p>
            <a:pPr algn="just"/>
            <a:r>
              <a:rPr lang="en-US" sz="1200" dirty="0"/>
              <a:t>Detailed measurements from </a:t>
            </a:r>
            <a:r>
              <a:rPr lang="en-US" sz="1200" b="1" dirty="0"/>
              <a:t>Tropospheric Emission Spectrometer  </a:t>
            </a:r>
            <a:r>
              <a:rPr lang="en-US" sz="1200" dirty="0"/>
              <a:t>on the Aura satellite of the global tropospheric distributions of co-located O3, CO, water vapor, and nitrogen oxides are being used to investigate the impacts of biomass burning on air quality and climate. Image: NASA.</a:t>
            </a:r>
          </a:p>
        </p:txBody>
      </p:sp>
      <p:pic>
        <p:nvPicPr>
          <p:cNvPr id="6" name="Content Placeholder 5" descr="Photograph of fires on the Earth surface."/>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035801" y="2977662"/>
            <a:ext cx="3543138" cy="2740027"/>
          </a:xfrm>
        </p:spPr>
      </p:pic>
    </p:spTree>
    <p:extLst>
      <p:ext uri="{BB962C8B-B14F-4D97-AF65-F5344CB8AC3E}">
        <p14:creationId xmlns:p14="http://schemas.microsoft.com/office/powerpoint/2010/main" val="15455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11</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Question 1</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What is a “graminoid?”</a:t>
            </a:r>
          </a:p>
          <a:p>
            <a:pPr marL="457200" indent="-457200">
              <a:buFont typeface="+mj-lt"/>
              <a:buAutoNum type="alphaUcPeriod"/>
            </a:pPr>
            <a:r>
              <a:rPr lang="en-US" dirty="0"/>
              <a:t>A grass-like plant, with thin  leaves, such as rushes, sedges and grasses</a:t>
            </a:r>
          </a:p>
          <a:p>
            <a:pPr marL="457200" indent="-457200">
              <a:buFont typeface="+mj-lt"/>
              <a:buAutoNum type="alphaUcPeriod"/>
            </a:pPr>
            <a:r>
              <a:rPr lang="en-US" dirty="0"/>
              <a:t>A broad-leaf plant, like an oak tree or a rose. </a:t>
            </a:r>
          </a:p>
          <a:p>
            <a:pPr marL="457200" indent="-457200">
              <a:buFont typeface="+mj-lt"/>
              <a:buAutoNum type="alphaUcPeriod"/>
            </a:pPr>
            <a:endParaRPr lang="en-US" dirty="0"/>
          </a:p>
          <a:p>
            <a:pPr marL="0" indent="0">
              <a:buNone/>
            </a:pPr>
            <a:r>
              <a:rPr lang="en-US" b="1" dirty="0">
                <a:solidFill>
                  <a:srgbClr val="FF0000"/>
                </a:solidFill>
              </a:rPr>
              <a:t>What is your answer? </a:t>
            </a:r>
          </a:p>
        </p:txBody>
      </p:sp>
    </p:spTree>
    <p:extLst>
      <p:ext uri="{BB962C8B-B14F-4D97-AF65-F5344CB8AC3E}">
        <p14:creationId xmlns:p14="http://schemas.microsoft.com/office/powerpoint/2010/main" val="57543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12</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Answer to Question 1</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What is a “graminoid?”</a:t>
            </a:r>
          </a:p>
          <a:p>
            <a:pPr marL="457200" indent="-457200">
              <a:buFont typeface="+mj-lt"/>
              <a:buAutoNum type="alphaUcPeriod"/>
            </a:pPr>
            <a:r>
              <a:rPr lang="en-US" b="1" dirty="0">
                <a:solidFill>
                  <a:srgbClr val="FF0000"/>
                </a:solidFill>
              </a:rPr>
              <a:t>A grass-like plant, with thin  leaves, such as rushes, sedges and grasses- </a:t>
            </a:r>
            <a:r>
              <a:rPr lang="en-US" b="1" dirty="0">
                <a:solidFill>
                  <a:srgbClr val="FF0000"/>
                </a:solidFill>
                <a:sym typeface="Wingdings"/>
              </a:rPr>
              <a:t> Correct! </a:t>
            </a:r>
            <a:endParaRPr lang="en-US" b="1" dirty="0">
              <a:solidFill>
                <a:srgbClr val="FF0000"/>
              </a:solidFill>
            </a:endParaRPr>
          </a:p>
          <a:p>
            <a:pPr marL="457200" indent="-457200">
              <a:buFont typeface="+mj-lt"/>
              <a:buAutoNum type="alphaUcPeriod"/>
            </a:pPr>
            <a:r>
              <a:rPr lang="en-US" dirty="0"/>
              <a:t>A broad-leaf plant, like an oak tree or a rose. </a:t>
            </a:r>
          </a:p>
          <a:p>
            <a:pPr marL="457200" indent="-457200">
              <a:buFont typeface="+mj-lt"/>
              <a:buAutoNum type="alphaUcPeriod"/>
            </a:pPr>
            <a:endParaRPr lang="en-US" dirty="0"/>
          </a:p>
          <a:p>
            <a:pPr marL="0" indent="0">
              <a:buNone/>
            </a:pPr>
            <a:r>
              <a:rPr lang="en-US" b="1" dirty="0">
                <a:solidFill>
                  <a:srgbClr val="FF0000"/>
                </a:solidFill>
              </a:rPr>
              <a:t>Were you correct? </a:t>
            </a:r>
          </a:p>
        </p:txBody>
      </p:sp>
    </p:spTree>
    <p:extLst>
      <p:ext uri="{BB962C8B-B14F-4D97-AF65-F5344CB8AC3E}">
        <p14:creationId xmlns:p14="http://schemas.microsoft.com/office/powerpoint/2010/main" val="36095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13</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Question 2</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Of what scientific use is graminoid biomass data?</a:t>
            </a:r>
          </a:p>
          <a:p>
            <a:pPr marL="457200" indent="-457200">
              <a:buFont typeface="+mj-lt"/>
              <a:buAutoNum type="alphaUcPeriod"/>
            </a:pPr>
            <a:r>
              <a:rPr lang="en-US" dirty="0"/>
              <a:t>We can use it to understand energy use, storage and transfer in ecosystems</a:t>
            </a:r>
          </a:p>
          <a:p>
            <a:pPr marL="457200" indent="-457200">
              <a:buFont typeface="+mj-lt"/>
              <a:buAutoNum type="alphaUcPeriod"/>
            </a:pPr>
            <a:r>
              <a:rPr lang="en-US" dirty="0"/>
              <a:t>It can be used to calculate the amount of carbon stored in grass-like plants</a:t>
            </a:r>
          </a:p>
          <a:p>
            <a:pPr marL="457200" indent="-457200">
              <a:buFont typeface="+mj-lt"/>
              <a:buAutoNum type="alphaUcPeriod"/>
            </a:pPr>
            <a:r>
              <a:rPr lang="en-US" dirty="0"/>
              <a:t>It can be used to estimate risk of erosion related to loss of grass cover</a:t>
            </a:r>
          </a:p>
          <a:p>
            <a:pPr marL="457200" indent="-457200">
              <a:buFont typeface="+mj-lt"/>
              <a:buAutoNum type="alphaUcPeriod"/>
            </a:pPr>
            <a:r>
              <a:rPr lang="en-US" dirty="0"/>
              <a:t>It can be used to determine the available food for livestock</a:t>
            </a:r>
          </a:p>
          <a:p>
            <a:pPr marL="457200" indent="-457200">
              <a:buFont typeface="+mj-lt"/>
              <a:buAutoNum type="alphaUcPeriod"/>
            </a:pPr>
            <a:r>
              <a:rPr lang="en-US" dirty="0"/>
              <a:t>All of the above</a:t>
            </a:r>
          </a:p>
          <a:p>
            <a:pPr marL="457200" indent="-457200">
              <a:buFont typeface="+mj-lt"/>
              <a:buAutoNum type="alphaUcPeriod"/>
            </a:pPr>
            <a:r>
              <a:rPr lang="en-US" dirty="0"/>
              <a:t>A and B only</a:t>
            </a:r>
          </a:p>
          <a:p>
            <a:pPr marL="0" indent="0">
              <a:buNone/>
            </a:pPr>
            <a:r>
              <a:rPr lang="en-US" b="1" dirty="0">
                <a:solidFill>
                  <a:srgbClr val="FF0000"/>
                </a:solidFill>
              </a:rPr>
              <a:t>What is the answer? </a:t>
            </a:r>
          </a:p>
        </p:txBody>
      </p:sp>
    </p:spTree>
    <p:extLst>
      <p:ext uri="{BB962C8B-B14F-4D97-AF65-F5344CB8AC3E}">
        <p14:creationId xmlns:p14="http://schemas.microsoft.com/office/powerpoint/2010/main" val="199272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14</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collection! Answer to Question 2</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Of what scientific use is graminoid biomass data?</a:t>
            </a:r>
          </a:p>
          <a:p>
            <a:pPr marL="457200" indent="-457200">
              <a:buFont typeface="+mj-lt"/>
              <a:buAutoNum type="alphaUcPeriod"/>
            </a:pPr>
            <a:r>
              <a:rPr lang="en-US" dirty="0"/>
              <a:t>We can use it to understand energy use, storage and transfer in ecosystems</a:t>
            </a:r>
          </a:p>
          <a:p>
            <a:pPr marL="457200" indent="-457200">
              <a:buFont typeface="+mj-lt"/>
              <a:buAutoNum type="alphaUcPeriod"/>
            </a:pPr>
            <a:r>
              <a:rPr lang="en-US" dirty="0"/>
              <a:t>It can be used to calculate the amount of carbon stored in grass-like plants</a:t>
            </a:r>
          </a:p>
          <a:p>
            <a:pPr marL="457200" indent="-457200">
              <a:buFont typeface="+mj-lt"/>
              <a:buAutoNum type="alphaUcPeriod"/>
            </a:pPr>
            <a:r>
              <a:rPr lang="en-US" dirty="0"/>
              <a:t>It can be used to estimate risk of erosion related to loss of grass cover</a:t>
            </a:r>
          </a:p>
          <a:p>
            <a:pPr marL="457200" indent="-457200">
              <a:buFont typeface="+mj-lt"/>
              <a:buAutoNum type="alphaUcPeriod"/>
            </a:pPr>
            <a:r>
              <a:rPr lang="en-US" dirty="0"/>
              <a:t>It can be used to determine the available food for livestock</a:t>
            </a:r>
          </a:p>
          <a:p>
            <a:pPr marL="457200" indent="-457200">
              <a:buFont typeface="+mj-lt"/>
              <a:buAutoNum type="alphaUcPeriod"/>
            </a:pPr>
            <a:r>
              <a:rPr lang="en-US" b="1" dirty="0">
                <a:solidFill>
                  <a:srgbClr val="FF0000"/>
                </a:solidFill>
              </a:rPr>
              <a:t>All of the above </a:t>
            </a:r>
            <a:r>
              <a:rPr lang="en-US" b="1" dirty="0">
                <a:solidFill>
                  <a:srgbClr val="FF0000"/>
                </a:solidFill>
                <a:sym typeface="Wingdings"/>
              </a:rPr>
              <a:t> </a:t>
            </a:r>
            <a:r>
              <a:rPr lang="en-US" b="1" dirty="0">
                <a:solidFill>
                  <a:srgbClr val="FF0000"/>
                </a:solidFill>
              </a:rPr>
              <a:t>Correct</a:t>
            </a:r>
          </a:p>
          <a:p>
            <a:pPr marL="457200" indent="-457200">
              <a:buFont typeface="+mj-lt"/>
              <a:buAutoNum type="alphaUcPeriod"/>
            </a:pPr>
            <a:r>
              <a:rPr lang="en-US" dirty="0"/>
              <a:t>A and B only</a:t>
            </a:r>
          </a:p>
          <a:p>
            <a:pPr marL="0" indent="0">
              <a:buNone/>
            </a:pPr>
            <a:r>
              <a:rPr lang="en-US" b="1" dirty="0">
                <a:solidFill>
                  <a:srgbClr val="FF0000"/>
                </a:solidFill>
              </a:rPr>
              <a:t>Were you correct?  Let’s move on to the data collection procedure.</a:t>
            </a:r>
          </a:p>
        </p:txBody>
      </p:sp>
    </p:spTree>
    <p:extLst>
      <p:ext uri="{BB962C8B-B14F-4D97-AF65-F5344CB8AC3E}">
        <p14:creationId xmlns:p14="http://schemas.microsoft.com/office/powerpoint/2010/main" val="117672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15</a:t>
            </a:fld>
            <a:endParaRPr lang="en-US" dirty="0"/>
          </a:p>
        </p:txBody>
      </p:sp>
      <p:pic>
        <p:nvPicPr>
          <p:cNvPr id="5" name="Picture 4" descr="Biometry protocol: Gra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6" name="Picture 5"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72402" y="744768"/>
            <a:ext cx="7886700" cy="1325563"/>
          </a:xfrm>
        </p:spPr>
        <p:txBody>
          <a:bodyPr/>
          <a:lstStyle/>
          <a:p>
            <a:r>
              <a:rPr lang="en-US" dirty="0"/>
              <a:t>Protocol at a Glance</a:t>
            </a:r>
          </a:p>
        </p:txBody>
      </p:sp>
      <p:graphicFrame>
        <p:nvGraphicFramePr>
          <p:cNvPr id="7" name="Content Placeholder 6" descr="Table showing the protocol at a glance.&#10;Where - BIosphere study site.&#10;When - Variable, depending on your research goals.&#10;Frequency - As necessary to determine MUC at most sites, or, frequently as an enrichment study.&#10;Skill Level - all&#10;Equipment - For Field: Bean bag, blindfold, grass clippers, small brown paper bags, balance, pen or pencil.  For Lab: balance and drying oven.&#10;Necessary Documents - Graminoid Biomass Field and Lab Guide&#10;Graminoid Biomass Data Sheet"/>
          <p:cNvGraphicFramePr>
            <a:graphicFrameLocks noGrp="1"/>
          </p:cNvGraphicFramePr>
          <p:nvPr>
            <p:ph sz="half" idx="1"/>
            <p:extLst>
              <p:ext uri="{D42A27DB-BD31-4B8C-83A1-F6EECF244321}">
                <p14:modId xmlns:p14="http://schemas.microsoft.com/office/powerpoint/2010/main" val="2771396494"/>
              </p:ext>
            </p:extLst>
          </p:nvPr>
        </p:nvGraphicFramePr>
        <p:xfrm>
          <a:off x="1543050" y="1885614"/>
          <a:ext cx="6641580" cy="4174880"/>
        </p:xfrm>
        <a:graphic>
          <a:graphicData uri="http://schemas.openxmlformats.org/drawingml/2006/table">
            <a:tbl>
              <a:tblPr firstRow="1" bandRow="1">
                <a:tableStyleId>{16D9F66E-5EB9-4882-86FB-DCBF35E3C3E4}</a:tableStyleId>
              </a:tblPr>
              <a:tblGrid>
                <a:gridCol w="1934668">
                  <a:extLst>
                    <a:ext uri="{9D8B030D-6E8A-4147-A177-3AD203B41FA5}">
                      <a16:colId xmlns:a16="http://schemas.microsoft.com/office/drawing/2014/main" val="20000"/>
                    </a:ext>
                  </a:extLst>
                </a:gridCol>
                <a:gridCol w="4706912">
                  <a:extLst>
                    <a:ext uri="{9D8B030D-6E8A-4147-A177-3AD203B41FA5}">
                      <a16:colId xmlns:a16="http://schemas.microsoft.com/office/drawing/2014/main" val="20001"/>
                    </a:ext>
                  </a:extLst>
                </a:gridCol>
              </a:tblGrid>
              <a:tr h="655100">
                <a:tc>
                  <a:txBody>
                    <a:bodyPr/>
                    <a:lstStyle/>
                    <a:p>
                      <a:r>
                        <a:rPr lang="en-US" b="1" dirty="0"/>
                        <a:t>Where</a:t>
                      </a:r>
                    </a:p>
                  </a:txBody>
                  <a:tcPr/>
                </a:tc>
                <a:tc>
                  <a:txBody>
                    <a:bodyPr/>
                    <a:lstStyle/>
                    <a:p>
                      <a:r>
                        <a:rPr lang="en-US" b="0" dirty="0"/>
                        <a:t>Biosphere Study site</a:t>
                      </a:r>
                    </a:p>
                  </a:txBody>
                  <a:tcPr/>
                </a:tc>
                <a:extLst>
                  <a:ext uri="{0D108BD9-81ED-4DB2-BD59-A6C34878D82A}">
                    <a16:rowId xmlns:a16="http://schemas.microsoft.com/office/drawing/2014/main" val="10000"/>
                  </a:ext>
                </a:extLst>
              </a:tr>
              <a:tr h="655100">
                <a:tc>
                  <a:txBody>
                    <a:bodyPr/>
                    <a:lstStyle/>
                    <a:p>
                      <a:r>
                        <a:rPr lang="en-US" b="1" dirty="0"/>
                        <a:t>When</a:t>
                      </a:r>
                    </a:p>
                  </a:txBody>
                  <a:tcPr/>
                </a:tc>
                <a:tc>
                  <a:txBody>
                    <a:bodyPr/>
                    <a:lstStyle/>
                    <a:p>
                      <a:r>
                        <a:rPr lang="en-US" dirty="0"/>
                        <a:t>Variable, depending on your research goals</a:t>
                      </a:r>
                    </a:p>
                  </a:txBody>
                  <a:tcPr/>
                </a:tc>
                <a:extLst>
                  <a:ext uri="{0D108BD9-81ED-4DB2-BD59-A6C34878D82A}">
                    <a16:rowId xmlns:a16="http://schemas.microsoft.com/office/drawing/2014/main" val="10001"/>
                  </a:ext>
                </a:extLst>
              </a:tr>
              <a:tr h="655100">
                <a:tc>
                  <a:txBody>
                    <a:bodyPr/>
                    <a:lstStyle/>
                    <a:p>
                      <a:r>
                        <a:rPr lang="en-US" b="1" dirty="0"/>
                        <a:t>Frequency</a:t>
                      </a:r>
                    </a:p>
                  </a:txBody>
                  <a:tcPr/>
                </a:tc>
                <a:tc>
                  <a:txBody>
                    <a:bodyPr/>
                    <a:lstStyle/>
                    <a:p>
                      <a:r>
                        <a:rPr lang="en-US" dirty="0"/>
                        <a:t>As necessary to determine MUC at most sites, or, frequently as an enrichment study </a:t>
                      </a:r>
                    </a:p>
                  </a:txBody>
                  <a:tcPr/>
                </a:tc>
                <a:extLst>
                  <a:ext uri="{0D108BD9-81ED-4DB2-BD59-A6C34878D82A}">
                    <a16:rowId xmlns:a16="http://schemas.microsoft.com/office/drawing/2014/main" val="10002"/>
                  </a:ext>
                </a:extLst>
              </a:tr>
              <a:tr h="655100">
                <a:tc>
                  <a:txBody>
                    <a:bodyPr/>
                    <a:lstStyle/>
                    <a:p>
                      <a:r>
                        <a:rPr lang="en-US" b="1" dirty="0"/>
                        <a:t>Skill Level </a:t>
                      </a:r>
                    </a:p>
                  </a:txBody>
                  <a:tcPr/>
                </a:tc>
                <a:tc>
                  <a:txBody>
                    <a:bodyPr/>
                    <a:lstStyle/>
                    <a:p>
                      <a:r>
                        <a:rPr lang="en-US" dirty="0"/>
                        <a:t>All</a:t>
                      </a:r>
                    </a:p>
                  </a:txBody>
                  <a:tcPr/>
                </a:tc>
                <a:extLst>
                  <a:ext uri="{0D108BD9-81ED-4DB2-BD59-A6C34878D82A}">
                    <a16:rowId xmlns:a16="http://schemas.microsoft.com/office/drawing/2014/main" val="10003"/>
                  </a:ext>
                </a:extLst>
              </a:tr>
              <a:tr h="914400">
                <a:tc>
                  <a:txBody>
                    <a:bodyPr/>
                    <a:lstStyle/>
                    <a:p>
                      <a:r>
                        <a:rPr lang="en-US" b="1" dirty="0"/>
                        <a:t>Equipment</a:t>
                      </a:r>
                    </a:p>
                  </a:txBody>
                  <a:tcPr/>
                </a:tc>
                <a:tc>
                  <a:txBody>
                    <a:bodyPr/>
                    <a:lstStyle/>
                    <a:p>
                      <a:r>
                        <a:rPr lang="en-US" dirty="0"/>
                        <a:t>For Field: Bean</a:t>
                      </a:r>
                      <a:r>
                        <a:rPr lang="en-US" baseline="0" dirty="0"/>
                        <a:t> bag, blindfold, grass clippers, small brown paper bags, balance, pen or pencil.  For Lab: balance and drying oven.</a:t>
                      </a:r>
                      <a:endParaRPr lang="en-US" dirty="0"/>
                    </a:p>
                  </a:txBody>
                  <a:tcPr/>
                </a:tc>
                <a:extLst>
                  <a:ext uri="{0D108BD9-81ED-4DB2-BD59-A6C34878D82A}">
                    <a16:rowId xmlns:a16="http://schemas.microsoft.com/office/drawing/2014/main" val="10004"/>
                  </a:ext>
                </a:extLst>
              </a:tr>
              <a:tr h="640080">
                <a:tc>
                  <a:txBody>
                    <a:bodyPr/>
                    <a:lstStyle/>
                    <a:p>
                      <a:r>
                        <a:rPr lang="en-US" b="1" dirty="0"/>
                        <a:t>Necessary</a:t>
                      </a:r>
                      <a:r>
                        <a:rPr lang="en-US" b="1" baseline="0" dirty="0"/>
                        <a:t> Documents</a:t>
                      </a:r>
                      <a:endParaRPr lang="en-US" b="1" dirty="0"/>
                    </a:p>
                  </a:txBody>
                  <a:tcPr/>
                </a:tc>
                <a:tc>
                  <a:txBody>
                    <a:bodyPr/>
                    <a:lstStyle/>
                    <a:p>
                      <a:r>
                        <a:rPr lang="en-US" dirty="0">
                          <a:hlinkClick r:id="rId4"/>
                        </a:rPr>
                        <a:t>Graminoid Biomass Field and Lab Guide</a:t>
                      </a:r>
                      <a:endParaRPr lang="en-US" dirty="0"/>
                    </a:p>
                    <a:p>
                      <a:r>
                        <a:rPr lang="en-US" dirty="0">
                          <a:hlinkClick r:id="rId5"/>
                        </a:rPr>
                        <a:t>Graminoid</a:t>
                      </a:r>
                      <a:r>
                        <a:rPr lang="en-US" baseline="0" dirty="0">
                          <a:hlinkClick r:id="rId5"/>
                        </a:rPr>
                        <a:t> Biomass Data Sheet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3479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16</a:t>
            </a:fld>
            <a:endParaRPr lang="en-US" dirty="0"/>
          </a:p>
        </p:txBody>
      </p:sp>
      <p:pic>
        <p:nvPicPr>
          <p:cNvPr id="4" name="Picture 3" descr="Biometry protocol: Gra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How to Collect Your Data</a:t>
            </a:r>
          </a:p>
        </p:txBody>
      </p:sp>
      <p:sp>
        <p:nvSpPr>
          <p:cNvPr id="3" name="Content Placeholder 2"/>
          <p:cNvSpPr>
            <a:spLocks noGrp="1"/>
          </p:cNvSpPr>
          <p:nvPr>
            <p:ph sz="half" idx="1"/>
          </p:nvPr>
        </p:nvSpPr>
        <p:spPr>
          <a:xfrm>
            <a:off x="1331079" y="1656026"/>
            <a:ext cx="4341059" cy="5439246"/>
          </a:xfrm>
        </p:spPr>
        <p:txBody>
          <a:bodyPr>
            <a:noAutofit/>
          </a:bodyPr>
          <a:lstStyle/>
          <a:p>
            <a:pPr marL="0" indent="0" algn="just">
              <a:buNone/>
            </a:pPr>
            <a:r>
              <a:rPr lang="en-US" sz="1600" dirty="0"/>
              <a:t>Blindfold your partner and have him or her throw a beanbag somewhere in the site.</a:t>
            </a:r>
          </a:p>
          <a:p>
            <a:pPr marL="0" indent="0" algn="just">
              <a:buNone/>
            </a:pPr>
            <a:r>
              <a:rPr lang="en-US" sz="1600" dirty="0"/>
              <a:t>a. Mark a one-meter square around the beanbag to take a random sample.</a:t>
            </a:r>
          </a:p>
        </p:txBody>
      </p:sp>
      <p:pic>
        <p:nvPicPr>
          <p:cNvPr id="12" name="Content Placeholder 11" descr="photo of a 1 m x 1 m sampling square. Don't include broadleaf plants (herbs and forbs) or mosses in our sample. Sample only grasses and grass-line plants (sedges, for example).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409644" y="3372104"/>
            <a:ext cx="6891393" cy="3098346"/>
          </a:xfrm>
        </p:spPr>
      </p:pic>
      <p:pic>
        <p:nvPicPr>
          <p:cNvPr id="13" name="Picture 12" descr="image of person blindfolded, tossing a beanba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1888" y="1365015"/>
            <a:ext cx="2676118" cy="2007089"/>
          </a:xfrm>
          <a:prstGeom prst="rect">
            <a:avLst/>
          </a:prstGeom>
        </p:spPr>
      </p:pic>
    </p:spTree>
    <p:extLst>
      <p:ext uri="{BB962C8B-B14F-4D97-AF65-F5344CB8AC3E}">
        <p14:creationId xmlns:p14="http://schemas.microsoft.com/office/powerpoint/2010/main" val="195385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17</a:t>
            </a:fld>
            <a:endParaRPr lang="en-US" dirty="0"/>
          </a:p>
        </p:txBody>
      </p:sp>
      <p:pic>
        <p:nvPicPr>
          <p:cNvPr id="4" name="Picture 3" descr="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Collect your graminoid samples</a:t>
            </a:r>
          </a:p>
        </p:txBody>
      </p:sp>
      <p:sp>
        <p:nvSpPr>
          <p:cNvPr id="3" name="Content Placeholder 2"/>
          <p:cNvSpPr>
            <a:spLocks noGrp="1"/>
          </p:cNvSpPr>
          <p:nvPr>
            <p:ph sz="half" idx="1"/>
          </p:nvPr>
        </p:nvSpPr>
        <p:spPr>
          <a:xfrm>
            <a:off x="1234836" y="1656026"/>
            <a:ext cx="3223288" cy="5439246"/>
          </a:xfrm>
        </p:spPr>
        <p:txBody>
          <a:bodyPr>
            <a:noAutofit/>
          </a:bodyPr>
          <a:lstStyle/>
          <a:p>
            <a:pPr marL="0" indent="0" algn="just">
              <a:spcAft>
                <a:spcPts val="600"/>
              </a:spcAft>
              <a:buNone/>
            </a:pPr>
            <a:r>
              <a:rPr lang="en-US" sz="1600" dirty="0"/>
              <a:t>b. Using the garden clippers, clip all the vegetation close to the ground within the square (m2). Do not collect any unattached leaves or litter. </a:t>
            </a:r>
          </a:p>
          <a:p>
            <a:pPr marL="0" indent="0" algn="just">
              <a:spcAft>
                <a:spcPts val="600"/>
              </a:spcAft>
              <a:buNone/>
            </a:pPr>
            <a:r>
              <a:rPr lang="en-US" sz="1600" dirty="0"/>
              <a:t>c. Sort the clippings into green and brown portions. Any clipping with even a little green is considered green.</a:t>
            </a:r>
          </a:p>
          <a:p>
            <a:pPr marL="0" indent="0" algn="just">
              <a:spcAft>
                <a:spcPts val="600"/>
              </a:spcAft>
              <a:buNone/>
            </a:pPr>
            <a:r>
              <a:rPr lang="en-US" sz="1600" dirty="0"/>
              <a:t>d. Place the green and brown portions into separate brown paper bags. Label the bags.</a:t>
            </a:r>
          </a:p>
          <a:p>
            <a:pPr marL="0" indent="0" algn="just">
              <a:buNone/>
            </a:pPr>
            <a:r>
              <a:rPr lang="en-US" sz="1600" dirty="0"/>
              <a:t>Repeat this procedure two more times.</a:t>
            </a:r>
          </a:p>
        </p:txBody>
      </p:sp>
      <p:pic>
        <p:nvPicPr>
          <p:cNvPr id="6" name="Content Placeholder 5" descr="Diagram of two paper bags, with green grass clippings going in one bag, and dry brown clippings going into the othe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809840" y="1932782"/>
            <a:ext cx="3886200" cy="2794000"/>
          </a:xfrm>
        </p:spPr>
      </p:pic>
    </p:spTree>
    <p:extLst>
      <p:ext uri="{BB962C8B-B14F-4D97-AF65-F5344CB8AC3E}">
        <p14:creationId xmlns:p14="http://schemas.microsoft.com/office/powerpoint/2010/main" val="97751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18</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The next steps take place in your laboratory space</a:t>
            </a:r>
          </a:p>
        </p:txBody>
      </p:sp>
      <p:sp>
        <p:nvSpPr>
          <p:cNvPr id="3" name="Content Placeholder 2"/>
          <p:cNvSpPr>
            <a:spLocks noGrp="1"/>
          </p:cNvSpPr>
          <p:nvPr>
            <p:ph sz="half" idx="1"/>
          </p:nvPr>
        </p:nvSpPr>
        <p:spPr>
          <a:xfrm>
            <a:off x="1155871" y="1418754"/>
            <a:ext cx="7537690" cy="5439246"/>
          </a:xfrm>
        </p:spPr>
        <p:txBody>
          <a:bodyPr>
            <a:noAutofit/>
          </a:bodyPr>
          <a:lstStyle/>
          <a:p>
            <a:pPr marL="0" indent="0">
              <a:buNone/>
            </a:pPr>
            <a:endParaRPr lang="en-US" sz="1600" b="1" dirty="0">
              <a:solidFill>
                <a:srgbClr val="055000"/>
              </a:solidFill>
            </a:endParaRPr>
          </a:p>
          <a:p>
            <a:pPr marL="0" indent="0" algn="just">
              <a:buNone/>
            </a:pPr>
            <a:r>
              <a:rPr lang="en-US" sz="1600" b="1" dirty="0"/>
              <a:t>Calculating Graminoid Biomass:</a:t>
            </a:r>
            <a:endParaRPr lang="en-US" sz="1600" dirty="0"/>
          </a:p>
          <a:p>
            <a:pPr marL="0" indent="0" algn="just">
              <a:buNone/>
            </a:pPr>
            <a:r>
              <a:rPr lang="en-US" sz="1600" dirty="0"/>
              <a:t>a. Check the temperature of the drying oven, it should read between 50 and 70 degrees Celsius.</a:t>
            </a:r>
          </a:p>
          <a:p>
            <a:pPr marL="0" indent="0" algn="just">
              <a:buNone/>
            </a:pPr>
            <a:r>
              <a:rPr lang="en-US" sz="1600" dirty="0"/>
              <a:t>b. Put the labeled bags in the drying oven.</a:t>
            </a:r>
          </a:p>
          <a:p>
            <a:pPr marL="0" indent="0" algn="just">
              <a:buNone/>
            </a:pPr>
            <a:r>
              <a:rPr lang="en-US" sz="1600" dirty="0"/>
              <a:t>c. Use a balance to measure the mass (g) of each bag once a day.</a:t>
            </a:r>
          </a:p>
          <a:p>
            <a:pPr algn="just"/>
            <a:endParaRPr lang="en-US" sz="1600" b="1" dirty="0">
              <a:solidFill>
                <a:srgbClr val="055000"/>
              </a:solidFill>
            </a:endParaRPr>
          </a:p>
        </p:txBody>
      </p:sp>
      <p:pic>
        <p:nvPicPr>
          <p:cNvPr id="7" name="Content Placeholder 6" descr="diagram of your brown paper sample bag on the balance to determine its original weight, and then it is put into a drying oven."/>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1613194" y="3610814"/>
            <a:ext cx="6487819" cy="2734910"/>
          </a:xfrm>
        </p:spPr>
      </p:pic>
    </p:spTree>
    <p:extLst>
      <p:ext uri="{BB962C8B-B14F-4D97-AF65-F5344CB8AC3E}">
        <p14:creationId xmlns:p14="http://schemas.microsoft.com/office/powerpoint/2010/main" val="170040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19</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6" y="989473"/>
            <a:ext cx="1162365" cy="586852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2800" b="1" dirty="0">
                <a:solidFill>
                  <a:srgbClr val="055000"/>
                </a:solidFill>
              </a:rPr>
              <a:t>Measure your dry weight</a:t>
            </a:r>
          </a:p>
        </p:txBody>
      </p:sp>
      <p:sp>
        <p:nvSpPr>
          <p:cNvPr id="3" name="Content Placeholder 2"/>
          <p:cNvSpPr>
            <a:spLocks noGrp="1"/>
          </p:cNvSpPr>
          <p:nvPr>
            <p:ph sz="half" idx="1"/>
          </p:nvPr>
        </p:nvSpPr>
        <p:spPr>
          <a:xfrm>
            <a:off x="1161056" y="1656026"/>
            <a:ext cx="5059192" cy="5439246"/>
          </a:xfrm>
        </p:spPr>
        <p:txBody>
          <a:bodyPr>
            <a:noAutofit/>
          </a:bodyPr>
          <a:lstStyle/>
          <a:p>
            <a:pPr marL="0" indent="0" algn="just">
              <a:buNone/>
            </a:pPr>
            <a:r>
              <a:rPr lang="en-US" sz="1600" dirty="0"/>
              <a:t>d. When the mass is the same two days in a row, the samples are completely dry.</a:t>
            </a:r>
          </a:p>
          <a:p>
            <a:pPr marL="0" indent="0" algn="just">
              <a:buNone/>
            </a:pPr>
            <a:r>
              <a:rPr lang="en-US" sz="1600" dirty="0"/>
              <a:t>e. Record the mass of each bag and its contents on the Graminoid Biomass Data Sheet.</a:t>
            </a:r>
          </a:p>
          <a:p>
            <a:pPr marL="0" indent="0" algn="just">
              <a:buNone/>
            </a:pPr>
            <a:r>
              <a:rPr lang="en-US" sz="1600" dirty="0"/>
              <a:t>f. Shake out the contents of one bag and weigh the empty bag. Record this mass. Repeat this step for each bag. </a:t>
            </a:r>
          </a:p>
          <a:p>
            <a:pPr marL="0" indent="0" algn="just">
              <a:buNone/>
            </a:pPr>
            <a:r>
              <a:rPr lang="en-US" sz="1600" dirty="0"/>
              <a:t>g. Calculate the mass of the graminoid vegetation (graminoid biomass) using the following formula: </a:t>
            </a:r>
          </a:p>
          <a:p>
            <a:pPr algn="just"/>
            <a:endParaRPr lang="en-US" sz="1600" b="1" dirty="0">
              <a:solidFill>
                <a:srgbClr val="055000"/>
              </a:solidFill>
            </a:endParaRPr>
          </a:p>
          <a:p>
            <a:pPr algn="just"/>
            <a:endParaRPr lang="en-US" sz="1600" b="1" dirty="0">
              <a:solidFill>
                <a:srgbClr val="055000"/>
              </a:solidFill>
            </a:endParaRPr>
          </a:p>
          <a:p>
            <a:pPr algn="just"/>
            <a:endParaRPr lang="en-US" sz="1600" dirty="0"/>
          </a:p>
          <a:p>
            <a:pPr marL="0" indent="0" algn="just">
              <a:buNone/>
            </a:pPr>
            <a:r>
              <a:rPr lang="en-US" sz="1600" dirty="0"/>
              <a:t>h. Record the graminoid biomass of each sample on the Graminoid Biomass Data Sheet.</a:t>
            </a:r>
          </a:p>
          <a:p>
            <a:pPr algn="just"/>
            <a:endParaRPr lang="en-US" sz="1600" b="1" dirty="0">
              <a:solidFill>
                <a:srgbClr val="055000"/>
              </a:solidFill>
            </a:endParaRPr>
          </a:p>
        </p:txBody>
      </p:sp>
      <p:sp>
        <p:nvSpPr>
          <p:cNvPr id="9" name="TextBox 8"/>
          <p:cNvSpPr txBox="1"/>
          <p:nvPr/>
        </p:nvSpPr>
        <p:spPr>
          <a:xfrm>
            <a:off x="1161056" y="4418509"/>
            <a:ext cx="6952517" cy="369332"/>
          </a:xfrm>
          <a:prstGeom prst="rect">
            <a:avLst/>
          </a:prstGeom>
          <a:noFill/>
        </p:spPr>
        <p:txBody>
          <a:bodyPr wrap="square" rtlCol="0">
            <a:spAutoFit/>
          </a:bodyPr>
          <a:lstStyle/>
          <a:p>
            <a:pPr algn="just"/>
            <a:r>
              <a:rPr lang="en-US" b="1" dirty="0">
                <a:solidFill>
                  <a:srgbClr val="055000"/>
                </a:solidFill>
              </a:rPr>
              <a:t>Graminoid Biomass = Mass of Sample and Bag – Mass of Empty Bag</a:t>
            </a:r>
          </a:p>
        </p:txBody>
      </p:sp>
      <p:pic>
        <p:nvPicPr>
          <p:cNvPr id="6" name="Content Placeholder 5" descr="diagram of grass sample in a paper sample bag on a balance.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471585" y="1606250"/>
            <a:ext cx="1879600" cy="1917700"/>
          </a:xfrm>
        </p:spPr>
      </p:pic>
      <p:pic>
        <p:nvPicPr>
          <p:cNvPr id="10" name="Picture 9" descr="Screenshot of the data entry shee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44706">
            <a:off x="7505339" y="4896851"/>
            <a:ext cx="1254854" cy="1661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03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2</a:t>
            </a:fld>
            <a:endParaRPr lang="en-US" dirty="0"/>
          </a:p>
        </p:txBody>
      </p:sp>
      <p:pic>
        <p:nvPicPr>
          <p:cNvPr id="5" name="Content Placeholder 4" descr="Banner: Biometry Protocol, Graminoid Biomass Field Guid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p:spPr>
      </p:pic>
      <p:pic>
        <p:nvPicPr>
          <p:cNvPr id="9" name="Picture 8"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161056" y="649170"/>
            <a:ext cx="7886700" cy="1325563"/>
          </a:xfrm>
        </p:spPr>
        <p:txBody>
          <a:bodyPr>
            <a:normAutofit/>
          </a:bodyPr>
          <a:lstStyle/>
          <a:p>
            <a:r>
              <a:rPr lang="en-US" sz="3200" b="1" dirty="0">
                <a:solidFill>
                  <a:schemeClr val="accent6">
                    <a:lumMod val="50000"/>
                  </a:schemeClr>
                </a:solidFill>
              </a:rPr>
              <a:t>Overview</a:t>
            </a:r>
          </a:p>
        </p:txBody>
      </p:sp>
      <p:sp>
        <p:nvSpPr>
          <p:cNvPr id="7" name="Content Placeholder 6" descr="watermark of grasses in a field"/>
          <p:cNvSpPr>
            <a:spLocks noGrp="1"/>
          </p:cNvSpPr>
          <p:nvPr>
            <p:ph sz="half" idx="2"/>
          </p:nvPr>
        </p:nvSpPr>
        <p:spPr>
          <a:xfrm>
            <a:off x="1161056" y="1580503"/>
            <a:ext cx="7982944" cy="5142030"/>
          </a:xfrm>
        </p:spPr>
        <p:txBody>
          <a:bodyPr>
            <a:normAutofit/>
          </a:bodyPr>
          <a:lstStyle/>
          <a:p>
            <a:pPr marL="0" marR="0" indent="0">
              <a:spcBef>
                <a:spcPts val="0"/>
              </a:spcBef>
              <a:spcAft>
                <a:spcPts val="0"/>
              </a:spcAft>
              <a:buNone/>
            </a:pPr>
            <a:r>
              <a:rPr lang="en-US" sz="1800" b="1" dirty="0">
                <a:solidFill>
                  <a:srgbClr val="055000"/>
                </a:solidFill>
                <a:ea typeface="ＭＳ 明朝"/>
                <a:cs typeface="Times New Roman"/>
              </a:rPr>
              <a:t>This module: </a:t>
            </a:r>
          </a:p>
          <a:p>
            <a:pPr marL="0" marR="0" indent="0">
              <a:spcBef>
                <a:spcPts val="0"/>
              </a:spcBef>
              <a:spcAft>
                <a:spcPts val="0"/>
              </a:spcAft>
              <a:buNone/>
            </a:pPr>
            <a:endParaRPr lang="en-US" sz="1800" b="1"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Provides a step by step introduction of the protocol method</a:t>
            </a: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Discusses the importance of obtaining  graminoid (grass-like plant) data</a:t>
            </a:r>
          </a:p>
          <a:p>
            <a:pPr marL="342900" lvl="0" indent="-342900">
              <a:spcBef>
                <a:spcPts val="0"/>
              </a:spcBef>
              <a:buFont typeface="Arial"/>
              <a:buChar char="•"/>
              <a:tabLst>
                <a:tab pos="457200" algn="l"/>
              </a:tabLst>
            </a:pPr>
            <a:endParaRPr lang="en-US" sz="1800" dirty="0">
              <a:solidFill>
                <a:srgbClr val="055000"/>
              </a:solidFill>
              <a:ea typeface="ＭＳ 明朝"/>
              <a:cs typeface="Times New Roman"/>
            </a:endParaRPr>
          </a:p>
          <a:p>
            <a:pPr marL="0" marR="0" indent="0">
              <a:spcBef>
                <a:spcPts val="0"/>
              </a:spcBef>
              <a:spcAft>
                <a:spcPts val="0"/>
              </a:spcAft>
              <a:buNone/>
            </a:pPr>
            <a:r>
              <a:rPr lang="en-US" sz="1800" b="1" dirty="0">
                <a:solidFill>
                  <a:srgbClr val="055000"/>
                </a:solidFill>
                <a:ea typeface="ＭＳ 明朝"/>
                <a:cs typeface="Times New Roman"/>
              </a:rPr>
              <a:t>Learning Objectives</a:t>
            </a:r>
          </a:p>
          <a:p>
            <a:pPr marL="0" marR="0" indent="0">
              <a:spcBef>
                <a:spcPts val="0"/>
              </a:spcBef>
              <a:spcAft>
                <a:spcPts val="0"/>
              </a:spcAft>
              <a:buNone/>
            </a:pPr>
            <a:endParaRPr lang="en-US" sz="1800" dirty="0">
              <a:solidFill>
                <a:srgbClr val="055000"/>
              </a:solidFill>
              <a:ea typeface="ＭＳ 明朝"/>
              <a:cs typeface="Times New Roman"/>
            </a:endParaRPr>
          </a:p>
          <a:p>
            <a:pPr marL="0" marR="0" indent="0">
              <a:spcBef>
                <a:spcPts val="0"/>
              </a:spcBef>
              <a:spcAft>
                <a:spcPts val="0"/>
              </a:spcAft>
              <a:buNone/>
            </a:pPr>
            <a:r>
              <a:rPr lang="en-US" sz="1800" b="1" dirty="0">
                <a:solidFill>
                  <a:srgbClr val="055000"/>
                </a:solidFill>
                <a:ea typeface="ＭＳ 明朝"/>
                <a:cs typeface="Times New Roman"/>
              </a:rPr>
              <a:t>After completing this module, you will be able to:</a:t>
            </a:r>
          </a:p>
          <a:p>
            <a:pPr marL="0" marR="0">
              <a:spcBef>
                <a:spcPts val="0"/>
              </a:spcBef>
              <a:spcAft>
                <a:spcPts val="0"/>
              </a:spcAft>
            </a:pP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Define graminoid biomass and give an example of how graminoid biomass can be used by scientists</a:t>
            </a: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Describe the importance of quality control steps in the the collection of accurate data</a:t>
            </a: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Explain the difference between accuracy and precision</a:t>
            </a: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Conduct sampling procedures in the field and complete measurement procedures in the lab</a:t>
            </a: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Upload data to the GLOBE database</a:t>
            </a:r>
            <a:endParaRPr lang="en-US" sz="1800" dirty="0">
              <a:solidFill>
                <a:srgbClr val="055000"/>
              </a:solidFill>
              <a:ea typeface="ＭＳ 明朝"/>
              <a:cs typeface="Times New Roman"/>
            </a:endParaRPr>
          </a:p>
          <a:p>
            <a:pPr marL="342900" lvl="0" indent="-342900">
              <a:spcBef>
                <a:spcPts val="0"/>
              </a:spcBef>
              <a:buFont typeface="Arial"/>
              <a:buChar char="•"/>
              <a:tabLst>
                <a:tab pos="457200" algn="l"/>
              </a:tabLst>
            </a:pPr>
            <a:r>
              <a:rPr lang="en-US" sz="1800" b="1" dirty="0">
                <a:solidFill>
                  <a:srgbClr val="055000"/>
                </a:solidFill>
                <a:ea typeface="ＭＳ 明朝"/>
                <a:cs typeface="Times New Roman"/>
              </a:rPr>
              <a:t>Visualize data using GLOBE’s Visualization System</a:t>
            </a:r>
          </a:p>
          <a:p>
            <a:pPr marL="342900" lvl="0" indent="-342900">
              <a:spcBef>
                <a:spcPts val="0"/>
              </a:spcBef>
              <a:buFont typeface="Arial"/>
              <a:buChar char="•"/>
              <a:tabLst>
                <a:tab pos="457200" algn="l"/>
              </a:tabLst>
            </a:pPr>
            <a:endParaRPr lang="en-US" sz="1800" b="1" i="1" dirty="0">
              <a:solidFill>
                <a:srgbClr val="055000"/>
              </a:solidFill>
              <a:ea typeface="ＭＳ 明朝"/>
              <a:cs typeface="Times New Roman"/>
            </a:endParaRPr>
          </a:p>
          <a:p>
            <a:pPr marL="0" lvl="0" indent="0">
              <a:spcBef>
                <a:spcPts val="0"/>
              </a:spcBef>
              <a:buNone/>
              <a:tabLst>
                <a:tab pos="457200" algn="l"/>
              </a:tabLst>
            </a:pPr>
            <a:r>
              <a:rPr lang="en-US" sz="1800" b="1" i="1" dirty="0">
                <a:solidFill>
                  <a:srgbClr val="055000"/>
                </a:solidFill>
                <a:ea typeface="ＭＳ 明朝"/>
                <a:cs typeface="Times New Roman"/>
              </a:rPr>
              <a:t>Estimated time to complete module: 1.5 hours</a:t>
            </a:r>
            <a:endParaRPr lang="en-US" sz="1800" i="1" dirty="0">
              <a:solidFill>
                <a:srgbClr val="055000"/>
              </a:solidFill>
              <a:ea typeface="ＭＳ 明朝"/>
              <a:cs typeface="Times New Roman"/>
            </a:endParaRPr>
          </a:p>
        </p:txBody>
      </p:sp>
    </p:spTree>
    <p:extLst>
      <p:ext uri="{BB962C8B-B14F-4D97-AF65-F5344CB8AC3E}">
        <p14:creationId xmlns:p14="http://schemas.microsoft.com/office/powerpoint/2010/main" val="100575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20</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66" y="-1"/>
            <a:ext cx="9179266" cy="989474"/>
          </a:xfrm>
          <a:prstGeom prst="rect">
            <a:avLst/>
          </a:prstGeom>
        </p:spPr>
      </p:pic>
      <p:pic>
        <p:nvPicPr>
          <p:cNvPr id="8" name="Picture 7" descr="Menu: How to collect your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89473"/>
            <a:ext cx="1162365" cy="5868528"/>
          </a:xfrm>
          <a:prstGeom prst="rect">
            <a:avLst/>
          </a:prstGeom>
        </p:spPr>
      </p:pic>
      <p:sp>
        <p:nvSpPr>
          <p:cNvPr id="2" name="Title 1"/>
          <p:cNvSpPr>
            <a:spLocks noGrp="1"/>
          </p:cNvSpPr>
          <p:nvPr>
            <p:ph type="title"/>
          </p:nvPr>
        </p:nvSpPr>
        <p:spPr>
          <a:xfrm>
            <a:off x="1257300" y="921609"/>
            <a:ext cx="7886700" cy="816766"/>
          </a:xfrm>
        </p:spPr>
        <p:txBody>
          <a:bodyPr>
            <a:normAutofit/>
          </a:bodyPr>
          <a:lstStyle/>
          <a:p>
            <a:r>
              <a:rPr lang="en-US" sz="2800" b="1" dirty="0">
                <a:solidFill>
                  <a:srgbClr val="055000"/>
                </a:solidFill>
              </a:rPr>
              <a:t>Helpful Hints</a:t>
            </a:r>
          </a:p>
        </p:txBody>
      </p:sp>
      <p:pic>
        <p:nvPicPr>
          <p:cNvPr id="12" name="Picture 11" descr="caution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605" y="1676448"/>
            <a:ext cx="399410" cy="409377"/>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1"/>
          </p:nvPr>
        </p:nvSpPr>
        <p:spPr>
          <a:xfrm>
            <a:off x="1839320" y="1676448"/>
            <a:ext cx="7047084" cy="4351338"/>
          </a:xfrm>
        </p:spPr>
        <p:txBody>
          <a:bodyPr>
            <a:normAutofit/>
          </a:bodyPr>
          <a:lstStyle/>
          <a:p>
            <a:pPr marL="0" indent="0">
              <a:buNone/>
            </a:pPr>
            <a:r>
              <a:rPr lang="en-US" dirty="0"/>
              <a:t>Do not use a conventional oven to dry the graminoid vegetation. This is dangerous because the oven may have to be left on continuously for several days! </a:t>
            </a:r>
          </a:p>
          <a:p>
            <a:pPr marL="0" indent="0">
              <a:buNone/>
            </a:pPr>
            <a:endParaRPr lang="en-US" dirty="0"/>
          </a:p>
          <a:p>
            <a:pPr marL="0" indent="0">
              <a:buNone/>
            </a:pPr>
            <a:endParaRPr lang="en-US" dirty="0"/>
          </a:p>
          <a:p>
            <a:endParaRPr lang="en-US" dirty="0"/>
          </a:p>
        </p:txBody>
      </p:sp>
      <p:pic>
        <p:nvPicPr>
          <p:cNvPr id="13" name="Picture 12" descr="caution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605" y="2955310"/>
            <a:ext cx="399410" cy="40937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39320" y="2849039"/>
            <a:ext cx="6976922" cy="707886"/>
          </a:xfrm>
          <a:prstGeom prst="rect">
            <a:avLst/>
          </a:prstGeom>
          <a:noFill/>
        </p:spPr>
        <p:txBody>
          <a:bodyPr wrap="square" rtlCol="0">
            <a:spAutoFit/>
          </a:bodyPr>
          <a:lstStyle/>
          <a:p>
            <a:r>
              <a:rPr lang="en-US" sz="2000" dirty="0"/>
              <a:t>Make sure to use several small brown drying bags for proper drying of graminoid samples.</a:t>
            </a:r>
          </a:p>
        </p:txBody>
      </p:sp>
      <p:pic>
        <p:nvPicPr>
          <p:cNvPr id="14" name="Picture 13" descr="caution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8605" y="4067051"/>
            <a:ext cx="399410" cy="40937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839320" y="4029139"/>
            <a:ext cx="6676030" cy="707886"/>
          </a:xfrm>
          <a:prstGeom prst="rect">
            <a:avLst/>
          </a:prstGeom>
          <a:noFill/>
        </p:spPr>
        <p:txBody>
          <a:bodyPr wrap="square" rtlCol="0">
            <a:spAutoFit/>
          </a:bodyPr>
          <a:lstStyle/>
          <a:p>
            <a:r>
              <a:rPr lang="en-US" sz="2000" dirty="0"/>
              <a:t>In warm, dry climates, graminoid biomass samples can be dried in mesh bags outside.</a:t>
            </a:r>
          </a:p>
        </p:txBody>
      </p:sp>
    </p:spTree>
    <p:extLst>
      <p:ext uri="{BB962C8B-B14F-4D97-AF65-F5344CB8AC3E}">
        <p14:creationId xmlns:p14="http://schemas.microsoft.com/office/powerpoint/2010/main" val="28425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21</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Question 3</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In this protocol, how do you determine the random sample where you will take clippings for analysis in the lab?</a:t>
            </a:r>
          </a:p>
          <a:p>
            <a:pPr marL="457200" indent="-457200">
              <a:buFont typeface="+mj-lt"/>
              <a:buAutoNum type="alphaUcPeriod"/>
            </a:pPr>
            <a:r>
              <a:rPr lang="en-US" dirty="0"/>
              <a:t>Lay out a grid and sample at intervals</a:t>
            </a:r>
          </a:p>
          <a:p>
            <a:pPr marL="457200" indent="-457200">
              <a:buFont typeface="+mj-lt"/>
              <a:buAutoNum type="alphaUcPeriod"/>
            </a:pPr>
            <a:r>
              <a:rPr lang="en-US" dirty="0"/>
              <a:t>Throw a bean bag</a:t>
            </a:r>
          </a:p>
          <a:p>
            <a:pPr marL="457200" indent="-457200">
              <a:buFont typeface="+mj-lt"/>
              <a:buAutoNum type="alphaUcPeriod"/>
            </a:pPr>
            <a:endParaRPr lang="en-US" dirty="0"/>
          </a:p>
          <a:p>
            <a:pPr marL="0" indent="0">
              <a:buNone/>
            </a:pPr>
            <a:r>
              <a:rPr lang="en-US" b="1" dirty="0">
                <a:solidFill>
                  <a:srgbClr val="FF0000"/>
                </a:solidFill>
              </a:rPr>
              <a:t>What is the answer?</a:t>
            </a:r>
          </a:p>
        </p:txBody>
      </p:sp>
    </p:spTree>
    <p:extLst>
      <p:ext uri="{BB962C8B-B14F-4D97-AF65-F5344CB8AC3E}">
        <p14:creationId xmlns:p14="http://schemas.microsoft.com/office/powerpoint/2010/main" val="1554571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22</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Answer to Question 3</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In this protocol, how do you determine the random sample where you will take clippings for analysis in the lab?</a:t>
            </a:r>
          </a:p>
          <a:p>
            <a:pPr marL="457200" indent="-457200">
              <a:buFont typeface="+mj-lt"/>
              <a:buAutoNum type="alphaUcPeriod"/>
            </a:pPr>
            <a:r>
              <a:rPr lang="en-US" dirty="0"/>
              <a:t>Lay out a grid and sample at intervals</a:t>
            </a:r>
          </a:p>
          <a:p>
            <a:pPr marL="457200" indent="-457200">
              <a:buFont typeface="+mj-lt"/>
              <a:buAutoNum type="alphaUcPeriod"/>
            </a:pPr>
            <a:r>
              <a:rPr lang="en-US" b="1" dirty="0">
                <a:solidFill>
                  <a:srgbClr val="FF0000"/>
                </a:solidFill>
              </a:rPr>
              <a:t>Throw a bean bag </a:t>
            </a:r>
            <a:r>
              <a:rPr lang="en-US" b="1" dirty="0">
                <a:solidFill>
                  <a:srgbClr val="FF0000"/>
                </a:solidFill>
                <a:sym typeface="Wingdings"/>
              </a:rPr>
              <a:t> correct!</a:t>
            </a:r>
            <a:endParaRPr lang="en-US" b="1" dirty="0">
              <a:solidFill>
                <a:srgbClr val="FF0000"/>
              </a:solidFill>
            </a:endParaRPr>
          </a:p>
          <a:p>
            <a:pPr marL="457200" indent="-457200">
              <a:buFont typeface="+mj-lt"/>
              <a:buAutoNum type="alphaUcPeriod"/>
            </a:pPr>
            <a:endParaRPr lang="en-US" dirty="0"/>
          </a:p>
          <a:p>
            <a:pPr marL="0" indent="0">
              <a:buNone/>
            </a:pPr>
            <a:r>
              <a:rPr lang="en-US" b="1" dirty="0">
                <a:solidFill>
                  <a:srgbClr val="FF0000"/>
                </a:solidFill>
              </a:rPr>
              <a:t>Were you correct?  </a:t>
            </a:r>
          </a:p>
        </p:txBody>
      </p:sp>
    </p:spTree>
    <p:extLst>
      <p:ext uri="{BB962C8B-B14F-4D97-AF65-F5344CB8AC3E}">
        <p14:creationId xmlns:p14="http://schemas.microsoft.com/office/powerpoint/2010/main" val="115618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23</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Question 4</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If the clipping is almost all brown with just a little bit of green on one end, you would put the clipping in the:</a:t>
            </a:r>
          </a:p>
          <a:p>
            <a:pPr marL="457200" indent="-457200">
              <a:buFont typeface="+mj-lt"/>
              <a:buAutoNum type="alphaUcPeriod"/>
            </a:pPr>
            <a:r>
              <a:rPr lang="en-US" dirty="0"/>
              <a:t>Green sampling bag</a:t>
            </a:r>
          </a:p>
          <a:p>
            <a:pPr marL="457200" indent="-457200">
              <a:buFont typeface="+mj-lt"/>
              <a:buAutoNum type="alphaUcPeriod"/>
            </a:pPr>
            <a:r>
              <a:rPr lang="en-US" dirty="0"/>
              <a:t>Brown sampling bag</a:t>
            </a:r>
          </a:p>
          <a:p>
            <a:pPr marL="457200" indent="-457200">
              <a:buFont typeface="+mj-lt"/>
              <a:buAutoNum type="alphaUcPeriod"/>
            </a:pPr>
            <a:r>
              <a:rPr lang="en-US" dirty="0"/>
              <a:t>Mixed brown and green sampling bag</a:t>
            </a:r>
          </a:p>
          <a:p>
            <a:pPr marL="457200" indent="-457200">
              <a:buFont typeface="+mj-lt"/>
              <a:buAutoNum type="alphaUcPeriod"/>
            </a:pPr>
            <a:endParaRPr lang="en-US" dirty="0"/>
          </a:p>
          <a:p>
            <a:pPr marL="0" indent="0">
              <a:buNone/>
            </a:pPr>
            <a:r>
              <a:rPr lang="en-US" b="1" dirty="0">
                <a:solidFill>
                  <a:srgbClr val="FF0000"/>
                </a:solidFill>
              </a:rPr>
              <a:t>What is your answer? </a:t>
            </a:r>
          </a:p>
        </p:txBody>
      </p:sp>
    </p:spTree>
    <p:extLst>
      <p:ext uri="{BB962C8B-B14F-4D97-AF65-F5344CB8AC3E}">
        <p14:creationId xmlns:p14="http://schemas.microsoft.com/office/powerpoint/2010/main" val="214001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24</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Answer to Question 4</a:t>
            </a:r>
          </a:p>
        </p:txBody>
      </p:sp>
      <p:sp>
        <p:nvSpPr>
          <p:cNvPr id="3" name="Content Placeholder 2"/>
          <p:cNvSpPr>
            <a:spLocks noGrp="1"/>
          </p:cNvSpPr>
          <p:nvPr>
            <p:ph sz="half" idx="1"/>
          </p:nvPr>
        </p:nvSpPr>
        <p:spPr>
          <a:xfrm>
            <a:off x="1331079" y="2123386"/>
            <a:ext cx="7544665" cy="5439246"/>
          </a:xfrm>
        </p:spPr>
        <p:txBody>
          <a:bodyPr>
            <a:noAutofit/>
          </a:bodyPr>
          <a:lstStyle/>
          <a:p>
            <a:pPr marL="0" indent="0">
              <a:buNone/>
            </a:pPr>
            <a:r>
              <a:rPr lang="en-US" b="1" dirty="0">
                <a:solidFill>
                  <a:schemeClr val="accent6">
                    <a:lumMod val="50000"/>
                  </a:schemeClr>
                </a:solidFill>
              </a:rPr>
              <a:t>If the clipping is almost all brown with just a little bit of green on one end, you would put the clipping in the:</a:t>
            </a:r>
          </a:p>
          <a:p>
            <a:pPr marL="457200" indent="-457200">
              <a:buFont typeface="+mj-lt"/>
              <a:buAutoNum type="alphaUcPeriod"/>
            </a:pPr>
            <a:r>
              <a:rPr lang="en-US" b="1" dirty="0">
                <a:solidFill>
                  <a:srgbClr val="FF0000"/>
                </a:solidFill>
              </a:rPr>
              <a:t>Green sampling bag- </a:t>
            </a:r>
            <a:r>
              <a:rPr lang="en-US" b="1" dirty="0">
                <a:solidFill>
                  <a:srgbClr val="FF0000"/>
                </a:solidFill>
                <a:sym typeface="Wingdings"/>
              </a:rPr>
              <a:t> Correct!</a:t>
            </a:r>
            <a:endParaRPr lang="en-US" b="1" dirty="0">
              <a:solidFill>
                <a:srgbClr val="FF0000"/>
              </a:solidFill>
            </a:endParaRPr>
          </a:p>
          <a:p>
            <a:pPr marL="457200" indent="-457200">
              <a:buFont typeface="+mj-lt"/>
              <a:buAutoNum type="alphaUcPeriod"/>
            </a:pPr>
            <a:r>
              <a:rPr lang="en-US" dirty="0"/>
              <a:t>Brown sampling bag</a:t>
            </a:r>
          </a:p>
          <a:p>
            <a:pPr marL="457200" indent="-457200">
              <a:buFont typeface="+mj-lt"/>
              <a:buAutoNum type="alphaUcPeriod"/>
            </a:pPr>
            <a:r>
              <a:rPr lang="en-US" dirty="0"/>
              <a:t>Mixed brown and green sampling bag</a:t>
            </a:r>
          </a:p>
          <a:p>
            <a:pPr marL="457200" indent="-457200">
              <a:buFont typeface="+mj-lt"/>
              <a:buAutoNum type="alphaUcPeriod"/>
            </a:pPr>
            <a:endParaRPr lang="en-US" dirty="0"/>
          </a:p>
          <a:p>
            <a:pPr marL="0" indent="0">
              <a:buNone/>
            </a:pPr>
            <a:r>
              <a:rPr lang="en-US" b="1" dirty="0">
                <a:solidFill>
                  <a:srgbClr val="FF0000"/>
                </a:solidFill>
              </a:rPr>
              <a:t>Were you correct? </a:t>
            </a:r>
          </a:p>
        </p:txBody>
      </p:sp>
    </p:spTree>
    <p:extLst>
      <p:ext uri="{BB962C8B-B14F-4D97-AF65-F5344CB8AC3E}">
        <p14:creationId xmlns:p14="http://schemas.microsoft.com/office/powerpoint/2010/main" val="201866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25</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Question 5</a:t>
            </a:r>
          </a:p>
        </p:txBody>
      </p:sp>
      <p:sp>
        <p:nvSpPr>
          <p:cNvPr id="3" name="Content Placeholder 2"/>
          <p:cNvSpPr>
            <a:spLocks noGrp="1"/>
          </p:cNvSpPr>
          <p:nvPr>
            <p:ph sz="half" idx="1"/>
          </p:nvPr>
        </p:nvSpPr>
        <p:spPr>
          <a:xfrm>
            <a:off x="1331079" y="2123386"/>
            <a:ext cx="7544665" cy="5439246"/>
          </a:xfrm>
        </p:spPr>
        <p:txBody>
          <a:bodyPr>
            <a:noAutofit/>
          </a:bodyPr>
          <a:lstStyle/>
          <a:p>
            <a:endParaRPr lang="en-US" dirty="0"/>
          </a:p>
          <a:p>
            <a:pPr marL="0" indent="0">
              <a:buNone/>
            </a:pPr>
            <a:r>
              <a:rPr lang="en-US" b="1" dirty="0">
                <a:solidFill>
                  <a:schemeClr val="accent6">
                    <a:lumMod val="50000"/>
                  </a:schemeClr>
                </a:solidFill>
              </a:rPr>
              <a:t>When the oven-dried mass of the sample is the same for at least  ___ in a row, it is considered completely dry. </a:t>
            </a:r>
            <a:endParaRPr lang="en-US" dirty="0"/>
          </a:p>
          <a:p>
            <a:pPr marL="457200" indent="-457200">
              <a:buFont typeface="+mj-lt"/>
              <a:buAutoNum type="alphaUcPeriod"/>
            </a:pPr>
            <a:r>
              <a:rPr lang="en-US" dirty="0"/>
              <a:t>24 hours </a:t>
            </a:r>
          </a:p>
          <a:p>
            <a:pPr marL="457200" indent="-457200">
              <a:buFont typeface="+mj-lt"/>
              <a:buAutoNum type="alphaUcPeriod"/>
            </a:pPr>
            <a:r>
              <a:rPr lang="en-US" dirty="0"/>
              <a:t>Two days</a:t>
            </a:r>
          </a:p>
          <a:p>
            <a:pPr marL="457200" indent="-457200">
              <a:buFont typeface="+mj-lt"/>
              <a:buAutoNum type="alphaUcPeriod"/>
            </a:pPr>
            <a:r>
              <a:rPr lang="en-US" dirty="0"/>
              <a:t>Three days</a:t>
            </a:r>
          </a:p>
          <a:p>
            <a:pPr marL="457200" indent="-457200">
              <a:buFont typeface="+mj-lt"/>
              <a:buAutoNum type="alphaUcPeriod"/>
            </a:pPr>
            <a:r>
              <a:rPr lang="en-US" dirty="0"/>
              <a:t>One week </a:t>
            </a:r>
          </a:p>
          <a:p>
            <a:pPr marL="457200" indent="-457200">
              <a:buFont typeface="+mj-lt"/>
              <a:buAutoNum type="alphaUcPeriod"/>
            </a:pPr>
            <a:endParaRPr lang="en-US" dirty="0"/>
          </a:p>
          <a:p>
            <a:pPr marL="0" indent="0">
              <a:buNone/>
            </a:pPr>
            <a:r>
              <a:rPr lang="en-US" b="1" dirty="0">
                <a:solidFill>
                  <a:srgbClr val="FF0000"/>
                </a:solidFill>
              </a:rPr>
              <a:t>What is your answer?</a:t>
            </a:r>
          </a:p>
        </p:txBody>
      </p:sp>
    </p:spTree>
    <p:extLst>
      <p:ext uri="{BB962C8B-B14F-4D97-AF65-F5344CB8AC3E}">
        <p14:creationId xmlns:p14="http://schemas.microsoft.com/office/powerpoint/2010/main" val="196758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26</a:t>
            </a:fld>
            <a:endParaRPr lang="en-US" dirty="0"/>
          </a:p>
        </p:txBody>
      </p:sp>
      <p:pic>
        <p:nvPicPr>
          <p:cNvPr id="8" name="Content Placeholder 3"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3230"/>
            <a:ext cx="9164880" cy="971111"/>
          </a:xfrm>
          <a:prstGeom prst="rect">
            <a:avLst/>
          </a:prstGeom>
        </p:spPr>
      </p:pic>
      <p:pic>
        <p:nvPicPr>
          <p:cNvPr id="9" name="Picture 8" descr="Menu: How your measurements can help"/>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5" y="929507"/>
            <a:ext cx="1194332" cy="5928493"/>
          </a:xfrm>
          <a:prstGeom prst="rect">
            <a:avLst/>
          </a:prstGeom>
        </p:spPr>
      </p:pic>
      <p:sp>
        <p:nvSpPr>
          <p:cNvPr id="2" name="Title 1"/>
          <p:cNvSpPr>
            <a:spLocks noGrp="1"/>
          </p:cNvSpPr>
          <p:nvPr>
            <p:ph type="title"/>
          </p:nvPr>
        </p:nvSpPr>
        <p:spPr>
          <a:xfrm>
            <a:off x="1257300" y="1045970"/>
            <a:ext cx="7886700" cy="816766"/>
          </a:xfrm>
        </p:spPr>
        <p:txBody>
          <a:bodyPr>
            <a:normAutofit fontScale="90000"/>
          </a:bodyPr>
          <a:lstStyle/>
          <a:p>
            <a:r>
              <a:rPr lang="en-US" sz="3200" b="1" dirty="0">
                <a:solidFill>
                  <a:schemeClr val="accent6">
                    <a:lumMod val="50000"/>
                  </a:schemeClr>
                </a:solidFill>
              </a:rPr>
              <a:t>Let’s do a quick review before moving onto data entry! Answer to Question 5</a:t>
            </a:r>
          </a:p>
        </p:txBody>
      </p:sp>
      <p:sp>
        <p:nvSpPr>
          <p:cNvPr id="3" name="Content Placeholder 2"/>
          <p:cNvSpPr>
            <a:spLocks noGrp="1"/>
          </p:cNvSpPr>
          <p:nvPr>
            <p:ph sz="half" idx="1"/>
          </p:nvPr>
        </p:nvSpPr>
        <p:spPr>
          <a:xfrm>
            <a:off x="1331079" y="2123386"/>
            <a:ext cx="7544665" cy="5439246"/>
          </a:xfrm>
        </p:spPr>
        <p:txBody>
          <a:bodyPr>
            <a:noAutofit/>
          </a:bodyPr>
          <a:lstStyle/>
          <a:p>
            <a:endParaRPr lang="en-US" dirty="0"/>
          </a:p>
          <a:p>
            <a:pPr marL="0" indent="0">
              <a:buNone/>
            </a:pPr>
            <a:r>
              <a:rPr lang="en-US" b="1" dirty="0">
                <a:solidFill>
                  <a:schemeClr val="accent6">
                    <a:lumMod val="50000"/>
                  </a:schemeClr>
                </a:solidFill>
              </a:rPr>
              <a:t>When the oven-dried mass of the sample is the same for </a:t>
            </a:r>
            <a:r>
              <a:rPr lang="en-US" b="1" i="1" dirty="0"/>
              <a:t>at least</a:t>
            </a:r>
            <a:r>
              <a:rPr lang="en-US" b="1" dirty="0"/>
              <a:t>  </a:t>
            </a:r>
            <a:r>
              <a:rPr lang="en-US" b="1" dirty="0">
                <a:solidFill>
                  <a:schemeClr val="accent6">
                    <a:lumMod val="50000"/>
                  </a:schemeClr>
                </a:solidFill>
              </a:rPr>
              <a:t>___ in a row, it is considered completely dry. </a:t>
            </a:r>
            <a:endParaRPr lang="en-US" dirty="0"/>
          </a:p>
          <a:p>
            <a:pPr marL="457200" indent="-457200">
              <a:buFont typeface="+mj-lt"/>
              <a:buAutoNum type="alphaUcPeriod"/>
            </a:pPr>
            <a:r>
              <a:rPr lang="en-US" dirty="0"/>
              <a:t>24 hours </a:t>
            </a:r>
          </a:p>
          <a:p>
            <a:pPr marL="457200" indent="-457200">
              <a:buFont typeface="+mj-lt"/>
              <a:buAutoNum type="alphaUcPeriod"/>
            </a:pPr>
            <a:r>
              <a:rPr lang="en-US" b="1" dirty="0">
                <a:solidFill>
                  <a:srgbClr val="FF0000"/>
                </a:solidFill>
              </a:rPr>
              <a:t>Two days </a:t>
            </a:r>
            <a:r>
              <a:rPr lang="en-US" b="1" dirty="0">
                <a:solidFill>
                  <a:srgbClr val="FF0000"/>
                </a:solidFill>
                <a:sym typeface="Wingdings"/>
              </a:rPr>
              <a:t> Correct!</a:t>
            </a:r>
            <a:endParaRPr lang="en-US" b="1" dirty="0">
              <a:solidFill>
                <a:srgbClr val="FF0000"/>
              </a:solidFill>
            </a:endParaRPr>
          </a:p>
          <a:p>
            <a:pPr marL="457200" indent="-457200">
              <a:buFont typeface="+mj-lt"/>
              <a:buAutoNum type="alphaUcPeriod"/>
            </a:pPr>
            <a:r>
              <a:rPr lang="en-US" dirty="0"/>
              <a:t>Three days</a:t>
            </a:r>
          </a:p>
          <a:p>
            <a:pPr marL="457200" indent="-457200">
              <a:buFont typeface="+mj-lt"/>
              <a:buAutoNum type="alphaUcPeriod"/>
            </a:pPr>
            <a:r>
              <a:rPr lang="en-US" dirty="0"/>
              <a:t>One week </a:t>
            </a:r>
          </a:p>
          <a:p>
            <a:pPr marL="457200" indent="-457200">
              <a:buFont typeface="+mj-lt"/>
              <a:buAutoNum type="alphaUcPeriod"/>
            </a:pPr>
            <a:endParaRPr lang="en-US" dirty="0"/>
          </a:p>
          <a:p>
            <a:pPr marL="0" indent="0">
              <a:buNone/>
            </a:pPr>
            <a:r>
              <a:rPr lang="en-US" b="1" dirty="0">
                <a:solidFill>
                  <a:srgbClr val="FF0000"/>
                </a:solidFill>
              </a:rPr>
              <a:t>Were you correct?  Let’s move on to GLOBE data entry and visualization!</a:t>
            </a:r>
          </a:p>
        </p:txBody>
      </p:sp>
    </p:spTree>
    <p:extLst>
      <p:ext uri="{BB962C8B-B14F-4D97-AF65-F5344CB8AC3E}">
        <p14:creationId xmlns:p14="http://schemas.microsoft.com/office/powerpoint/2010/main" val="613902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3249D2-7C24-A948-B60E-13A125D620FA}" type="slidenum">
              <a:rPr lang="en-US" smtClean="0"/>
              <a:t>27</a:t>
            </a:fld>
            <a:endParaRPr lang="en-US" dirty="0"/>
          </a:p>
        </p:txBody>
      </p:sp>
      <p:pic>
        <p:nvPicPr>
          <p:cNvPr id="6" name="Picture 5"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00" y="948504"/>
            <a:ext cx="1181515" cy="5936391"/>
          </a:xfrm>
          <a:prstGeom prst="rect">
            <a:avLst/>
          </a:prstGeom>
        </p:spPr>
      </p:pic>
      <p:sp>
        <p:nvSpPr>
          <p:cNvPr id="13" name="Google Shape;590;p47">
            <a:extLst>
              <a:ext uri="{FF2B5EF4-FFF2-40B4-BE49-F238E27FC236}">
                <a16:creationId xmlns:a16="http://schemas.microsoft.com/office/drawing/2014/main" id="{209C1C11-5091-5590-6DD1-1D2167918AE3}"/>
              </a:ext>
            </a:extLst>
          </p:cNvPr>
          <p:cNvSpPr txBox="1">
            <a:spLocks noGrp="1"/>
          </p:cNvSpPr>
          <p:nvPr>
            <p:ph type="title"/>
          </p:nvPr>
        </p:nvSpPr>
        <p:spPr>
          <a:xfrm>
            <a:off x="1257300" y="1281705"/>
            <a:ext cx="78867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55000"/>
              </a:buClr>
              <a:buSzPct val="100000"/>
              <a:buFont typeface="Calibri"/>
              <a:buNone/>
            </a:pPr>
            <a:r>
              <a:rPr lang="en-US" sz="3100" b="1">
                <a:solidFill>
                  <a:srgbClr val="055000"/>
                </a:solidFill>
              </a:rPr>
              <a:t>Submit your Data to GLOBE</a:t>
            </a:r>
            <a:br>
              <a:rPr lang="en-US" sz="2000" b="1">
                <a:solidFill>
                  <a:srgbClr val="055000"/>
                </a:solidFill>
              </a:rPr>
            </a:br>
            <a:br>
              <a:rPr lang="en-US" b="1">
                <a:solidFill>
                  <a:srgbClr val="055000"/>
                </a:solidFill>
              </a:rPr>
            </a:br>
            <a:br>
              <a:rPr lang="en-US" b="1">
                <a:solidFill>
                  <a:srgbClr val="055000"/>
                </a:solidFill>
              </a:rPr>
            </a:br>
            <a:endParaRPr/>
          </a:p>
        </p:txBody>
      </p:sp>
      <p:sp>
        <p:nvSpPr>
          <p:cNvPr id="14" name="Google Shape;591;p47">
            <a:extLst>
              <a:ext uri="{FF2B5EF4-FFF2-40B4-BE49-F238E27FC236}">
                <a16:creationId xmlns:a16="http://schemas.microsoft.com/office/drawing/2014/main" id="{ACEFF64A-5247-8D3C-BDC6-DD0C874EF51A}"/>
              </a:ext>
            </a:extLst>
          </p:cNvPr>
          <p:cNvSpPr txBox="1"/>
          <p:nvPr/>
        </p:nvSpPr>
        <p:spPr>
          <a:xfrm>
            <a:off x="1225022" y="1894532"/>
            <a:ext cx="4776900" cy="358555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1.</a:t>
            </a:r>
            <a:r>
              <a:rPr lang="en-US" sz="2000" u="sng" dirty="0">
                <a:solidFill>
                  <a:schemeClr val="hlink"/>
                </a:solidFill>
                <a:latin typeface="Calibri"/>
                <a:ea typeface="Calibri"/>
                <a:cs typeface="Calibri"/>
                <a:sym typeface="Calibri"/>
                <a:hlinkClick r:id="rId4"/>
              </a:rPr>
              <a:t>Desktop Data Entry</a:t>
            </a:r>
            <a:r>
              <a:rPr lang="en-US" sz="2000" dirty="0">
                <a:solidFill>
                  <a:schemeClr val="dk1"/>
                </a:solidFill>
                <a:latin typeface="Calibri"/>
                <a:ea typeface="Calibri"/>
                <a:cs typeface="Calibri"/>
                <a:sym typeface="Calibri"/>
              </a:rPr>
              <a:t>: Log environmental data directly on the GLOBE website.</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2.</a:t>
            </a:r>
            <a:r>
              <a:rPr lang="en-US" sz="2000" u="sng" dirty="0">
                <a:solidFill>
                  <a:schemeClr val="hlink"/>
                </a:solidFill>
                <a:latin typeface="Calibri"/>
                <a:ea typeface="Calibri"/>
                <a:cs typeface="Calibri"/>
                <a:sym typeface="Calibri"/>
                <a:hlinkClick r:id="rId5"/>
              </a:rPr>
              <a:t>Email Data Entry</a:t>
            </a:r>
            <a:r>
              <a:rPr lang="en-US" sz="2000" dirty="0">
                <a:solidFill>
                  <a:schemeClr val="dk1"/>
                </a:solidFill>
                <a:latin typeface="Calibri"/>
                <a:ea typeface="Calibri"/>
                <a:cs typeface="Calibri"/>
                <a:sym typeface="Calibri"/>
              </a:rPr>
              <a:t>: If connectivity is an issue, data can also be entered via email. </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3.</a:t>
            </a:r>
            <a:r>
              <a:rPr lang="en-US" sz="2000" u="sng" dirty="0">
                <a:solidFill>
                  <a:schemeClr val="hlink"/>
                </a:solidFill>
                <a:latin typeface="Calibri"/>
                <a:ea typeface="Calibri"/>
                <a:cs typeface="Calibri"/>
                <a:sym typeface="Calibri"/>
                <a:hlinkClick r:id="rId6"/>
              </a:rPr>
              <a:t>GLOBE Observer App</a:t>
            </a:r>
            <a:r>
              <a:rPr lang="en-US" sz="2000" dirty="0">
                <a:solidFill>
                  <a:schemeClr val="dk1"/>
                </a:solidFill>
                <a:latin typeface="Calibri"/>
                <a:ea typeface="Calibri"/>
                <a:cs typeface="Calibri"/>
                <a:sym typeface="Calibri"/>
              </a:rPr>
              <a:t>: The app allows users to enter data directly from an iOS or Android device for any GLOBE protocol.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b="1" dirty="0">
              <a:latin typeface="Calibri"/>
              <a:ea typeface="Calibri"/>
              <a:cs typeface="Calibri"/>
              <a:sym typeface="Calibri"/>
            </a:endParaRPr>
          </a:p>
        </p:txBody>
      </p:sp>
      <p:pic>
        <p:nvPicPr>
          <p:cNvPr id="16" name="Google Shape;592;p47" descr="Screenshot of the GLOBE Observer App home screen.">
            <a:extLst>
              <a:ext uri="{FF2B5EF4-FFF2-40B4-BE49-F238E27FC236}">
                <a16:creationId xmlns:a16="http://schemas.microsoft.com/office/drawing/2014/main" id="{332C6AF3-5907-C011-150D-920914CD42EC}"/>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6457950" y="1944486"/>
            <a:ext cx="1757457" cy="3444280"/>
          </a:xfrm>
          <a:prstGeom prst="rect">
            <a:avLst/>
          </a:prstGeom>
          <a:noFill/>
          <a:ln>
            <a:noFill/>
          </a:ln>
        </p:spPr>
      </p:pic>
    </p:spTree>
    <p:extLst>
      <p:ext uri="{BB962C8B-B14F-4D97-AF65-F5344CB8AC3E}">
        <p14:creationId xmlns:p14="http://schemas.microsoft.com/office/powerpoint/2010/main" val="58394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D3249D2-7C24-A948-B60E-13A125D620FA}" type="slidenum">
              <a:rPr lang="en-US" smtClean="0"/>
              <a:t>28</a:t>
            </a:fld>
            <a:endParaRPr lang="en-US" dirty="0"/>
          </a:p>
        </p:txBody>
      </p:sp>
      <p:pic>
        <p:nvPicPr>
          <p:cNvPr id="6" name="Picture 5" descr="Banner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11" name="Google Shape;600;p48">
            <a:extLst>
              <a:ext uri="{FF2B5EF4-FFF2-40B4-BE49-F238E27FC236}">
                <a16:creationId xmlns:a16="http://schemas.microsoft.com/office/drawing/2014/main" id="{4DADA0A4-4A6C-3CF5-34AB-B57EC8A6F1F0}"/>
              </a:ext>
            </a:extLst>
          </p:cNvPr>
          <p:cNvSpPr txBox="1">
            <a:spLocks noGrp="1"/>
          </p:cNvSpPr>
          <p:nvPr>
            <p:ph type="title"/>
          </p:nvPr>
        </p:nvSpPr>
        <p:spPr>
          <a:xfrm>
            <a:off x="1363287" y="857660"/>
            <a:ext cx="77807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55000"/>
              </a:buClr>
              <a:buSzPts val="2400"/>
              <a:buFont typeface="Calibri"/>
              <a:buNone/>
            </a:pPr>
            <a:r>
              <a:rPr lang="en-US" sz="2600" b="1" dirty="0">
                <a:solidFill>
                  <a:srgbClr val="055000"/>
                </a:solidFill>
              </a:rPr>
              <a:t>Entering your data via the GLOBE website or GLOBE Observer App</a:t>
            </a:r>
            <a:endParaRPr sz="2600" dirty="0"/>
          </a:p>
        </p:txBody>
      </p:sp>
      <p:pic>
        <p:nvPicPr>
          <p:cNvPr id="12" name="Picture 11" descr="A screenshot of the data entry home screen&#10;">
            <a:extLst>
              <a:ext uri="{FF2B5EF4-FFF2-40B4-BE49-F238E27FC236}">
                <a16:creationId xmlns:a16="http://schemas.microsoft.com/office/drawing/2014/main" id="{5DB965EF-8E08-8CB0-E716-7423162DE3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1621" y="1953058"/>
            <a:ext cx="4163748" cy="4585855"/>
          </a:xfrm>
          <a:prstGeom prst="rect">
            <a:avLst/>
          </a:prstGeom>
        </p:spPr>
      </p:pic>
      <p:sp>
        <p:nvSpPr>
          <p:cNvPr id="13" name="TextBox 12">
            <a:extLst>
              <a:ext uri="{FF2B5EF4-FFF2-40B4-BE49-F238E27FC236}">
                <a16:creationId xmlns:a16="http://schemas.microsoft.com/office/drawing/2014/main" id="{3D8C2E6C-B919-606E-40A1-F618B387EF57}"/>
              </a:ext>
            </a:extLst>
          </p:cNvPr>
          <p:cNvSpPr txBox="1"/>
          <p:nvPr/>
        </p:nvSpPr>
        <p:spPr>
          <a:xfrm>
            <a:off x="1358524" y="3785274"/>
            <a:ext cx="1733116" cy="646331"/>
          </a:xfrm>
          <a:prstGeom prst="rect">
            <a:avLst/>
          </a:prstGeom>
          <a:noFill/>
        </p:spPr>
        <p:txBody>
          <a:bodyPr wrap="square" rtlCol="0">
            <a:spAutoFit/>
          </a:bodyPr>
          <a:lstStyle/>
          <a:p>
            <a:r>
              <a:rPr lang="en-US" b="1" dirty="0"/>
              <a:t>Click “New Observation(s)”</a:t>
            </a:r>
          </a:p>
        </p:txBody>
      </p:sp>
      <p:cxnSp>
        <p:nvCxnSpPr>
          <p:cNvPr id="14" name="Straight Arrow Connector 13" descr="Arrow points to the word &quot;Add&quot;- clicking on this word will cause the dropdown menu to appear.">
            <a:extLst>
              <a:ext uri="{FF2B5EF4-FFF2-40B4-BE49-F238E27FC236}">
                <a16:creationId xmlns:a16="http://schemas.microsoft.com/office/drawing/2014/main" id="{B3738658-786E-CB10-6219-7526F648A7A3}"/>
              </a:ext>
            </a:extLst>
          </p:cNvPr>
          <p:cNvCxnSpPr>
            <a:cxnSpLocks/>
          </p:cNvCxnSpPr>
          <p:nvPr/>
        </p:nvCxnSpPr>
        <p:spPr>
          <a:xfrm>
            <a:off x="2942798" y="406729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925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E8CF7-8513-32A4-DF5B-DD5507B3DB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51F6D-218D-975D-8485-2C2DB3EA68C9}"/>
              </a:ext>
            </a:extLst>
          </p:cNvPr>
          <p:cNvSpPr>
            <a:spLocks noGrp="1"/>
          </p:cNvSpPr>
          <p:nvPr>
            <p:ph type="sldNum" sz="quarter" idx="12"/>
          </p:nvPr>
        </p:nvSpPr>
        <p:spPr/>
        <p:txBody>
          <a:bodyPr/>
          <a:lstStyle/>
          <a:p>
            <a:fld id="{CD3249D2-7C24-A948-B60E-13A125D620FA}" type="slidenum">
              <a:rPr lang="en-US" smtClean="0"/>
              <a:t>29</a:t>
            </a:fld>
            <a:endParaRPr lang="en-US" dirty="0"/>
          </a:p>
        </p:txBody>
      </p:sp>
      <p:pic>
        <p:nvPicPr>
          <p:cNvPr id="6" name="Picture 5" descr="Banner -Graminoid Biomass Field Guide">
            <a:extLst>
              <a:ext uri="{FF2B5EF4-FFF2-40B4-BE49-F238E27FC236}">
                <a16:creationId xmlns:a16="http://schemas.microsoft.com/office/drawing/2014/main" id="{56B42944-F8B8-9233-53B7-2AAA273F99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3137AF0A-8B26-F984-3E67-6857314300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E65C1FD4-32B2-4986-B81A-B9DAEE75ADB3}"/>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29</a:t>
            </a:fld>
            <a:endParaRPr lang="en-US"/>
          </a:p>
        </p:txBody>
      </p:sp>
      <p:sp>
        <p:nvSpPr>
          <p:cNvPr id="8" name="Google Shape;600;p48">
            <a:extLst>
              <a:ext uri="{FF2B5EF4-FFF2-40B4-BE49-F238E27FC236}">
                <a16:creationId xmlns:a16="http://schemas.microsoft.com/office/drawing/2014/main" id="{1ED93E12-DB42-39B3-CED3-E1F329456E5F}"/>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8E82440D-A7C6-ADE7-9E13-DDA6963DC88F}"/>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29</a:t>
            </a:fld>
            <a:endParaRPr lang="en-US" dirty="0"/>
          </a:p>
        </p:txBody>
      </p:sp>
      <p:sp>
        <p:nvSpPr>
          <p:cNvPr id="10" name="TextBox 9">
            <a:extLst>
              <a:ext uri="{FF2B5EF4-FFF2-40B4-BE49-F238E27FC236}">
                <a16:creationId xmlns:a16="http://schemas.microsoft.com/office/drawing/2014/main" id="{30401DD5-4346-5562-8880-24ED5C56DC44}"/>
              </a:ext>
            </a:extLst>
          </p:cNvPr>
          <p:cNvSpPr txBox="1"/>
          <p:nvPr/>
        </p:nvSpPr>
        <p:spPr>
          <a:xfrm>
            <a:off x="1565649" y="2468055"/>
            <a:ext cx="1733116" cy="1200329"/>
          </a:xfrm>
          <a:prstGeom prst="rect">
            <a:avLst/>
          </a:prstGeom>
          <a:noFill/>
        </p:spPr>
        <p:txBody>
          <a:bodyPr wrap="square" rtlCol="0">
            <a:spAutoFit/>
          </a:bodyPr>
          <a:lstStyle/>
          <a:p>
            <a:r>
              <a:rPr lang="en-US" b="1" dirty="0"/>
              <a:t>Select “Biometry: Graminoid Biomasses”</a:t>
            </a:r>
          </a:p>
        </p:txBody>
      </p:sp>
      <p:cxnSp>
        <p:nvCxnSpPr>
          <p:cNvPr id="15" name="Straight Arrow Connector 14" descr="Arrow points to the word &quot;Add&quot;- clicking on this word will cause the dropdown menu to appear.">
            <a:extLst>
              <a:ext uri="{FF2B5EF4-FFF2-40B4-BE49-F238E27FC236}">
                <a16:creationId xmlns:a16="http://schemas.microsoft.com/office/drawing/2014/main" id="{772E7B73-E3D6-28FC-203E-6C2A82ADDD82}"/>
              </a:ext>
            </a:extLst>
          </p:cNvPr>
          <p:cNvCxnSpPr>
            <a:cxnSpLocks/>
          </p:cNvCxnSpPr>
          <p:nvPr/>
        </p:nvCxnSpPr>
        <p:spPr>
          <a:xfrm>
            <a:off x="3387091" y="2749132"/>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0C3AF4-FFAA-C728-280F-05731D076F8B}"/>
              </a:ext>
            </a:extLst>
          </p:cNvPr>
          <p:cNvSpPr txBox="1"/>
          <p:nvPr/>
        </p:nvSpPr>
        <p:spPr>
          <a:xfrm>
            <a:off x="1653975" y="5969169"/>
            <a:ext cx="1733116" cy="369332"/>
          </a:xfrm>
          <a:prstGeom prst="rect">
            <a:avLst/>
          </a:prstGeom>
          <a:noFill/>
        </p:spPr>
        <p:txBody>
          <a:bodyPr wrap="square" rtlCol="0">
            <a:spAutoFit/>
          </a:bodyPr>
          <a:lstStyle/>
          <a:p>
            <a:r>
              <a:rPr lang="en-US" b="1" dirty="0"/>
              <a:t>Click Continue</a:t>
            </a:r>
          </a:p>
        </p:txBody>
      </p:sp>
      <p:cxnSp>
        <p:nvCxnSpPr>
          <p:cNvPr id="17" name="Straight Arrow Connector 16" descr="Arrow points to the word &quot;Add&quot;- clicking on this word will cause the dropdown menu to appear.">
            <a:extLst>
              <a:ext uri="{FF2B5EF4-FFF2-40B4-BE49-F238E27FC236}">
                <a16:creationId xmlns:a16="http://schemas.microsoft.com/office/drawing/2014/main" id="{C92362E0-B350-BEED-D260-4CA937361CF0}"/>
              </a:ext>
            </a:extLst>
          </p:cNvPr>
          <p:cNvCxnSpPr>
            <a:cxnSpLocks/>
          </p:cNvCxnSpPr>
          <p:nvPr/>
        </p:nvCxnSpPr>
        <p:spPr>
          <a:xfrm>
            <a:off x="3298765" y="614104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A screenshot of the protocol selection page.">
            <a:extLst>
              <a:ext uri="{FF2B5EF4-FFF2-40B4-BE49-F238E27FC236}">
                <a16:creationId xmlns:a16="http://schemas.microsoft.com/office/drawing/2014/main" id="{A9D9322A-2F32-0406-AB15-A9560D8BEF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0240" y="1690039"/>
            <a:ext cx="4108309" cy="5159496"/>
          </a:xfrm>
          <a:prstGeom prst="rect">
            <a:avLst/>
          </a:prstGeom>
        </p:spPr>
      </p:pic>
    </p:spTree>
    <p:extLst>
      <p:ext uri="{BB962C8B-B14F-4D97-AF65-F5344CB8AC3E}">
        <p14:creationId xmlns:p14="http://schemas.microsoft.com/office/powerpoint/2010/main" val="3389309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3</a:t>
            </a:fld>
            <a:endParaRPr lang="en-US" dirty="0"/>
          </a:p>
        </p:txBody>
      </p:sp>
      <p:pic>
        <p:nvPicPr>
          <p:cNvPr id="5" name="Content Placeholder 4" descr="Banner: Biometry Protocol, Graminoid Biomass Field Guide"/>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p:spPr>
      </p:pic>
      <p:pic>
        <p:nvPicPr>
          <p:cNvPr id="9" name="Picture 8"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110069" y="568475"/>
            <a:ext cx="7886700" cy="1325563"/>
          </a:xfrm>
        </p:spPr>
        <p:txBody>
          <a:bodyPr>
            <a:normAutofit/>
          </a:bodyPr>
          <a:lstStyle/>
          <a:p>
            <a:r>
              <a:rPr lang="en-US" sz="3200" dirty="0">
                <a:solidFill>
                  <a:srgbClr val="055000"/>
                </a:solidFill>
              </a:rPr>
              <a:t> </a:t>
            </a:r>
            <a:r>
              <a:rPr lang="en-US" sz="3200" b="1" dirty="0">
                <a:solidFill>
                  <a:srgbClr val="055000"/>
                </a:solidFill>
              </a:rPr>
              <a:t>What is the Biosphere?</a:t>
            </a:r>
          </a:p>
        </p:txBody>
      </p:sp>
      <p:sp>
        <p:nvSpPr>
          <p:cNvPr id="7" name="Content Placeholder 6"/>
          <p:cNvSpPr>
            <a:spLocks noGrp="1"/>
          </p:cNvSpPr>
          <p:nvPr>
            <p:ph sz="half" idx="2"/>
          </p:nvPr>
        </p:nvSpPr>
        <p:spPr>
          <a:xfrm>
            <a:off x="1161056" y="1595205"/>
            <a:ext cx="5805514" cy="5142030"/>
          </a:xfrm>
        </p:spPr>
        <p:txBody>
          <a:bodyPr>
            <a:normAutofit/>
          </a:bodyPr>
          <a:lstStyle/>
          <a:p>
            <a:pPr marL="0" lvl="0" indent="0" algn="l" rtl="0">
              <a:lnSpc>
                <a:spcPct val="100000"/>
              </a:lnSpc>
              <a:spcBef>
                <a:spcPts val="0"/>
              </a:spcBef>
              <a:spcAft>
                <a:spcPts val="0"/>
              </a:spcAft>
              <a:buSzPts val="1800"/>
              <a:buNone/>
            </a:pPr>
            <a:r>
              <a:rPr lang="en-US" sz="1800" dirty="0"/>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p>
          <a:p>
            <a:pPr marL="0" indent="0" algn="just">
              <a:buNone/>
            </a:pPr>
            <a:r>
              <a:rPr lang="en-US" sz="1800" dirty="0"/>
              <a:t>Like all parts of the Earth system, the Biosphere is subject to change. We can quantify these changes by taking measurements over time and comparing what we saw in the past to what we see in the present. </a:t>
            </a:r>
          </a:p>
          <a:p>
            <a:pPr marL="0" indent="0" algn="just">
              <a:buNone/>
            </a:pPr>
            <a:r>
              <a:rPr lang="en-US" sz="1800" dirty="0"/>
              <a:t>The Graminoid Biomass Measurements are part of GLOBE’s </a:t>
            </a:r>
            <a:r>
              <a:rPr lang="en-US" sz="1800" b="1" dirty="0">
                <a:solidFill>
                  <a:srgbClr val="055000"/>
                </a:solidFill>
              </a:rPr>
              <a:t>biometry</a:t>
            </a:r>
            <a:r>
              <a:rPr lang="en-US" sz="1800" dirty="0"/>
              <a:t> observations.</a:t>
            </a:r>
          </a:p>
          <a:p>
            <a:pPr marL="0" indent="0">
              <a:buNone/>
            </a:pPr>
            <a:r>
              <a:rPr lang="en-US" sz="1800" dirty="0"/>
              <a:t>Find more information in: </a:t>
            </a:r>
          </a:p>
          <a:p>
            <a:pPr marL="0" indent="0">
              <a:buNone/>
            </a:pPr>
            <a:r>
              <a:rPr lang="en-US" sz="1800" b="1" dirty="0">
                <a:hlinkClick r:id="rId4"/>
              </a:rPr>
              <a:t>Biosphere Introduction</a:t>
            </a:r>
            <a:endParaRPr lang="en-US" sz="1800" b="1" dirty="0"/>
          </a:p>
          <a:p>
            <a:pPr algn="just"/>
            <a:endParaRPr lang="en-US" sz="2000" dirty="0"/>
          </a:p>
        </p:txBody>
      </p:sp>
      <p:pic>
        <p:nvPicPr>
          <p:cNvPr id="11" name="Picture 10" descr="cactus landscap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6602" y="1534730"/>
            <a:ext cx="1621839" cy="1577693"/>
          </a:xfrm>
          <a:prstGeom prst="rect">
            <a:avLst/>
          </a:prstGeom>
        </p:spPr>
      </p:pic>
      <p:pic>
        <p:nvPicPr>
          <p:cNvPr id="8" name="Picture 7" descr="heterogenous landscape squar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6602" y="3208293"/>
            <a:ext cx="1621839" cy="1491077"/>
          </a:xfrm>
          <a:prstGeom prst="rect">
            <a:avLst/>
          </a:prstGeom>
        </p:spPr>
      </p:pic>
      <p:pic>
        <p:nvPicPr>
          <p:cNvPr id="12" name="Picture 11" descr="dune squar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6603" y="4826923"/>
            <a:ext cx="1621838" cy="1543648"/>
          </a:xfrm>
          <a:prstGeom prst="rect">
            <a:avLst/>
          </a:prstGeom>
        </p:spPr>
      </p:pic>
      <p:sp>
        <p:nvSpPr>
          <p:cNvPr id="13" name="TextBox 12"/>
          <p:cNvSpPr txBox="1"/>
          <p:nvPr/>
        </p:nvSpPr>
        <p:spPr>
          <a:xfrm>
            <a:off x="7176603" y="6479123"/>
            <a:ext cx="1661119" cy="246221"/>
          </a:xfrm>
          <a:prstGeom prst="rect">
            <a:avLst/>
          </a:prstGeom>
          <a:noFill/>
        </p:spPr>
        <p:txBody>
          <a:bodyPr wrap="none" rtlCol="0">
            <a:spAutoFit/>
          </a:bodyPr>
          <a:lstStyle/>
          <a:p>
            <a:r>
              <a:rPr lang="en-US" sz="1000" dirty="0"/>
              <a:t>Photo Credit: Shelley E. Olds</a:t>
            </a:r>
          </a:p>
        </p:txBody>
      </p:sp>
    </p:spTree>
    <p:extLst>
      <p:ext uri="{BB962C8B-B14F-4D97-AF65-F5344CB8AC3E}">
        <p14:creationId xmlns:p14="http://schemas.microsoft.com/office/powerpoint/2010/main" val="192577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A1038-447A-6586-455C-1DB42B97EF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72C27-1548-812C-64A3-D3C397C83D12}"/>
              </a:ext>
            </a:extLst>
          </p:cNvPr>
          <p:cNvSpPr>
            <a:spLocks noGrp="1"/>
          </p:cNvSpPr>
          <p:nvPr>
            <p:ph type="sldNum" sz="quarter" idx="12"/>
          </p:nvPr>
        </p:nvSpPr>
        <p:spPr/>
        <p:txBody>
          <a:bodyPr/>
          <a:lstStyle/>
          <a:p>
            <a:fld id="{CD3249D2-7C24-A948-B60E-13A125D620FA}" type="slidenum">
              <a:rPr lang="en-US" smtClean="0"/>
              <a:t>30</a:t>
            </a:fld>
            <a:endParaRPr lang="en-US" dirty="0"/>
          </a:p>
        </p:txBody>
      </p:sp>
      <p:pic>
        <p:nvPicPr>
          <p:cNvPr id="6" name="Picture 5" descr="Banner -Graminoid Biomass Field Guide">
            <a:extLst>
              <a:ext uri="{FF2B5EF4-FFF2-40B4-BE49-F238E27FC236}">
                <a16:creationId xmlns:a16="http://schemas.microsoft.com/office/drawing/2014/main" id="{F22CF6E4-A850-BD03-BC6B-5A6F96D12A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F8097B4B-08EA-FF11-BDF5-E64AB2A36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7C012165-EE8B-9DE2-D6C8-B93D8DD26935}"/>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30</a:t>
            </a:fld>
            <a:endParaRPr lang="en-US"/>
          </a:p>
        </p:txBody>
      </p:sp>
      <p:sp>
        <p:nvSpPr>
          <p:cNvPr id="8" name="Google Shape;600;p48">
            <a:extLst>
              <a:ext uri="{FF2B5EF4-FFF2-40B4-BE49-F238E27FC236}">
                <a16:creationId xmlns:a16="http://schemas.microsoft.com/office/drawing/2014/main" id="{B05CBEE3-BEE0-5E67-A902-B85FB992F376}"/>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2E85CADF-BAF0-F900-E00F-A2D4B1FC0D3B}"/>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30</a:t>
            </a:fld>
            <a:endParaRPr lang="en-US" dirty="0"/>
          </a:p>
        </p:txBody>
      </p:sp>
      <p:pic>
        <p:nvPicPr>
          <p:cNvPr id="3" name="Picture 2" descr="A screenshot of the location page.">
            <a:extLst>
              <a:ext uri="{FF2B5EF4-FFF2-40B4-BE49-F238E27FC236}">
                <a16:creationId xmlns:a16="http://schemas.microsoft.com/office/drawing/2014/main" id="{FBB7DD46-E345-8DA4-EFBF-DB49E9D3A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6597" y="1843033"/>
            <a:ext cx="4941412" cy="4141374"/>
          </a:xfrm>
          <a:prstGeom prst="rect">
            <a:avLst/>
          </a:prstGeom>
        </p:spPr>
      </p:pic>
      <p:sp>
        <p:nvSpPr>
          <p:cNvPr id="4" name="TextBox 3">
            <a:extLst>
              <a:ext uri="{FF2B5EF4-FFF2-40B4-BE49-F238E27FC236}">
                <a16:creationId xmlns:a16="http://schemas.microsoft.com/office/drawing/2014/main" id="{9203F6FC-CA6F-CEBC-3378-7A1AC02A2DB5}"/>
              </a:ext>
            </a:extLst>
          </p:cNvPr>
          <p:cNvSpPr txBox="1"/>
          <p:nvPr/>
        </p:nvSpPr>
        <p:spPr>
          <a:xfrm>
            <a:off x="1413897" y="2015833"/>
            <a:ext cx="1855775" cy="3416320"/>
          </a:xfrm>
          <a:prstGeom prst="rect">
            <a:avLst/>
          </a:prstGeom>
          <a:noFill/>
        </p:spPr>
        <p:txBody>
          <a:bodyPr wrap="square" rtlCol="0">
            <a:spAutoFit/>
          </a:bodyPr>
          <a:lstStyle/>
          <a:p>
            <a:r>
              <a:rPr lang="en-US" b="1" dirty="0"/>
              <a:t>On the location page, scroll down to select your site OR choose “New Site Location” to add a new site.</a:t>
            </a:r>
          </a:p>
          <a:p>
            <a:endParaRPr lang="en-US" b="1" dirty="0"/>
          </a:p>
          <a:p>
            <a:r>
              <a:rPr lang="en-US" b="1" dirty="0">
                <a:hlinkClick r:id="rId5"/>
              </a:rPr>
              <a:t>Tutorials are available on how to add a new site.</a:t>
            </a:r>
            <a:endParaRPr lang="en-US" b="1" dirty="0"/>
          </a:p>
        </p:txBody>
      </p:sp>
      <p:cxnSp>
        <p:nvCxnSpPr>
          <p:cNvPr id="11" name="Straight Arrow Connector 10" descr="Arrow points to the word &quot;Add&quot;- clicking on this word will cause the dropdown menu to appear.">
            <a:extLst>
              <a:ext uri="{FF2B5EF4-FFF2-40B4-BE49-F238E27FC236}">
                <a16:creationId xmlns:a16="http://schemas.microsoft.com/office/drawing/2014/main" id="{978F7AC0-744E-7806-234B-86D5C4BEEE4A}"/>
              </a:ext>
            </a:extLst>
          </p:cNvPr>
          <p:cNvCxnSpPr>
            <a:cxnSpLocks/>
          </p:cNvCxnSpPr>
          <p:nvPr/>
        </p:nvCxnSpPr>
        <p:spPr>
          <a:xfrm>
            <a:off x="3158225" y="2654134"/>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points to the word &quot;Add&quot;- clicking on this word will cause the dropdown menu to appear.">
            <a:extLst>
              <a:ext uri="{FF2B5EF4-FFF2-40B4-BE49-F238E27FC236}">
                <a16:creationId xmlns:a16="http://schemas.microsoft.com/office/drawing/2014/main" id="{18ED1FA5-BF15-7822-6FF7-38196E31F851}"/>
              </a:ext>
            </a:extLst>
          </p:cNvPr>
          <p:cNvCxnSpPr>
            <a:cxnSpLocks/>
          </p:cNvCxnSpPr>
          <p:nvPr/>
        </p:nvCxnSpPr>
        <p:spPr>
          <a:xfrm>
            <a:off x="3087774" y="5687848"/>
            <a:ext cx="77882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16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F30D-9238-D608-D309-D387B873B7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A858B-7D90-DD6B-648E-C8272A5E3922}"/>
              </a:ext>
            </a:extLst>
          </p:cNvPr>
          <p:cNvSpPr>
            <a:spLocks noGrp="1"/>
          </p:cNvSpPr>
          <p:nvPr>
            <p:ph type="sldNum" sz="quarter" idx="12"/>
          </p:nvPr>
        </p:nvSpPr>
        <p:spPr/>
        <p:txBody>
          <a:bodyPr/>
          <a:lstStyle/>
          <a:p>
            <a:fld id="{CD3249D2-7C24-A948-B60E-13A125D620FA}" type="slidenum">
              <a:rPr lang="en-US" smtClean="0"/>
              <a:t>31</a:t>
            </a:fld>
            <a:endParaRPr lang="en-US" dirty="0"/>
          </a:p>
        </p:txBody>
      </p:sp>
      <p:pic>
        <p:nvPicPr>
          <p:cNvPr id="6" name="Picture 5" descr="Banner -Graminoid Biomass Field Guide">
            <a:extLst>
              <a:ext uri="{FF2B5EF4-FFF2-40B4-BE49-F238E27FC236}">
                <a16:creationId xmlns:a16="http://schemas.microsoft.com/office/drawing/2014/main" id="{88BB54F1-99E2-852D-9861-479119122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55EBD72B-27BD-708F-3137-186A030736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7837D70B-A0D2-871F-9F39-4843D36DC45D}"/>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31</a:t>
            </a:fld>
            <a:endParaRPr lang="en-US"/>
          </a:p>
        </p:txBody>
      </p:sp>
      <p:sp>
        <p:nvSpPr>
          <p:cNvPr id="8" name="Google Shape;600;p48">
            <a:extLst>
              <a:ext uri="{FF2B5EF4-FFF2-40B4-BE49-F238E27FC236}">
                <a16:creationId xmlns:a16="http://schemas.microsoft.com/office/drawing/2014/main" id="{576A4527-C8CB-2895-5E99-5A046B57DF82}"/>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149D7DCA-3B8B-03CA-89CA-0F5ECEF50BDC}"/>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31</a:t>
            </a:fld>
            <a:endParaRPr lang="en-US" dirty="0"/>
          </a:p>
        </p:txBody>
      </p:sp>
      <p:sp>
        <p:nvSpPr>
          <p:cNvPr id="3" name="TextBox 2">
            <a:extLst>
              <a:ext uri="{FF2B5EF4-FFF2-40B4-BE49-F238E27FC236}">
                <a16:creationId xmlns:a16="http://schemas.microsoft.com/office/drawing/2014/main" id="{5F08660F-1A39-FFDA-DE2E-CDC76E58AEA2}"/>
              </a:ext>
            </a:extLst>
          </p:cNvPr>
          <p:cNvSpPr txBox="1"/>
          <p:nvPr/>
        </p:nvSpPr>
        <p:spPr>
          <a:xfrm>
            <a:off x="1413897" y="2015833"/>
            <a:ext cx="1855775" cy="1200329"/>
          </a:xfrm>
          <a:prstGeom prst="rect">
            <a:avLst/>
          </a:prstGeom>
          <a:noFill/>
        </p:spPr>
        <p:txBody>
          <a:bodyPr wrap="square" rtlCol="0">
            <a:spAutoFit/>
          </a:bodyPr>
          <a:lstStyle/>
          <a:p>
            <a:r>
              <a:rPr lang="en-US" b="1" dirty="0"/>
              <a:t>Add the time and date that you collected your data</a:t>
            </a:r>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27EAD840-1D3E-7FBA-BF25-346C330311EF}"/>
              </a:ext>
            </a:extLst>
          </p:cNvPr>
          <p:cNvCxnSpPr>
            <a:cxnSpLocks/>
          </p:cNvCxnSpPr>
          <p:nvPr/>
        </p:nvCxnSpPr>
        <p:spPr>
          <a:xfrm>
            <a:off x="3110851" y="2492314"/>
            <a:ext cx="593135" cy="414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points to the word &quot;Add&quot;- clicking on this word will cause the dropdown menu to appear.">
            <a:extLst>
              <a:ext uri="{FF2B5EF4-FFF2-40B4-BE49-F238E27FC236}">
                <a16:creationId xmlns:a16="http://schemas.microsoft.com/office/drawing/2014/main" id="{C57D16D3-8699-FF80-C6F7-43D796A0A75C}"/>
              </a:ext>
            </a:extLst>
          </p:cNvPr>
          <p:cNvCxnSpPr>
            <a:cxnSpLocks/>
          </p:cNvCxnSpPr>
          <p:nvPr/>
        </p:nvCxnSpPr>
        <p:spPr>
          <a:xfrm>
            <a:off x="3117273" y="5224753"/>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3FE6A8-64C5-AA92-593C-10145D0E6122}"/>
              </a:ext>
            </a:extLst>
          </p:cNvPr>
          <p:cNvSpPr txBox="1"/>
          <p:nvPr/>
        </p:nvSpPr>
        <p:spPr>
          <a:xfrm>
            <a:off x="1532403" y="5070864"/>
            <a:ext cx="1855775" cy="307777"/>
          </a:xfrm>
          <a:prstGeom prst="rect">
            <a:avLst/>
          </a:prstGeom>
          <a:noFill/>
        </p:spPr>
        <p:txBody>
          <a:bodyPr wrap="square" rtlCol="0">
            <a:spAutoFit/>
          </a:bodyPr>
          <a:lstStyle/>
          <a:p>
            <a:r>
              <a:rPr lang="en-US" b="1" dirty="0"/>
              <a:t>Click Biometry</a:t>
            </a:r>
          </a:p>
        </p:txBody>
      </p:sp>
      <p:pic>
        <p:nvPicPr>
          <p:cNvPr id="12" name="Picture 11" descr="A screenshot of the date selection page">
            <a:extLst>
              <a:ext uri="{FF2B5EF4-FFF2-40B4-BE49-F238E27FC236}">
                <a16:creationId xmlns:a16="http://schemas.microsoft.com/office/drawing/2014/main" id="{AAC86734-799C-6A8D-2BAB-D8E96807A2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27839" y="2183223"/>
            <a:ext cx="5287943" cy="4089108"/>
          </a:xfrm>
          <a:prstGeom prst="rect">
            <a:avLst/>
          </a:prstGeom>
        </p:spPr>
      </p:pic>
    </p:spTree>
    <p:extLst>
      <p:ext uri="{BB962C8B-B14F-4D97-AF65-F5344CB8AC3E}">
        <p14:creationId xmlns:p14="http://schemas.microsoft.com/office/powerpoint/2010/main" val="3979140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BCC96-CF25-592A-936D-F6383DCE059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C1BA12-83FB-2937-13DB-C0DC8EDD4C40}"/>
              </a:ext>
            </a:extLst>
          </p:cNvPr>
          <p:cNvSpPr>
            <a:spLocks noGrp="1"/>
          </p:cNvSpPr>
          <p:nvPr>
            <p:ph type="sldNum" sz="quarter" idx="12"/>
          </p:nvPr>
        </p:nvSpPr>
        <p:spPr/>
        <p:txBody>
          <a:bodyPr/>
          <a:lstStyle/>
          <a:p>
            <a:fld id="{CD3249D2-7C24-A948-B60E-13A125D620FA}" type="slidenum">
              <a:rPr lang="en-US" smtClean="0"/>
              <a:t>32</a:t>
            </a:fld>
            <a:endParaRPr lang="en-US" dirty="0"/>
          </a:p>
        </p:txBody>
      </p:sp>
      <p:pic>
        <p:nvPicPr>
          <p:cNvPr id="6" name="Picture 5" descr="Banner -Graminoid Biomass Field Guide">
            <a:extLst>
              <a:ext uri="{FF2B5EF4-FFF2-40B4-BE49-F238E27FC236}">
                <a16:creationId xmlns:a16="http://schemas.microsoft.com/office/drawing/2014/main" id="{DA0F2E54-4550-AF6F-2061-3B3AC0278A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7F62DDBB-D64F-0ABD-19BD-080A2BF91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D2AFC3B0-6990-404D-7C91-EC8C0FD10A0B}"/>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32</a:t>
            </a:fld>
            <a:endParaRPr lang="en-US"/>
          </a:p>
        </p:txBody>
      </p:sp>
      <p:sp>
        <p:nvSpPr>
          <p:cNvPr id="8" name="Google Shape;600;p48">
            <a:extLst>
              <a:ext uri="{FF2B5EF4-FFF2-40B4-BE49-F238E27FC236}">
                <a16:creationId xmlns:a16="http://schemas.microsoft.com/office/drawing/2014/main" id="{15A4604C-D2E7-B58C-7942-D5CE2ED84C35}"/>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AFCC8E9F-8048-DE2B-95BA-999F32088AE6}"/>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32</a:t>
            </a:fld>
            <a:endParaRPr lang="en-US" dirty="0"/>
          </a:p>
        </p:txBody>
      </p:sp>
      <p:pic>
        <p:nvPicPr>
          <p:cNvPr id="13" name="Picture 12" descr="A screenshot of a test&#10;&#10;Description automatically generated">
            <a:extLst>
              <a:ext uri="{FF2B5EF4-FFF2-40B4-BE49-F238E27FC236}">
                <a16:creationId xmlns:a16="http://schemas.microsoft.com/office/drawing/2014/main" id="{8C9FD90D-968F-5324-53FB-188FF6F8F5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9721" y="1906349"/>
            <a:ext cx="4133070" cy="4632564"/>
          </a:xfrm>
          <a:prstGeom prst="rect">
            <a:avLst/>
          </a:prstGeom>
        </p:spPr>
      </p:pic>
      <p:sp>
        <p:nvSpPr>
          <p:cNvPr id="14" name="TextBox 13">
            <a:extLst>
              <a:ext uri="{FF2B5EF4-FFF2-40B4-BE49-F238E27FC236}">
                <a16:creationId xmlns:a16="http://schemas.microsoft.com/office/drawing/2014/main" id="{9109B538-85CD-0F04-A479-F4975F64CEBB}"/>
              </a:ext>
            </a:extLst>
          </p:cNvPr>
          <p:cNvSpPr txBox="1"/>
          <p:nvPr/>
        </p:nvSpPr>
        <p:spPr>
          <a:xfrm>
            <a:off x="1563187" y="2739801"/>
            <a:ext cx="1733116" cy="1200329"/>
          </a:xfrm>
          <a:prstGeom prst="rect">
            <a:avLst/>
          </a:prstGeom>
          <a:noFill/>
        </p:spPr>
        <p:txBody>
          <a:bodyPr wrap="square" rtlCol="0">
            <a:spAutoFit/>
          </a:bodyPr>
          <a:lstStyle/>
          <a:p>
            <a:r>
              <a:rPr lang="en-US" b="1" dirty="0"/>
              <a:t>Enter the data from your datasheet into the form.</a:t>
            </a:r>
          </a:p>
        </p:txBody>
      </p:sp>
      <p:sp>
        <p:nvSpPr>
          <p:cNvPr id="15" name="TextBox 14">
            <a:extLst>
              <a:ext uri="{FF2B5EF4-FFF2-40B4-BE49-F238E27FC236}">
                <a16:creationId xmlns:a16="http://schemas.microsoft.com/office/drawing/2014/main" id="{0F0559D1-AB83-9C4C-D063-5901F859DFDA}"/>
              </a:ext>
            </a:extLst>
          </p:cNvPr>
          <p:cNvSpPr txBox="1"/>
          <p:nvPr/>
        </p:nvSpPr>
        <p:spPr>
          <a:xfrm>
            <a:off x="1563187" y="6000340"/>
            <a:ext cx="1733116" cy="369332"/>
          </a:xfrm>
          <a:prstGeom prst="rect">
            <a:avLst/>
          </a:prstGeom>
          <a:noFill/>
        </p:spPr>
        <p:txBody>
          <a:bodyPr wrap="square" rtlCol="0">
            <a:spAutoFit/>
          </a:bodyPr>
          <a:lstStyle/>
          <a:p>
            <a:r>
              <a:rPr lang="en-US" b="1" dirty="0"/>
              <a:t>Click Review</a:t>
            </a:r>
          </a:p>
        </p:txBody>
      </p:sp>
      <p:cxnSp>
        <p:nvCxnSpPr>
          <p:cNvPr id="16" name="Straight Arrow Connector 15" descr="Arrow points to the word &quot;Add&quot;- clicking on this word will cause the dropdown menu to appear.">
            <a:extLst>
              <a:ext uri="{FF2B5EF4-FFF2-40B4-BE49-F238E27FC236}">
                <a16:creationId xmlns:a16="http://schemas.microsoft.com/office/drawing/2014/main" id="{B37B314C-CCB0-932F-EB2A-1A0D2ADEB09F}"/>
              </a:ext>
            </a:extLst>
          </p:cNvPr>
          <p:cNvCxnSpPr>
            <a:cxnSpLocks/>
          </p:cNvCxnSpPr>
          <p:nvPr/>
        </p:nvCxnSpPr>
        <p:spPr>
          <a:xfrm>
            <a:off x="3296303" y="6204468"/>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Arrow points to the word &quot;Add&quot;- clicking on this word will cause the dropdown menu to appear.">
            <a:extLst>
              <a:ext uri="{FF2B5EF4-FFF2-40B4-BE49-F238E27FC236}">
                <a16:creationId xmlns:a16="http://schemas.microsoft.com/office/drawing/2014/main" id="{FB4141F9-C350-0A50-1C4F-E8FA3EF9A6F1}"/>
              </a:ext>
            </a:extLst>
          </p:cNvPr>
          <p:cNvCxnSpPr>
            <a:cxnSpLocks/>
          </p:cNvCxnSpPr>
          <p:nvPr/>
        </p:nvCxnSpPr>
        <p:spPr>
          <a:xfrm>
            <a:off x="3025398" y="3119145"/>
            <a:ext cx="548226" cy="3098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957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264BE-AD96-BDA4-364F-D45975DCBF50}"/>
            </a:ext>
          </a:extLst>
        </p:cNvPr>
        <p:cNvGrpSpPr/>
        <p:nvPr/>
      </p:nvGrpSpPr>
      <p:grpSpPr>
        <a:xfrm>
          <a:off x="0" y="0"/>
          <a:ext cx="0" cy="0"/>
          <a:chOff x="0" y="0"/>
          <a:chExt cx="0" cy="0"/>
        </a:xfrm>
      </p:grpSpPr>
      <p:pic>
        <p:nvPicPr>
          <p:cNvPr id="19" name="Picture 18" descr="A screenshot of the data review page.">
            <a:extLst>
              <a:ext uri="{FF2B5EF4-FFF2-40B4-BE49-F238E27FC236}">
                <a16:creationId xmlns:a16="http://schemas.microsoft.com/office/drawing/2014/main" id="{A88BF6AE-1790-7B05-0047-091986514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364" y="2183223"/>
            <a:ext cx="3767362" cy="4351797"/>
          </a:xfrm>
          <a:prstGeom prst="rect">
            <a:avLst/>
          </a:prstGeom>
        </p:spPr>
      </p:pic>
      <p:sp>
        <p:nvSpPr>
          <p:cNvPr id="2" name="Slide Number Placeholder 1">
            <a:extLst>
              <a:ext uri="{FF2B5EF4-FFF2-40B4-BE49-F238E27FC236}">
                <a16:creationId xmlns:a16="http://schemas.microsoft.com/office/drawing/2014/main" id="{9CE9AEEE-2CCF-2A68-333A-383FF1D03F3A}"/>
              </a:ext>
            </a:extLst>
          </p:cNvPr>
          <p:cNvSpPr>
            <a:spLocks noGrp="1"/>
          </p:cNvSpPr>
          <p:nvPr>
            <p:ph type="sldNum" sz="quarter" idx="12"/>
          </p:nvPr>
        </p:nvSpPr>
        <p:spPr/>
        <p:txBody>
          <a:bodyPr/>
          <a:lstStyle/>
          <a:p>
            <a:fld id="{CD3249D2-7C24-A948-B60E-13A125D620FA}" type="slidenum">
              <a:rPr lang="en-US" smtClean="0"/>
              <a:t>33</a:t>
            </a:fld>
            <a:endParaRPr lang="en-US" dirty="0"/>
          </a:p>
        </p:txBody>
      </p:sp>
      <p:pic>
        <p:nvPicPr>
          <p:cNvPr id="6" name="Picture 5" descr="Banner -Graminoid Biomass Field Guide">
            <a:extLst>
              <a:ext uri="{FF2B5EF4-FFF2-40B4-BE49-F238E27FC236}">
                <a16:creationId xmlns:a16="http://schemas.microsoft.com/office/drawing/2014/main" id="{1DFB6D4A-899B-B576-0DB4-AE46AC3269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80" y="19563"/>
            <a:ext cx="9164880" cy="942326"/>
          </a:xfrm>
          <a:prstGeom prst="rect">
            <a:avLst/>
          </a:prstGeom>
        </p:spPr>
      </p:pic>
      <p:pic>
        <p:nvPicPr>
          <p:cNvPr id="7" name="Picture 6" descr="Menu: Entering data on GLOBE Website">
            <a:extLst>
              <a:ext uri="{FF2B5EF4-FFF2-40B4-BE49-F238E27FC236}">
                <a16:creationId xmlns:a16="http://schemas.microsoft.com/office/drawing/2014/main" id="{7D38011E-7634-A18E-522A-6F986427C8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80" y="961889"/>
            <a:ext cx="1181515" cy="5936391"/>
          </a:xfrm>
          <a:prstGeom prst="rect">
            <a:avLst/>
          </a:prstGeom>
        </p:spPr>
      </p:pic>
      <p:sp>
        <p:nvSpPr>
          <p:cNvPr id="5" name="Google Shape;597;p48">
            <a:extLst>
              <a:ext uri="{FF2B5EF4-FFF2-40B4-BE49-F238E27FC236}">
                <a16:creationId xmlns:a16="http://schemas.microsoft.com/office/drawing/2014/main" id="{FAAE54EE-E975-4A6E-9550-353E7CA96F47}"/>
              </a:ext>
            </a:extLst>
          </p:cNvPr>
          <p:cNvSpPr txBox="1">
            <a:spLocks/>
          </p:cNvSpPr>
          <p:nvPr/>
        </p:nvSpPr>
        <p:spPr>
          <a:xfrm>
            <a:off x="6457950" y="6356351"/>
            <a:ext cx="2057400" cy="365125"/>
          </a:xfrm>
          <a:prstGeom prst="rect">
            <a:avLst/>
          </a:prstGeom>
          <a:noFill/>
          <a:ln>
            <a:noFill/>
          </a:ln>
        </p:spPr>
        <p:txBody>
          <a:bodyPr spcFirstLastPara="1" vert="horz" wrap="square" lIns="91425" tIns="45700" rIns="91425" bIns="4570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US" smtClean="0"/>
              <a:pPr/>
              <a:t>33</a:t>
            </a:fld>
            <a:endParaRPr lang="en-US"/>
          </a:p>
        </p:txBody>
      </p:sp>
      <p:sp>
        <p:nvSpPr>
          <p:cNvPr id="8" name="Google Shape;600;p48">
            <a:extLst>
              <a:ext uri="{FF2B5EF4-FFF2-40B4-BE49-F238E27FC236}">
                <a16:creationId xmlns:a16="http://schemas.microsoft.com/office/drawing/2014/main" id="{050FC96A-A66B-F097-7629-E8BA1B0A2F95}"/>
              </a:ext>
            </a:extLst>
          </p:cNvPr>
          <p:cNvSpPr txBox="1">
            <a:spLocks/>
          </p:cNvSpPr>
          <p:nvPr/>
        </p:nvSpPr>
        <p:spPr>
          <a:xfrm>
            <a:off x="1363287" y="857660"/>
            <a:ext cx="7780713"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rgbClr val="055000"/>
              </a:buClr>
              <a:buSzPts val="2400"/>
              <a:buFont typeface="Calibri"/>
              <a:buNone/>
            </a:pPr>
            <a:r>
              <a:rPr lang="en-US" sz="2600" b="1" dirty="0">
                <a:solidFill>
                  <a:srgbClr val="055000"/>
                </a:solidFill>
              </a:rPr>
              <a:t>Entering your data via the GLOBE website or GLOBE Observer App</a:t>
            </a:r>
            <a:endParaRPr lang="en-US" sz="2600" dirty="0"/>
          </a:p>
        </p:txBody>
      </p:sp>
      <p:sp>
        <p:nvSpPr>
          <p:cNvPr id="9" name="Slide Number Placeholder 2">
            <a:extLst>
              <a:ext uri="{FF2B5EF4-FFF2-40B4-BE49-F238E27FC236}">
                <a16:creationId xmlns:a16="http://schemas.microsoft.com/office/drawing/2014/main" id="{039BE8A9-93D6-44D5-0165-2F3D20833896}"/>
              </a:ext>
            </a:extLst>
          </p:cNvPr>
          <p:cNvSpPr txBox="1">
            <a:spLocks/>
          </p:cNvSpPr>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60A7FD43-AE91-2142-BE89-486ECDF19888}" type="slidenum">
              <a:rPr lang="en-US" smtClean="0"/>
              <a:pPr/>
              <a:t>33</a:t>
            </a:fld>
            <a:endParaRPr lang="en-US" dirty="0"/>
          </a:p>
        </p:txBody>
      </p:sp>
      <p:sp>
        <p:nvSpPr>
          <p:cNvPr id="3" name="TextBox 2">
            <a:extLst>
              <a:ext uri="{FF2B5EF4-FFF2-40B4-BE49-F238E27FC236}">
                <a16:creationId xmlns:a16="http://schemas.microsoft.com/office/drawing/2014/main" id="{62402985-0CEF-B647-8A73-F0BAA1E42CDB}"/>
              </a:ext>
            </a:extLst>
          </p:cNvPr>
          <p:cNvSpPr txBox="1"/>
          <p:nvPr/>
        </p:nvSpPr>
        <p:spPr>
          <a:xfrm>
            <a:off x="1396509" y="2398770"/>
            <a:ext cx="1855775" cy="646331"/>
          </a:xfrm>
          <a:prstGeom prst="rect">
            <a:avLst/>
          </a:prstGeom>
          <a:noFill/>
        </p:spPr>
        <p:txBody>
          <a:bodyPr wrap="square" rtlCol="0">
            <a:spAutoFit/>
          </a:bodyPr>
          <a:lstStyle/>
          <a:p>
            <a:r>
              <a:rPr lang="en-US" b="1" dirty="0"/>
              <a:t>Review the data you entered</a:t>
            </a:r>
          </a:p>
        </p:txBody>
      </p:sp>
      <p:cxnSp>
        <p:nvCxnSpPr>
          <p:cNvPr id="4" name="Straight Arrow Connector 3" descr="Arrow points to the word &quot;Add&quot;- clicking on this word will cause the dropdown menu to appear.">
            <a:extLst>
              <a:ext uri="{FF2B5EF4-FFF2-40B4-BE49-F238E27FC236}">
                <a16:creationId xmlns:a16="http://schemas.microsoft.com/office/drawing/2014/main" id="{6D0670B0-2A9C-C1D1-B709-FB90DBC96E6C}"/>
              </a:ext>
            </a:extLst>
          </p:cNvPr>
          <p:cNvCxnSpPr>
            <a:cxnSpLocks/>
          </p:cNvCxnSpPr>
          <p:nvPr/>
        </p:nvCxnSpPr>
        <p:spPr>
          <a:xfrm>
            <a:off x="3338063" y="2732023"/>
            <a:ext cx="685812" cy="348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points to the word &quot;Add&quot;- clicking on this word will cause the dropdown menu to appear.">
            <a:extLst>
              <a:ext uri="{FF2B5EF4-FFF2-40B4-BE49-F238E27FC236}">
                <a16:creationId xmlns:a16="http://schemas.microsoft.com/office/drawing/2014/main" id="{CDFD813B-BECD-738E-A1E0-0439E4483A84}"/>
              </a:ext>
            </a:extLst>
          </p:cNvPr>
          <p:cNvCxnSpPr>
            <a:cxnSpLocks/>
          </p:cNvCxnSpPr>
          <p:nvPr/>
        </p:nvCxnSpPr>
        <p:spPr>
          <a:xfrm>
            <a:off x="3752970" y="6388057"/>
            <a:ext cx="5418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14C0AE3-266E-E4AA-801D-E1D4E6CDD85F}"/>
              </a:ext>
            </a:extLst>
          </p:cNvPr>
          <p:cNvSpPr txBox="1"/>
          <p:nvPr/>
        </p:nvSpPr>
        <p:spPr>
          <a:xfrm>
            <a:off x="1515410" y="4514070"/>
            <a:ext cx="1855775" cy="2031325"/>
          </a:xfrm>
          <a:prstGeom prst="rect">
            <a:avLst/>
          </a:prstGeom>
          <a:noFill/>
        </p:spPr>
        <p:txBody>
          <a:bodyPr wrap="square" rtlCol="0">
            <a:spAutoFit/>
          </a:bodyPr>
          <a:lstStyle/>
          <a:p>
            <a:r>
              <a:rPr lang="en-US" b="1" dirty="0"/>
              <a:t>Click send observation and wait for the message that your observation was successfully sent!  </a:t>
            </a:r>
          </a:p>
        </p:txBody>
      </p:sp>
    </p:spTree>
    <p:extLst>
      <p:ext uri="{BB962C8B-B14F-4D97-AF65-F5344CB8AC3E}">
        <p14:creationId xmlns:p14="http://schemas.microsoft.com/office/powerpoint/2010/main" val="3207134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ssland watermark"/>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a:off x="1153384" y="1728411"/>
            <a:ext cx="7982944" cy="5129588"/>
          </a:xfrm>
          <a:prstGeom prst="rect">
            <a:avLst/>
          </a:prstGeom>
        </p:spPr>
      </p:pic>
      <p:sp>
        <p:nvSpPr>
          <p:cNvPr id="3" name="Slide Number Placeholder 2"/>
          <p:cNvSpPr>
            <a:spLocks noGrp="1"/>
          </p:cNvSpPr>
          <p:nvPr>
            <p:ph type="sldNum" sz="quarter" idx="12"/>
          </p:nvPr>
        </p:nvSpPr>
        <p:spPr/>
        <p:txBody>
          <a:bodyPr/>
          <a:lstStyle/>
          <a:p>
            <a:fld id="{CD3249D2-7C24-A948-B60E-13A125D620FA}" type="slidenum">
              <a:rPr lang="en-US" smtClean="0"/>
              <a:t>34</a:t>
            </a:fld>
            <a:endParaRPr lang="en-US" dirty="0"/>
          </a:p>
        </p:txBody>
      </p:sp>
      <p:pic>
        <p:nvPicPr>
          <p:cNvPr id="19" name="Content Placeholder 3" descr="Banner: Graminoid Biomass Field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8" y="0"/>
            <a:ext cx="9164880" cy="971111"/>
          </a:xfrm>
          <a:prstGeom prst="rect">
            <a:avLst/>
          </a:prstGeom>
        </p:spPr>
      </p:pic>
      <p:pic>
        <p:nvPicPr>
          <p:cNvPr id="6" name="Picture 5" descr="Menu: Quiz Yoursel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44" y="967880"/>
            <a:ext cx="1217128" cy="5890119"/>
          </a:xfrm>
          <a:prstGeom prst="rect">
            <a:avLst/>
          </a:prstGeom>
        </p:spPr>
      </p:pic>
      <p:sp>
        <p:nvSpPr>
          <p:cNvPr id="18" name="Title 17"/>
          <p:cNvSpPr>
            <a:spLocks noGrp="1"/>
          </p:cNvSpPr>
          <p:nvPr>
            <p:ph type="title"/>
          </p:nvPr>
        </p:nvSpPr>
        <p:spPr>
          <a:xfrm>
            <a:off x="1391639" y="971111"/>
            <a:ext cx="7886700" cy="1325563"/>
          </a:xfrm>
        </p:spPr>
        <p:txBody>
          <a:bodyPr/>
          <a:lstStyle/>
          <a:p>
            <a:r>
              <a:rPr lang="en-US" b="1" dirty="0">
                <a:solidFill>
                  <a:srgbClr val="055000"/>
                </a:solidFill>
              </a:rPr>
              <a:t>Next Steps</a:t>
            </a:r>
            <a:br>
              <a:rPr lang="en-US" b="1" dirty="0">
                <a:solidFill>
                  <a:srgbClr val="055000"/>
                </a:solidFill>
              </a:rPr>
            </a:br>
            <a:endParaRPr lang="en-US" dirty="0"/>
          </a:p>
        </p:txBody>
      </p:sp>
      <p:sp>
        <p:nvSpPr>
          <p:cNvPr id="2" name="Content Placeholder 1"/>
          <p:cNvSpPr>
            <a:spLocks noGrp="1"/>
          </p:cNvSpPr>
          <p:nvPr>
            <p:ph sz="half" idx="2"/>
          </p:nvPr>
        </p:nvSpPr>
        <p:spPr>
          <a:xfrm>
            <a:off x="1469877" y="1825625"/>
            <a:ext cx="7045473" cy="4351338"/>
          </a:xfrm>
        </p:spPr>
        <p:txBody>
          <a:bodyPr>
            <a:normAutofit/>
          </a:bodyPr>
          <a:lstStyle/>
          <a:p>
            <a:pPr marL="0" indent="0">
              <a:buNone/>
            </a:pPr>
            <a:r>
              <a:rPr lang="en-US" sz="1800" dirty="0"/>
              <a:t>You have now completed the slide stack. If you are ready to take the assessment, sign on and take the assessment corresponding to </a:t>
            </a:r>
            <a:r>
              <a:rPr lang="en-US" sz="1800" b="1" dirty="0">
                <a:solidFill>
                  <a:schemeClr val="accent6">
                    <a:lumMod val="75000"/>
                  </a:schemeClr>
                </a:solidFill>
              </a:rPr>
              <a:t>Graminoid Biomass Protocol</a:t>
            </a:r>
            <a:r>
              <a:rPr lang="en-US" sz="1800" dirty="0"/>
              <a:t>.</a:t>
            </a:r>
          </a:p>
          <a:p>
            <a:endParaRPr lang="en-US" sz="1800" dirty="0"/>
          </a:p>
          <a:p>
            <a:pPr marL="0" indent="0">
              <a:buNone/>
            </a:pPr>
            <a:r>
              <a:rPr lang="en-US" sz="1800" dirty="0"/>
              <a:t>When you pass the assessment, you are ready to take </a:t>
            </a:r>
            <a:r>
              <a:rPr lang="en-US" sz="1800" b="1" dirty="0">
                <a:solidFill>
                  <a:schemeClr val="accent6">
                    <a:lumMod val="75000"/>
                  </a:schemeClr>
                </a:solidFill>
              </a:rPr>
              <a:t>Graminoid Biomass Protocol</a:t>
            </a:r>
            <a:r>
              <a:rPr lang="en-US" sz="1800" dirty="0"/>
              <a:t> measurements! </a:t>
            </a:r>
          </a:p>
          <a:p>
            <a:pPr marL="0" indent="0">
              <a:buNone/>
            </a:pPr>
            <a:endParaRPr lang="en-US" sz="1800" dirty="0"/>
          </a:p>
          <a:p>
            <a:pPr marL="0" indent="0">
              <a:buNone/>
            </a:pPr>
            <a:r>
              <a:rPr lang="en-US" sz="1800" dirty="0"/>
              <a:t>Welcome to the </a:t>
            </a:r>
            <a:r>
              <a:rPr lang="en-US" sz="1800" b="1" dirty="0">
                <a:solidFill>
                  <a:schemeClr val="accent6">
                    <a:lumMod val="75000"/>
                  </a:schemeClr>
                </a:solidFill>
              </a:rPr>
              <a:t>GLOBE Biometry Community</a:t>
            </a:r>
            <a:r>
              <a:rPr lang="en-US" sz="1800" dirty="0"/>
              <a:t>!</a:t>
            </a:r>
          </a:p>
          <a:p>
            <a:endParaRPr lang="en-US" sz="2600" dirty="0"/>
          </a:p>
          <a:p>
            <a:endParaRPr lang="en-US" dirty="0"/>
          </a:p>
        </p:txBody>
      </p:sp>
    </p:spTree>
    <p:extLst>
      <p:ext uri="{BB962C8B-B14F-4D97-AF65-F5344CB8AC3E}">
        <p14:creationId xmlns:p14="http://schemas.microsoft.com/office/powerpoint/2010/main" val="111964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ssland watermark"/>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a:off x="1153384" y="1723961"/>
            <a:ext cx="7982944" cy="5129588"/>
          </a:xfrm>
          <a:prstGeom prst="rect">
            <a:avLst/>
          </a:prstGeom>
        </p:spPr>
      </p:pic>
      <p:sp>
        <p:nvSpPr>
          <p:cNvPr id="3" name="Slide Number Placeholder 2"/>
          <p:cNvSpPr>
            <a:spLocks noGrp="1"/>
          </p:cNvSpPr>
          <p:nvPr>
            <p:ph type="sldNum" sz="quarter" idx="12"/>
          </p:nvPr>
        </p:nvSpPr>
        <p:spPr/>
        <p:txBody>
          <a:bodyPr/>
          <a:lstStyle/>
          <a:p>
            <a:fld id="{CD3249D2-7C24-A948-B60E-13A125D620FA}" type="slidenum">
              <a:rPr lang="en-US" smtClean="0"/>
              <a:t>35</a:t>
            </a:fld>
            <a:endParaRPr lang="en-US" dirty="0"/>
          </a:p>
        </p:txBody>
      </p:sp>
      <p:pic>
        <p:nvPicPr>
          <p:cNvPr id="4" name="Content Placeholder 3" descr="Banner: Graminoid Biomass Field Guide"/>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1200"/>
            <a:ext cx="9136328" cy="968086"/>
          </a:xfrm>
        </p:spPr>
      </p:pic>
      <p:pic>
        <p:nvPicPr>
          <p:cNvPr id="6" name="Picture 5" descr="Menu: Quiz Yoursel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44" y="967880"/>
            <a:ext cx="1217128" cy="5890119"/>
          </a:xfrm>
          <a:prstGeom prst="rect">
            <a:avLst/>
          </a:prstGeom>
        </p:spPr>
      </p:pic>
      <p:sp>
        <p:nvSpPr>
          <p:cNvPr id="12" name="Title 11"/>
          <p:cNvSpPr>
            <a:spLocks noGrp="1"/>
          </p:cNvSpPr>
          <p:nvPr>
            <p:ph type="title"/>
          </p:nvPr>
        </p:nvSpPr>
        <p:spPr>
          <a:xfrm>
            <a:off x="1350236" y="989460"/>
            <a:ext cx="7886700" cy="1325563"/>
          </a:xfrm>
        </p:spPr>
        <p:txBody>
          <a:bodyPr>
            <a:normAutofit/>
          </a:bodyPr>
          <a:lstStyle/>
          <a:p>
            <a:r>
              <a:rPr lang="en-US" sz="2400" b="1" dirty="0">
                <a:solidFill>
                  <a:srgbClr val="055000"/>
                </a:solidFill>
              </a:rPr>
              <a:t>Review questions to help you prepare to do the Graminoid Biomass measurements associated with the GLOBE Biometry Protocol</a:t>
            </a:r>
            <a:endParaRPr lang="en-US" sz="2400" dirty="0"/>
          </a:p>
        </p:txBody>
      </p:sp>
      <p:sp>
        <p:nvSpPr>
          <p:cNvPr id="2" name="Content Placeholder 1"/>
          <p:cNvSpPr>
            <a:spLocks noGrp="1"/>
          </p:cNvSpPr>
          <p:nvPr>
            <p:ph sz="half" idx="2"/>
          </p:nvPr>
        </p:nvSpPr>
        <p:spPr>
          <a:xfrm>
            <a:off x="1350236" y="2401367"/>
            <a:ext cx="7165114" cy="3775595"/>
          </a:xfrm>
        </p:spPr>
        <p:txBody>
          <a:bodyPr>
            <a:normAutofit fontScale="55000" lnSpcReduction="20000"/>
          </a:bodyPr>
          <a:lstStyle/>
          <a:p>
            <a:pPr lvl="0"/>
            <a:r>
              <a:rPr lang="en-US" dirty="0"/>
              <a:t>Graminoid biomass measurements are part of what GLOBE Protocol area or Earth system sphere? </a:t>
            </a:r>
          </a:p>
          <a:p>
            <a:pPr lvl="0"/>
            <a:r>
              <a:rPr lang="en-US" dirty="0"/>
              <a:t>Graminoid biomass measurements are part of which specific protocol?</a:t>
            </a:r>
          </a:p>
          <a:p>
            <a:pPr lvl="0"/>
            <a:r>
              <a:rPr lang="en-US" dirty="0"/>
              <a:t>What environmental factors influence the amount and kind of graminoid biomass landscape? </a:t>
            </a:r>
          </a:p>
          <a:p>
            <a:pPr lvl="0"/>
            <a:r>
              <a:rPr lang="en-US" dirty="0"/>
              <a:t>What is another term for graminoid?</a:t>
            </a:r>
          </a:p>
          <a:p>
            <a:pPr lvl="0"/>
            <a:r>
              <a:rPr lang="en-US" dirty="0"/>
              <a:t>Are mosses, lichens, forbs and small showy flowering plants considered graminoids?</a:t>
            </a:r>
          </a:p>
          <a:p>
            <a:pPr lvl="0"/>
            <a:r>
              <a:rPr lang="en-US" dirty="0"/>
              <a:t>Name three reasons why a region’s graminoid biomass is important for scientists and land managers to know.</a:t>
            </a:r>
          </a:p>
          <a:p>
            <a:pPr lvl="0"/>
            <a:r>
              <a:rPr lang="en-US" dirty="0"/>
              <a:t>How does graminoid biomass data help us to quantify changes in atmospheric gases and CO</a:t>
            </a:r>
            <a:r>
              <a:rPr lang="en-US" baseline="-25000" dirty="0"/>
              <a:t>2</a:t>
            </a:r>
            <a:r>
              <a:rPr lang="en-US" dirty="0"/>
              <a:t>?</a:t>
            </a:r>
          </a:p>
          <a:p>
            <a:pPr lvl="0"/>
            <a:r>
              <a:rPr lang="en-US" dirty="0"/>
              <a:t>When is the best time during the year to measure graminoid biomass?</a:t>
            </a:r>
          </a:p>
          <a:p>
            <a:pPr lvl="0"/>
            <a:r>
              <a:rPr lang="en-US" dirty="0"/>
              <a:t>Why is it not allowed to use a home oven to dry your graminoid biomass samples?</a:t>
            </a:r>
          </a:p>
          <a:p>
            <a:pPr lvl="0"/>
            <a:r>
              <a:rPr lang="en-US" dirty="0"/>
              <a:t>How do you know when your samples are completely dry?</a:t>
            </a:r>
          </a:p>
          <a:p>
            <a:endParaRPr lang="en-US" dirty="0"/>
          </a:p>
          <a:p>
            <a:endParaRPr lang="en-US" dirty="0"/>
          </a:p>
          <a:p>
            <a:endParaRPr lang="en-US" dirty="0"/>
          </a:p>
        </p:txBody>
      </p:sp>
    </p:spTree>
    <p:extLst>
      <p:ext uri="{BB962C8B-B14F-4D97-AF65-F5344CB8AC3E}">
        <p14:creationId xmlns:p14="http://schemas.microsoft.com/office/powerpoint/2010/main" val="662883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D3249D2-7C24-A948-B60E-13A125D620FA}" type="slidenum">
              <a:rPr lang="en-US" smtClean="0"/>
              <a:t>36</a:t>
            </a:fld>
            <a:endParaRPr lang="en-US" dirty="0"/>
          </a:p>
        </p:txBody>
      </p:sp>
      <p:pic>
        <p:nvPicPr>
          <p:cNvPr id="8" name="Content Placeholder 3" descr="Banner: Graminoid Biomass Field Guide"/>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 y="0"/>
            <a:ext cx="9144001" cy="1009202"/>
          </a:xfrm>
        </p:spPr>
      </p:pic>
      <p:pic>
        <p:nvPicPr>
          <p:cNvPr id="6" name="Picture 5" descr="Menu: Additional Inform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993911"/>
            <a:ext cx="1152891" cy="5964101"/>
          </a:xfrm>
          <a:prstGeom prst="rect">
            <a:avLst/>
          </a:prstGeom>
        </p:spPr>
      </p:pic>
      <p:sp>
        <p:nvSpPr>
          <p:cNvPr id="7" name="Title 6"/>
          <p:cNvSpPr>
            <a:spLocks noGrp="1"/>
          </p:cNvSpPr>
          <p:nvPr>
            <p:ph type="title"/>
          </p:nvPr>
        </p:nvSpPr>
        <p:spPr>
          <a:xfrm>
            <a:off x="1290415" y="777356"/>
            <a:ext cx="4456098" cy="1325563"/>
          </a:xfrm>
        </p:spPr>
        <p:txBody>
          <a:bodyPr/>
          <a:lstStyle/>
          <a:p>
            <a:r>
              <a:rPr lang="en-US" sz="2400" b="1" dirty="0">
                <a:solidFill>
                  <a:srgbClr val="055000"/>
                </a:solidFill>
              </a:rPr>
              <a:t>Frequently Asked Questions</a:t>
            </a:r>
            <a:endParaRPr lang="en-US" dirty="0"/>
          </a:p>
        </p:txBody>
      </p:sp>
      <p:sp>
        <p:nvSpPr>
          <p:cNvPr id="2" name="Content Placeholder 1"/>
          <p:cNvSpPr>
            <a:spLocks noGrp="1"/>
          </p:cNvSpPr>
          <p:nvPr>
            <p:ph sz="half" idx="1"/>
          </p:nvPr>
        </p:nvSpPr>
        <p:spPr>
          <a:xfrm>
            <a:off x="1290415" y="1825625"/>
            <a:ext cx="7716851" cy="4351338"/>
          </a:xfrm>
        </p:spPr>
        <p:txBody>
          <a:bodyPr>
            <a:normAutofit fontScale="92500" lnSpcReduction="20000"/>
          </a:bodyPr>
          <a:lstStyle/>
          <a:p>
            <a:pPr marL="0" indent="0">
              <a:buNone/>
            </a:pPr>
            <a:r>
              <a:rPr lang="en-US" b="1" dirty="0"/>
              <a:t>What if we can’t get to our site during peak vegetation (full leaf-on) conditions? </a:t>
            </a:r>
          </a:p>
          <a:p>
            <a:pPr marL="0" indent="0">
              <a:buNone/>
            </a:pPr>
            <a:r>
              <a:rPr lang="en-US" dirty="0"/>
              <a:t>If you cannot get to your site during peak growth (leaf-on), measure your site during the leaf-off period and try your best to get the peak growth (leaf-on) data, when you can.</a:t>
            </a:r>
          </a:p>
          <a:p>
            <a:pPr marL="0" indent="0">
              <a:buNone/>
            </a:pPr>
            <a:r>
              <a:rPr lang="en-US" b="1" dirty="0"/>
              <a:t>When I am measuring grass biomass, what do I do with mosses or lichens?</a:t>
            </a:r>
          </a:p>
          <a:p>
            <a:pPr marL="0" indent="0">
              <a:buNone/>
            </a:pPr>
            <a:r>
              <a:rPr lang="en-US" dirty="0"/>
              <a:t>Moss and lichens are considered “Other Green” and have their own designation on the Canopy and Ground Cover Data Sheet. Do not include mosses or lichens in your dried samples. Record in metadata if these species comprise a large part of your green ground cover.</a:t>
            </a:r>
          </a:p>
          <a:p>
            <a:pPr marL="0" indent="0">
              <a:buNone/>
            </a:pPr>
            <a:r>
              <a:rPr lang="en-US" b="1" dirty="0"/>
              <a:t>My school does not have a drying oven. Can we dry the grass another way? </a:t>
            </a:r>
          </a:p>
          <a:p>
            <a:pPr marL="0" indent="0">
              <a:buNone/>
            </a:pPr>
            <a:r>
              <a:rPr lang="en-US" dirty="0"/>
              <a:t>First, check to see if you can use a drying oven at a community college, university, government agency or some other business or organization in your community. In warm, dry climates, graminoid biomass samples can be dried in mesh bags outside. Do not use a conventional oven to dry the graminoid vegetation. This is dangerous!</a:t>
            </a:r>
          </a:p>
          <a:p>
            <a:endParaRPr lang="en-US" dirty="0"/>
          </a:p>
          <a:p>
            <a:endParaRPr lang="en-US" dirty="0"/>
          </a:p>
        </p:txBody>
      </p:sp>
    </p:spTree>
    <p:extLst>
      <p:ext uri="{BB962C8B-B14F-4D97-AF65-F5344CB8AC3E}">
        <p14:creationId xmlns:p14="http://schemas.microsoft.com/office/powerpoint/2010/main" val="949817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ssland watermark"/>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a:off x="1153384" y="1728411"/>
            <a:ext cx="7982944" cy="5129588"/>
          </a:xfrm>
          <a:prstGeom prst="rect">
            <a:avLst/>
          </a:prstGeom>
        </p:spPr>
      </p:pic>
      <p:sp>
        <p:nvSpPr>
          <p:cNvPr id="2" name="Slide Number Placeholder 1"/>
          <p:cNvSpPr>
            <a:spLocks noGrp="1"/>
          </p:cNvSpPr>
          <p:nvPr>
            <p:ph type="sldNum" sz="quarter" idx="12"/>
          </p:nvPr>
        </p:nvSpPr>
        <p:spPr/>
        <p:txBody>
          <a:bodyPr/>
          <a:lstStyle/>
          <a:p>
            <a:fld id="{CD3249D2-7C24-A948-B60E-13A125D620FA}" type="slidenum">
              <a:rPr lang="en-US" smtClean="0"/>
              <a:t>37</a:t>
            </a:fld>
            <a:endParaRPr lang="en-US" dirty="0"/>
          </a:p>
        </p:txBody>
      </p:sp>
      <p:pic>
        <p:nvPicPr>
          <p:cNvPr id="11" name="Picture 10" descr="Banner: Graminoid Biomass Field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993913"/>
          </a:xfrm>
          <a:prstGeom prst="rect">
            <a:avLst/>
          </a:prstGeom>
        </p:spPr>
      </p:pic>
      <p:pic>
        <p:nvPicPr>
          <p:cNvPr id="12" name="Picture 11" descr="Menu: Additional Inform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993911"/>
            <a:ext cx="1152891" cy="5964101"/>
          </a:xfrm>
          <a:prstGeom prst="rect">
            <a:avLst/>
          </a:prstGeom>
        </p:spPr>
      </p:pic>
      <p:sp>
        <p:nvSpPr>
          <p:cNvPr id="15" name="Content Placeholder 7"/>
          <p:cNvSpPr>
            <a:spLocks noGrp="1"/>
          </p:cNvSpPr>
          <p:nvPr>
            <p:ph sz="half" idx="1"/>
          </p:nvPr>
        </p:nvSpPr>
        <p:spPr>
          <a:xfrm>
            <a:off x="1248106" y="2030041"/>
            <a:ext cx="7895893" cy="4747801"/>
          </a:xfrm>
        </p:spPr>
        <p:txBody>
          <a:bodyPr>
            <a:normAutofit fontScale="70000" lnSpcReduction="20000"/>
          </a:bodyPr>
          <a:lstStyle/>
          <a:p>
            <a:pPr marL="0" indent="0">
              <a:buNone/>
            </a:pPr>
            <a:r>
              <a:rPr lang="en-US" sz="2800" b="1" dirty="0">
                <a:solidFill>
                  <a:srgbClr val="055000"/>
                </a:solidFill>
              </a:rPr>
              <a:t>Credits</a:t>
            </a:r>
            <a:endParaRPr lang="en-US" sz="2800" b="1" dirty="0"/>
          </a:p>
          <a:p>
            <a:pPr marL="0" indent="0">
              <a:buNone/>
            </a:pPr>
            <a:r>
              <a:rPr lang="en-US" sz="2100" b="1" dirty="0"/>
              <a:t>Slides:  </a:t>
            </a:r>
          </a:p>
          <a:p>
            <a:pPr marL="0" indent="0">
              <a:buNone/>
            </a:pPr>
            <a:r>
              <a:rPr lang="en-US" sz="2100" dirty="0" err="1"/>
              <a:t>Russanne</a:t>
            </a:r>
            <a:r>
              <a:rPr lang="en-US" sz="2100" dirty="0"/>
              <a:t> Low, Ph.D., University of Nebraska-Lincoln </a:t>
            </a:r>
          </a:p>
          <a:p>
            <a:pPr marL="0" indent="0">
              <a:buNone/>
            </a:pPr>
            <a:r>
              <a:rPr lang="en-US" sz="2100" dirty="0"/>
              <a:t>Rebecca </a:t>
            </a:r>
            <a:r>
              <a:rPr lang="en-US" sz="2100" dirty="0" err="1"/>
              <a:t>Boger</a:t>
            </a:r>
            <a:r>
              <a:rPr lang="en-US" sz="2100" dirty="0"/>
              <a:t>, Ph.D., Brooklyn College</a:t>
            </a:r>
          </a:p>
          <a:p>
            <a:pPr marL="0" indent="0">
              <a:buNone/>
            </a:pPr>
            <a:r>
              <a:rPr lang="en-US" sz="2100" b="1" dirty="0"/>
              <a:t>Cover Art: </a:t>
            </a:r>
          </a:p>
          <a:p>
            <a:pPr marL="0" indent="0">
              <a:buNone/>
            </a:pPr>
            <a:r>
              <a:rPr lang="en-US" sz="2100" dirty="0" err="1"/>
              <a:t>Jenn</a:t>
            </a:r>
            <a:r>
              <a:rPr lang="en-US" sz="2100" dirty="0"/>
              <a:t> Glaser, </a:t>
            </a:r>
            <a:r>
              <a:rPr lang="en-US" sz="2100" dirty="0" err="1"/>
              <a:t>ScribeArts</a:t>
            </a:r>
            <a:endParaRPr lang="en-US" sz="2100" dirty="0"/>
          </a:p>
          <a:p>
            <a:pPr marL="0" indent="0">
              <a:buNone/>
            </a:pPr>
            <a:endParaRPr lang="en-US" sz="2100" b="1" dirty="0"/>
          </a:p>
          <a:p>
            <a:pPr marL="0" indent="0">
              <a:buNone/>
            </a:pPr>
            <a:r>
              <a:rPr lang="en-US" sz="2100" b="1" dirty="0"/>
              <a:t>More Information:</a:t>
            </a:r>
          </a:p>
          <a:p>
            <a:pPr marL="0" indent="0">
              <a:buNone/>
            </a:pPr>
            <a:r>
              <a:rPr lang="en-US" sz="2100" dirty="0">
                <a:hlinkClick r:id="rId5"/>
              </a:rPr>
              <a:t>The GLOBE Program</a:t>
            </a:r>
            <a:endParaRPr lang="en-US" sz="2100" dirty="0"/>
          </a:p>
          <a:p>
            <a:pPr marL="0" indent="0">
              <a:buNone/>
            </a:pPr>
            <a:r>
              <a:rPr lang="en-US" sz="2100" dirty="0">
                <a:hlinkClick r:id="rId6"/>
              </a:rPr>
              <a:t>NASA Wavelength </a:t>
            </a:r>
            <a:r>
              <a:rPr lang="en-US" sz="2100" dirty="0"/>
              <a:t>NASA’s Digital Library of Earth and Space Science</a:t>
            </a:r>
          </a:p>
          <a:p>
            <a:pPr marL="0" indent="0">
              <a:buNone/>
            </a:pPr>
            <a:r>
              <a:rPr lang="en-US" sz="2100" dirty="0">
                <a:hlinkClick r:id="rId7"/>
              </a:rPr>
              <a:t>NASA Global Climate Change: Vital Signs of the Planet</a:t>
            </a:r>
            <a:endParaRPr lang="en-US" sz="2100" dirty="0"/>
          </a:p>
          <a:p>
            <a:pPr marL="0" indent="0">
              <a:buNone/>
            </a:pPr>
            <a:endParaRPr lang="en-US" sz="2400" b="1" dirty="0"/>
          </a:p>
          <a:p>
            <a:pPr marL="0" indent="0">
              <a:buNone/>
            </a:pPr>
            <a:endParaRPr lang="en-US" sz="2400" b="1" dirty="0"/>
          </a:p>
          <a:p>
            <a:pPr marL="0" indent="0">
              <a:buNone/>
            </a:pPr>
            <a:r>
              <a:rPr lang="en-US" altLang="en-US" sz="2100" i="1" dirty="0">
                <a:solidFill>
                  <a:srgbClr val="000000"/>
                </a:solidFill>
              </a:rPr>
              <a:t>Version  9/26/24. If you edit and modify this slide set for use for educational purposes, please note “modified by and your name and date “ on this page. Thank you.</a:t>
            </a:r>
            <a:endParaRPr lang="en-US" sz="2100" dirty="0"/>
          </a:p>
          <a:p>
            <a:pPr marL="0" indent="0">
              <a:buNone/>
            </a:pPr>
            <a:r>
              <a:rPr lang="en-US" sz="2400" b="1" dirty="0"/>
              <a:t> </a:t>
            </a:r>
          </a:p>
          <a:p>
            <a:pPr marL="0" indent="0">
              <a:buNone/>
            </a:pPr>
            <a:endParaRPr lang="en-US" sz="1700" b="1" dirty="0"/>
          </a:p>
        </p:txBody>
      </p:sp>
      <p:sp>
        <p:nvSpPr>
          <p:cNvPr id="5" name="Google Shape;693;p57">
            <a:extLst>
              <a:ext uri="{FF2B5EF4-FFF2-40B4-BE49-F238E27FC236}">
                <a16:creationId xmlns:a16="http://schemas.microsoft.com/office/drawing/2014/main" id="{89582FCF-DFB6-8837-08E3-69D218FD9CD3}"/>
              </a:ext>
            </a:extLst>
          </p:cNvPr>
          <p:cNvSpPr txBox="1">
            <a:spLocks/>
          </p:cNvSpPr>
          <p:nvPr/>
        </p:nvSpPr>
        <p:spPr>
          <a:xfrm>
            <a:off x="1257300" y="807574"/>
            <a:ext cx="7886700"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spcBef>
                <a:spcPts val="0"/>
              </a:spcBef>
              <a:buClr>
                <a:schemeClr val="dk1"/>
              </a:buClr>
              <a:buSzPts val="1600"/>
              <a:buFont typeface="Calibri"/>
              <a:buNone/>
            </a:pPr>
            <a:r>
              <a:rPr lang="en-US" sz="1600" b="1">
                <a:latin typeface="Calibri"/>
                <a:ea typeface="Calibri"/>
                <a:cs typeface="Calibri"/>
                <a:sym typeface="Calibri"/>
              </a:rPr>
              <a:t>Questions about content in the module? Contact GLOBE: </a:t>
            </a:r>
            <a:r>
              <a:rPr lang="en-US" sz="1600" b="1" u="sng">
                <a:solidFill>
                  <a:schemeClr val="hlink"/>
                </a:solidFill>
                <a:hlinkClick r:id="rId8"/>
              </a:rPr>
              <a:t>training@nasaglobe.org</a:t>
            </a:r>
            <a:endParaRPr lang="en-US" sz="1600" b="1">
              <a:solidFill>
                <a:srgbClr val="467886"/>
              </a:solidFill>
            </a:endParaRPr>
          </a:p>
          <a:p>
            <a:pPr>
              <a:spcBef>
                <a:spcPts val="0"/>
              </a:spcBef>
              <a:buClr>
                <a:schemeClr val="dk1"/>
              </a:buClr>
              <a:buSzPts val="1600"/>
              <a:buFont typeface="Calibri"/>
              <a:buNone/>
            </a:pPr>
            <a:endParaRPr lang="en-US" sz="1600" b="1" dirty="0">
              <a:solidFill>
                <a:srgbClr val="055000"/>
              </a:solidFill>
              <a:latin typeface="Calibri"/>
              <a:ea typeface="Calibri"/>
              <a:cs typeface="Calibri"/>
              <a:sym typeface="Calibri"/>
            </a:endParaRPr>
          </a:p>
        </p:txBody>
      </p:sp>
    </p:spTree>
    <p:extLst>
      <p:ext uri="{BB962C8B-B14F-4D97-AF65-F5344CB8AC3E}">
        <p14:creationId xmlns:p14="http://schemas.microsoft.com/office/powerpoint/2010/main" val="52782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4</a:t>
            </a:fld>
            <a:endParaRPr lang="en-US" dirty="0"/>
          </a:p>
        </p:txBody>
      </p:sp>
      <p:pic>
        <p:nvPicPr>
          <p:cNvPr id="5"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6" name="Picture 5"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238042" y="563298"/>
            <a:ext cx="7886700" cy="1325563"/>
          </a:xfrm>
        </p:spPr>
        <p:txBody>
          <a:bodyPr/>
          <a:lstStyle/>
          <a:p>
            <a:r>
              <a:rPr lang="en-US" b="1" dirty="0">
                <a:solidFill>
                  <a:schemeClr val="accent6">
                    <a:lumMod val="50000"/>
                  </a:schemeClr>
                </a:solidFill>
              </a:rPr>
              <a:t>What is Biometry?</a:t>
            </a:r>
          </a:p>
        </p:txBody>
      </p:sp>
      <p:sp>
        <p:nvSpPr>
          <p:cNvPr id="3" name="Content Placeholder 2"/>
          <p:cNvSpPr>
            <a:spLocks noGrp="1"/>
          </p:cNvSpPr>
          <p:nvPr>
            <p:ph sz="half" idx="1"/>
          </p:nvPr>
        </p:nvSpPr>
        <p:spPr>
          <a:xfrm>
            <a:off x="1295192" y="1520825"/>
            <a:ext cx="3886200" cy="4351338"/>
          </a:xfrm>
        </p:spPr>
        <p:txBody>
          <a:bodyPr>
            <a:noAutofit/>
          </a:bodyPr>
          <a:lstStyle/>
          <a:p>
            <a:pPr marL="0" indent="0" algn="just">
              <a:buNone/>
            </a:pPr>
            <a:r>
              <a:rPr lang="en-US" sz="1800" b="1" dirty="0">
                <a:solidFill>
                  <a:srgbClr val="073100"/>
                </a:solidFill>
              </a:rPr>
              <a:t>Biometry</a:t>
            </a:r>
            <a:r>
              <a:rPr lang="en-US" sz="1800" dirty="0"/>
              <a:t> is the measuring of living things.  A scientist is interested not only in the characteristics of vegetation at a study site, but also how it is distributed. How dense is the forest?  Does sunlight penetrate to the forest floor? Is the landscape dominated by grasses? Has there been a recent disturbance, such as a forest fire or flood? These are questions that are answered by taking biometric measurement of land cover.</a:t>
            </a:r>
          </a:p>
          <a:p>
            <a:pPr marL="0" indent="0" algn="just">
              <a:buNone/>
            </a:pPr>
            <a:endParaRPr lang="en-US" sz="1800" dirty="0"/>
          </a:p>
          <a:p>
            <a:pPr marL="0" indent="0" algn="just">
              <a:buNone/>
            </a:pPr>
            <a:r>
              <a:rPr lang="en-US" sz="1800" dirty="0"/>
              <a:t>In this protocol, you will be measuring </a:t>
            </a:r>
            <a:r>
              <a:rPr lang="en-US" sz="1800" b="1" dirty="0">
                <a:solidFill>
                  <a:srgbClr val="055000"/>
                </a:solidFill>
              </a:rPr>
              <a:t>graminoid</a:t>
            </a:r>
            <a:r>
              <a:rPr lang="en-US" sz="1800" dirty="0"/>
              <a:t> biomass- the total weight of </a:t>
            </a:r>
            <a:r>
              <a:rPr lang="en-US" sz="1800" b="1" dirty="0">
                <a:solidFill>
                  <a:srgbClr val="055000"/>
                </a:solidFill>
              </a:rPr>
              <a:t>grass-like plant </a:t>
            </a:r>
            <a:r>
              <a:rPr lang="en-US" sz="1800" dirty="0"/>
              <a:t>material in a given volume or area.  </a:t>
            </a:r>
          </a:p>
        </p:txBody>
      </p:sp>
      <p:pic>
        <p:nvPicPr>
          <p:cNvPr id="7" name="Content Placeholder 6" descr="List of GLOBE Biometry measurments: Land Cover Sample site, Canopy Cover and Ground Cover, Graminoid, Tree and Shrub Height, Tree Height on Level Ground: Simplified Clinometer Technique, Tree Height on Level Ground: Standard Clinometer Technique, Tree height on a slope: Stand by Tree; Tree Height on a Slope: Two-Triangle Techniques, Tree Circumference and this protocol, Graminoid Biomass"/>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315528" y="1396999"/>
            <a:ext cx="3688587" cy="5332414"/>
          </a:xfrm>
        </p:spPr>
      </p:pic>
    </p:spTree>
    <p:extLst>
      <p:ext uri="{BB962C8B-B14F-4D97-AF65-F5344CB8AC3E}">
        <p14:creationId xmlns:p14="http://schemas.microsoft.com/office/powerpoint/2010/main" val="145032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5</a:t>
            </a:fld>
            <a:endParaRPr lang="en-US" dirty="0"/>
          </a:p>
        </p:txBody>
      </p:sp>
      <p:pic>
        <p:nvPicPr>
          <p:cNvPr id="5"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6" name="Picture 5"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31" y="914400"/>
            <a:ext cx="1196187" cy="5926667"/>
          </a:xfrm>
          <a:prstGeom prst="rect">
            <a:avLst/>
          </a:prstGeom>
        </p:spPr>
      </p:pic>
      <p:sp>
        <p:nvSpPr>
          <p:cNvPr id="2" name="Title 1"/>
          <p:cNvSpPr>
            <a:spLocks noGrp="1"/>
          </p:cNvSpPr>
          <p:nvPr>
            <p:ph type="title"/>
          </p:nvPr>
        </p:nvSpPr>
        <p:spPr>
          <a:xfrm>
            <a:off x="1238042" y="563298"/>
            <a:ext cx="7886700" cy="1325563"/>
          </a:xfrm>
        </p:spPr>
        <p:txBody>
          <a:bodyPr/>
          <a:lstStyle/>
          <a:p>
            <a:pPr algn="just"/>
            <a:r>
              <a:rPr lang="en-US" b="1" dirty="0">
                <a:solidFill>
                  <a:srgbClr val="055000"/>
                </a:solidFill>
              </a:rPr>
              <a:t>Why Study Land Cover?</a:t>
            </a:r>
          </a:p>
        </p:txBody>
      </p:sp>
      <p:sp>
        <p:nvSpPr>
          <p:cNvPr id="3" name="Content Placeholder 2"/>
          <p:cNvSpPr>
            <a:spLocks noGrp="1"/>
          </p:cNvSpPr>
          <p:nvPr>
            <p:ph sz="half" idx="1"/>
          </p:nvPr>
        </p:nvSpPr>
        <p:spPr>
          <a:xfrm>
            <a:off x="1295192" y="1520825"/>
            <a:ext cx="4309740" cy="4744508"/>
          </a:xfrm>
        </p:spPr>
        <p:txBody>
          <a:bodyPr>
            <a:noAutofit/>
          </a:bodyPr>
          <a:lstStyle/>
          <a:p>
            <a:pPr marL="0" indent="0" algn="just">
              <a:buNone/>
            </a:pPr>
            <a:r>
              <a:rPr lang="en-US" sz="1800" dirty="0">
                <a:solidFill>
                  <a:srgbClr val="000000"/>
                </a:solidFill>
              </a:rPr>
              <a:t>Land cover includes both developed and natural areas. All living things depend on their habitat, or land cover, for survival. They find shelter, food, and protection there. Land cover has a direct effect on the kinds of animals that will likely inhabit an area. Therefore, land cover is of great interest to ecologists, who study how plants and animals relate to their environment.</a:t>
            </a:r>
          </a:p>
          <a:p>
            <a:pPr marL="0" indent="0" algn="just">
              <a:buNone/>
            </a:pPr>
            <a:r>
              <a:rPr lang="en-US" sz="1800" dirty="0">
                <a:solidFill>
                  <a:srgbClr val="000000"/>
                </a:solidFill>
              </a:rPr>
              <a:t>Land cover can influence weather, soil properties, and water chemistry. Different land cover types are all distinct in their effects on the flow of energy, water and various chemicals between the air and surface soil. So, knowing what types of land cover occur is important for a variety of Earth system science investigations.</a:t>
            </a:r>
          </a:p>
          <a:p>
            <a:pPr marL="0" indent="0" algn="just">
              <a:buNone/>
            </a:pPr>
            <a:endParaRPr lang="en-US" sz="1800" dirty="0">
              <a:solidFill>
                <a:srgbClr val="000000"/>
              </a:solidFill>
            </a:endParaRPr>
          </a:p>
          <a:p>
            <a:pPr algn="just"/>
            <a:endParaRPr lang="en-US" sz="1800" dirty="0">
              <a:solidFill>
                <a:srgbClr val="000000"/>
              </a:solidFill>
            </a:endParaRPr>
          </a:p>
          <a:p>
            <a:pPr marL="0" indent="0" algn="just">
              <a:buNone/>
            </a:pPr>
            <a:r>
              <a:rPr lang="en-US" sz="1800" dirty="0"/>
              <a:t>. </a:t>
            </a:r>
          </a:p>
        </p:txBody>
      </p:sp>
      <p:pic>
        <p:nvPicPr>
          <p:cNvPr id="9" name="Content Placeholder 7" descr="Earth system diagram: Energy flows and matter cycles through the Earth's biosphere, hydrosphere, atmosphere and pedosphere (soil). The cycles are powered by the Sun's energy.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739068" y="1888861"/>
            <a:ext cx="2991185" cy="3042367"/>
          </a:xfrm>
          <a:prstGeom prst="rect">
            <a:avLst/>
          </a:prstGeom>
        </p:spPr>
      </p:pic>
    </p:spTree>
    <p:extLst>
      <p:ext uri="{BB962C8B-B14F-4D97-AF65-F5344CB8AC3E}">
        <p14:creationId xmlns:p14="http://schemas.microsoft.com/office/powerpoint/2010/main" val="87235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6</a:t>
            </a:fld>
            <a:endParaRPr lang="en-US" dirty="0"/>
          </a:p>
        </p:txBody>
      </p:sp>
      <p:pic>
        <p:nvPicPr>
          <p:cNvPr id="6"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7" name="Picture 6"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31333"/>
            <a:ext cx="1196187" cy="5926667"/>
          </a:xfrm>
          <a:prstGeom prst="rect">
            <a:avLst/>
          </a:prstGeom>
        </p:spPr>
      </p:pic>
      <p:sp>
        <p:nvSpPr>
          <p:cNvPr id="2" name="Title 1"/>
          <p:cNvSpPr>
            <a:spLocks noGrp="1"/>
          </p:cNvSpPr>
          <p:nvPr>
            <p:ph type="title"/>
          </p:nvPr>
        </p:nvSpPr>
        <p:spPr>
          <a:xfrm>
            <a:off x="1255607" y="609070"/>
            <a:ext cx="7886700" cy="1325563"/>
          </a:xfrm>
        </p:spPr>
        <p:txBody>
          <a:bodyPr/>
          <a:lstStyle/>
          <a:p>
            <a:r>
              <a:rPr lang="en-US" b="1" dirty="0">
                <a:solidFill>
                  <a:schemeClr val="accent6">
                    <a:lumMod val="50000"/>
                  </a:schemeClr>
                </a:solidFill>
              </a:rPr>
              <a:t>What is Biomass? </a:t>
            </a:r>
          </a:p>
        </p:txBody>
      </p:sp>
      <p:sp>
        <p:nvSpPr>
          <p:cNvPr id="4" name="Content Placeholder 3"/>
          <p:cNvSpPr>
            <a:spLocks noGrp="1"/>
          </p:cNvSpPr>
          <p:nvPr>
            <p:ph sz="half" idx="2"/>
          </p:nvPr>
        </p:nvSpPr>
        <p:spPr>
          <a:xfrm>
            <a:off x="1312757" y="1825625"/>
            <a:ext cx="7156686" cy="4351338"/>
          </a:xfrm>
        </p:spPr>
        <p:txBody>
          <a:bodyPr>
            <a:normAutofit/>
          </a:bodyPr>
          <a:lstStyle/>
          <a:p>
            <a:pPr marL="0" indent="0" algn="just">
              <a:buNone/>
            </a:pPr>
            <a:r>
              <a:rPr lang="en-US" sz="1800" b="1" i="1" dirty="0">
                <a:solidFill>
                  <a:schemeClr val="accent6">
                    <a:lumMod val="50000"/>
                  </a:schemeClr>
                </a:solidFill>
              </a:rPr>
              <a:t>Biomass</a:t>
            </a:r>
            <a:r>
              <a:rPr lang="en-US" sz="1800" b="1" dirty="0">
                <a:solidFill>
                  <a:schemeClr val="accent6">
                    <a:lumMod val="50000"/>
                  </a:schemeClr>
                </a:solidFill>
              </a:rPr>
              <a:t> is organic material which has stored sunlight in the form of chemical energy.  </a:t>
            </a:r>
            <a:r>
              <a:rPr lang="en-US" sz="1800" dirty="0"/>
              <a:t>In plants this includes both the above ground part of the plant, as well as the roots found underground. Biomass can be quantified by determining the weight or mass of plant tissue found in a given area or volume. In this protocol, we are measuring above-ground biomass of grass-like plants.</a:t>
            </a:r>
          </a:p>
        </p:txBody>
      </p:sp>
      <p:pic>
        <p:nvPicPr>
          <p:cNvPr id="10" name="Content Placeholder 4" descr="Illustration of field of grass and a cattail pla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2756" y="3347243"/>
            <a:ext cx="5493607" cy="3510757"/>
          </a:xfrm>
          <a:prstGeom prst="rect">
            <a:avLst/>
          </a:prstGeom>
        </p:spPr>
      </p:pic>
      <p:sp>
        <p:nvSpPr>
          <p:cNvPr id="9" name="TextBox 8"/>
          <p:cNvSpPr txBox="1"/>
          <p:nvPr/>
        </p:nvSpPr>
        <p:spPr>
          <a:xfrm>
            <a:off x="6806364" y="6286649"/>
            <a:ext cx="2161554" cy="461665"/>
          </a:xfrm>
          <a:prstGeom prst="rect">
            <a:avLst/>
          </a:prstGeom>
          <a:noFill/>
        </p:spPr>
        <p:txBody>
          <a:bodyPr wrap="none" rtlCol="0">
            <a:spAutoFit/>
          </a:bodyPr>
          <a:lstStyle/>
          <a:p>
            <a:r>
              <a:rPr lang="en-US" sz="1200" dirty="0"/>
              <a:t>ClkerFreeVectorImages:</a:t>
            </a:r>
          </a:p>
          <a:p>
            <a:r>
              <a:rPr lang="en-US" sz="1200" dirty="0"/>
              <a:t>Creative Commons CCO License</a:t>
            </a:r>
          </a:p>
        </p:txBody>
      </p:sp>
    </p:spTree>
    <p:extLst>
      <p:ext uri="{BB962C8B-B14F-4D97-AF65-F5344CB8AC3E}">
        <p14:creationId xmlns:p14="http://schemas.microsoft.com/office/powerpoint/2010/main" val="16060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D3249D2-7C24-A948-B60E-13A125D620FA}" type="slidenum">
              <a:rPr lang="en-US" smtClean="0"/>
              <a:t>7</a:t>
            </a:fld>
            <a:endParaRPr lang="en-US" dirty="0"/>
          </a:p>
        </p:txBody>
      </p:sp>
      <p:pic>
        <p:nvPicPr>
          <p:cNvPr id="5" name="Content Placeholder 4"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6" name="Picture 5" descr="Menu: what is Graminoid biom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31333"/>
            <a:ext cx="1196187" cy="5926667"/>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3200" b="1" dirty="0">
                <a:solidFill>
                  <a:srgbClr val="055000"/>
                </a:solidFill>
              </a:rPr>
              <a:t>What is Graminoid Biomass?</a:t>
            </a:r>
          </a:p>
        </p:txBody>
      </p:sp>
      <p:sp>
        <p:nvSpPr>
          <p:cNvPr id="3" name="Content Placeholder 2"/>
          <p:cNvSpPr>
            <a:spLocks noGrp="1"/>
          </p:cNvSpPr>
          <p:nvPr>
            <p:ph sz="half" idx="1"/>
          </p:nvPr>
        </p:nvSpPr>
        <p:spPr>
          <a:xfrm>
            <a:off x="1329883" y="1356651"/>
            <a:ext cx="2550425" cy="4351338"/>
          </a:xfrm>
        </p:spPr>
        <p:txBody>
          <a:bodyPr>
            <a:normAutofit lnSpcReduction="10000"/>
          </a:bodyPr>
          <a:lstStyle/>
          <a:p>
            <a:pPr marL="0" indent="0" algn="just">
              <a:buNone/>
            </a:pPr>
            <a:endParaRPr lang="en-US" sz="1800" b="1" dirty="0">
              <a:solidFill>
                <a:srgbClr val="055000"/>
              </a:solidFill>
            </a:endParaRPr>
          </a:p>
          <a:p>
            <a:pPr marL="0" indent="0" algn="just">
              <a:buNone/>
            </a:pPr>
            <a:r>
              <a:rPr lang="en-US" sz="1800" b="1" dirty="0">
                <a:solidFill>
                  <a:schemeClr val="accent6">
                    <a:lumMod val="50000"/>
                  </a:schemeClr>
                </a:solidFill>
              </a:rPr>
              <a:t>Graminoid</a:t>
            </a:r>
            <a:r>
              <a:rPr lang="en-US" sz="1800" dirty="0"/>
              <a:t> is another word for grasses and grass-like, narrow leafed plants. </a:t>
            </a:r>
          </a:p>
          <a:p>
            <a:pPr marL="0" indent="0" algn="just">
              <a:buNone/>
            </a:pPr>
            <a:r>
              <a:rPr lang="en-US" sz="1800" b="1" dirty="0">
                <a:solidFill>
                  <a:srgbClr val="055000"/>
                </a:solidFill>
              </a:rPr>
              <a:t>Graminoid Biomass </a:t>
            </a:r>
            <a:r>
              <a:rPr lang="en-US" sz="1800" dirty="0"/>
              <a:t>is a measure of the total mass of grass-like plants in a given area or volume. For this protocol, you will be measuring the above ground biomass of grasses only and not the biomass of other plants such as broad-leaf or woody plants, mosses, and lichens. </a:t>
            </a:r>
          </a:p>
        </p:txBody>
      </p:sp>
      <p:pic>
        <p:nvPicPr>
          <p:cNvPr id="7" name="Content Placeholder 6" descr="Photo showing a broadleafed plant in a field of grass. Graminoids (grass-like plants) have long thin leaves. "/>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3976552" y="1433231"/>
            <a:ext cx="5167448" cy="2883563"/>
          </a:xfrm>
        </p:spPr>
      </p:pic>
      <p:pic>
        <p:nvPicPr>
          <p:cNvPr id="9" name="Content Placeholder 17" descr="Photo showing broadleafed plants in a field of grass. Graminoids (grass-like plants) have long thin leave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6552" y="3337306"/>
            <a:ext cx="5225176" cy="3385182"/>
          </a:xfrm>
          <a:prstGeom prst="rect">
            <a:avLst/>
          </a:prstGeom>
        </p:spPr>
      </p:pic>
    </p:spTree>
    <p:extLst>
      <p:ext uri="{BB962C8B-B14F-4D97-AF65-F5344CB8AC3E}">
        <p14:creationId xmlns:p14="http://schemas.microsoft.com/office/powerpoint/2010/main" val="190737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D3249D2-7C24-A948-B60E-13A125D620FA}" type="slidenum">
              <a:rPr lang="en-US" smtClean="0"/>
              <a:t>8</a:t>
            </a:fld>
            <a:endParaRPr lang="en-US" dirty="0"/>
          </a:p>
        </p:txBody>
      </p:sp>
      <p:pic>
        <p:nvPicPr>
          <p:cNvPr id="4" name="Picture 3" descr="Banner: Biometry Protocol, Graminoid Biomass Field Guid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963331"/>
          </a:xfrm>
          <a:prstGeom prst="rect">
            <a:avLst/>
          </a:prstGeom>
        </p:spPr>
      </p:pic>
      <p:pic>
        <p:nvPicPr>
          <p:cNvPr id="8" name="Picture 7" descr="Menu: Why collect graminoid biomass dat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0" y="967312"/>
            <a:ext cx="1178138" cy="5890688"/>
          </a:xfrm>
          <a:prstGeom prst="rect">
            <a:avLst/>
          </a:prstGeom>
        </p:spPr>
      </p:pic>
      <p:sp>
        <p:nvSpPr>
          <p:cNvPr id="2" name="Title 1"/>
          <p:cNvSpPr>
            <a:spLocks noGrp="1"/>
          </p:cNvSpPr>
          <p:nvPr>
            <p:ph type="title"/>
          </p:nvPr>
        </p:nvSpPr>
        <p:spPr>
          <a:xfrm>
            <a:off x="1161056" y="839260"/>
            <a:ext cx="7886700" cy="816766"/>
          </a:xfrm>
        </p:spPr>
        <p:txBody>
          <a:bodyPr>
            <a:normAutofit/>
          </a:bodyPr>
          <a:lstStyle/>
          <a:p>
            <a:r>
              <a:rPr lang="en-US" sz="3200" b="1" dirty="0">
                <a:solidFill>
                  <a:srgbClr val="055000"/>
                </a:solidFill>
              </a:rPr>
              <a:t>Why Collect Graminoid Biomass Data?</a:t>
            </a:r>
          </a:p>
        </p:txBody>
      </p:sp>
      <p:sp>
        <p:nvSpPr>
          <p:cNvPr id="3" name="Content Placeholder 2"/>
          <p:cNvSpPr>
            <a:spLocks noGrp="1"/>
          </p:cNvSpPr>
          <p:nvPr>
            <p:ph sz="half" idx="1"/>
          </p:nvPr>
        </p:nvSpPr>
        <p:spPr>
          <a:xfrm>
            <a:off x="1189631" y="1247643"/>
            <a:ext cx="5298858" cy="5387073"/>
          </a:xfrm>
        </p:spPr>
        <p:txBody>
          <a:bodyPr>
            <a:noAutofit/>
          </a:bodyPr>
          <a:lstStyle/>
          <a:p>
            <a:pPr marL="0" indent="0" algn="just">
              <a:buNone/>
            </a:pPr>
            <a:endParaRPr lang="en-US" sz="1800" b="1" dirty="0">
              <a:solidFill>
                <a:srgbClr val="055000"/>
              </a:solidFill>
            </a:endParaRPr>
          </a:p>
          <a:p>
            <a:pPr marL="0" indent="0" algn="just">
              <a:buNone/>
            </a:pPr>
            <a:r>
              <a:rPr lang="en-US" sz="1800" dirty="0"/>
              <a:t>Biomass measurements are useful in a variety of applications.</a:t>
            </a:r>
          </a:p>
          <a:p>
            <a:pPr marL="0" indent="0" algn="just">
              <a:buNone/>
            </a:pPr>
            <a:r>
              <a:rPr lang="en-US" sz="1800" b="1" dirty="0">
                <a:solidFill>
                  <a:schemeClr val="accent6">
                    <a:lumMod val="50000"/>
                  </a:schemeClr>
                </a:solidFill>
              </a:rPr>
              <a:t>Measurement of biomass is an indicator of the amount of energy stored in vegetatio</a:t>
            </a:r>
            <a:r>
              <a:rPr lang="en-US" sz="1800" dirty="0"/>
              <a:t>n. This information can be used to calculate primary productivity of an ecological site, and can also be used to calculate the amount of carbon that is sequestered (stored) in grasses and similar plants. </a:t>
            </a:r>
          </a:p>
          <a:p>
            <a:pPr algn="just"/>
            <a:r>
              <a:rPr lang="en-US" sz="1800" dirty="0"/>
              <a:t>Estimates of biomass are also useful because vegetation cover plays a role in the hydrological properties of a site, such as infiltration, runoff and erosion.</a:t>
            </a:r>
          </a:p>
          <a:p>
            <a:pPr algn="just"/>
            <a:r>
              <a:rPr lang="en-US" sz="1800" dirty="0"/>
              <a:t>Controlled burning is used by managers to promote growth of grasses that can be foraged by livestock.</a:t>
            </a:r>
          </a:p>
          <a:p>
            <a:pPr algn="just"/>
            <a:r>
              <a:rPr lang="en-US" sz="1800" dirty="0"/>
              <a:t>Many ecologists find plant biomass a good indicator of a species’ role in the ecosystem, because the measurement reflects the nutrients, water and sunlight that is procured by that species. </a:t>
            </a:r>
          </a:p>
        </p:txBody>
      </p:sp>
      <p:pic>
        <p:nvPicPr>
          <p:cNvPr id="10" name="Content Placeholder 9" descr="photo of mass wasting on a slope that took place where there was a path, denuded of vegetation. A subsequent flood eroded this area, but the grassy areas remained intact."/>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614555" y="1640655"/>
            <a:ext cx="2395193" cy="3614831"/>
          </a:xfrm>
        </p:spPr>
      </p:pic>
      <p:sp>
        <p:nvSpPr>
          <p:cNvPr id="11" name="TextBox 10"/>
          <p:cNvSpPr txBox="1"/>
          <p:nvPr/>
        </p:nvSpPr>
        <p:spPr>
          <a:xfrm>
            <a:off x="6709575" y="5032357"/>
            <a:ext cx="2319177" cy="1200329"/>
          </a:xfrm>
          <a:prstGeom prst="rect">
            <a:avLst/>
          </a:prstGeom>
          <a:noFill/>
        </p:spPr>
        <p:txBody>
          <a:bodyPr wrap="square" rtlCol="0">
            <a:spAutoFit/>
          </a:bodyPr>
          <a:lstStyle/>
          <a:p>
            <a:pPr algn="just"/>
            <a:r>
              <a:rPr lang="en-US" sz="1200" i="1" dirty="0"/>
              <a:t>Flood erosion: Slope is intact where there is grass. Where there was a path, the slope was subject to mass wasting and erosion during the 2013 flood in Boulder, Colorado USA.</a:t>
            </a:r>
          </a:p>
        </p:txBody>
      </p:sp>
    </p:spTree>
    <p:extLst>
      <p:ext uri="{BB962C8B-B14F-4D97-AF65-F5344CB8AC3E}">
        <p14:creationId xmlns:p14="http://schemas.microsoft.com/office/powerpoint/2010/main" val="162829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Diagram of two paper bags, with green grass clippings going in one bag, and dry brown clippings going into the oth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9163" y="2733864"/>
            <a:ext cx="1722475" cy="1238380"/>
          </a:xfrm>
          <a:prstGeom prst="rect">
            <a:avLst/>
          </a:prstGeom>
        </p:spPr>
      </p:pic>
      <p:sp>
        <p:nvSpPr>
          <p:cNvPr id="3" name="Slide Number Placeholder 2"/>
          <p:cNvSpPr>
            <a:spLocks noGrp="1"/>
          </p:cNvSpPr>
          <p:nvPr>
            <p:ph type="sldNum" sz="quarter" idx="12"/>
          </p:nvPr>
        </p:nvSpPr>
        <p:spPr/>
        <p:txBody>
          <a:bodyPr/>
          <a:lstStyle/>
          <a:p>
            <a:fld id="{CD3249D2-7C24-A948-B60E-13A125D620FA}" type="slidenum">
              <a:rPr lang="en-US" smtClean="0"/>
              <a:t>9</a:t>
            </a:fld>
            <a:endParaRPr lang="en-US" dirty="0"/>
          </a:p>
        </p:txBody>
      </p:sp>
      <p:pic>
        <p:nvPicPr>
          <p:cNvPr id="6" name="Content Placeholder 4" descr="Banner: Biometry Protocol, Graminoid Biomass Field Guid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201728" cy="931333"/>
          </a:xfrm>
          <a:prstGeom prst="rect">
            <a:avLst/>
          </a:prstGeom>
        </p:spPr>
      </p:pic>
      <p:pic>
        <p:nvPicPr>
          <p:cNvPr id="7" name="Picture 6" descr="Menu: what is Graminoid biomas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31333"/>
            <a:ext cx="1196187" cy="5926667"/>
          </a:xfrm>
          <a:prstGeom prst="rect">
            <a:avLst/>
          </a:prstGeom>
        </p:spPr>
      </p:pic>
      <p:sp>
        <p:nvSpPr>
          <p:cNvPr id="2" name="Title 1"/>
          <p:cNvSpPr>
            <a:spLocks noGrp="1"/>
          </p:cNvSpPr>
          <p:nvPr>
            <p:ph type="title"/>
          </p:nvPr>
        </p:nvSpPr>
        <p:spPr>
          <a:xfrm>
            <a:off x="1255607" y="609070"/>
            <a:ext cx="7886700" cy="1325563"/>
          </a:xfrm>
        </p:spPr>
        <p:txBody>
          <a:bodyPr/>
          <a:lstStyle/>
          <a:p>
            <a:r>
              <a:rPr lang="en-US" b="1" dirty="0">
                <a:solidFill>
                  <a:schemeClr val="accent6">
                    <a:lumMod val="50000"/>
                  </a:schemeClr>
                </a:solidFill>
              </a:rPr>
              <a:t>Why Collect Green and Brown Biomass?</a:t>
            </a:r>
          </a:p>
        </p:txBody>
      </p:sp>
      <p:sp>
        <p:nvSpPr>
          <p:cNvPr id="4" name="Content Placeholder 3"/>
          <p:cNvSpPr>
            <a:spLocks noGrp="1"/>
          </p:cNvSpPr>
          <p:nvPr>
            <p:ph sz="half" idx="2"/>
          </p:nvPr>
        </p:nvSpPr>
        <p:spPr>
          <a:xfrm>
            <a:off x="1274527" y="1558492"/>
            <a:ext cx="7359110" cy="5140019"/>
          </a:xfrm>
        </p:spPr>
        <p:txBody>
          <a:bodyPr>
            <a:normAutofit lnSpcReduction="10000"/>
          </a:bodyPr>
          <a:lstStyle/>
          <a:p>
            <a:pPr marL="0" indent="0" algn="just">
              <a:buNone/>
            </a:pPr>
            <a:r>
              <a:rPr lang="en-US" sz="1800" dirty="0"/>
              <a:t>You will be collecting both standing green above ground biomass and standing brown biomass. Grasses regenerate at the beginning of the growing season from below ground tissue. There is ongoing turnover from green to brown leaves during the growing season, and when growth ceases at the end of the growing season, the standing biomass rapidly turns from green to brown.</a:t>
            </a:r>
          </a:p>
          <a:p>
            <a:pPr marL="0" indent="0" algn="just">
              <a:buNone/>
            </a:pPr>
            <a:endParaRPr lang="en-US" sz="2000" dirty="0"/>
          </a:p>
          <a:p>
            <a:pPr marL="0" indent="0" algn="just">
              <a:buNone/>
            </a:pPr>
            <a:r>
              <a:rPr lang="en-US" sz="2000" b="1" dirty="0">
                <a:solidFill>
                  <a:schemeClr val="accent6">
                    <a:lumMod val="50000"/>
                  </a:schemeClr>
                </a:solidFill>
              </a:rPr>
              <a:t>Why weigh green and brown graminoid biomass separately? </a:t>
            </a:r>
          </a:p>
          <a:p>
            <a:pPr marL="0" indent="0" algn="just">
              <a:buNone/>
            </a:pPr>
            <a:endParaRPr lang="en-US" sz="1800" b="1" dirty="0"/>
          </a:p>
          <a:p>
            <a:pPr algn="just"/>
            <a:r>
              <a:rPr lang="en-US" sz="1800" dirty="0"/>
              <a:t>Green and brown (living and dead) tissue enter different food webs and their contribution to various parts of the carbon cycle can be modeled.</a:t>
            </a:r>
          </a:p>
          <a:p>
            <a:pPr algn="just"/>
            <a:r>
              <a:rPr lang="en-US" sz="1800" dirty="0"/>
              <a:t>Knowing the green/brown composition of a grassland is also important information when determining fire risk. </a:t>
            </a:r>
          </a:p>
          <a:p>
            <a:pPr algn="just"/>
            <a:r>
              <a:rPr lang="en-US" sz="1800" dirty="0"/>
              <a:t>An accurate estimate of above-ground dry weight biomass is necessary for grassland and prairie management. Biomass measurements can inform us about available forage for animals and determine the risk of erosion related to loss of grass cover. Knowing the amount of green vs. brown biomass can be important in modeling seasonal dynamics when the grass is grazed by animals.</a:t>
            </a:r>
          </a:p>
        </p:txBody>
      </p:sp>
    </p:spTree>
    <p:extLst>
      <p:ext uri="{BB962C8B-B14F-4D97-AF65-F5344CB8AC3E}">
        <p14:creationId xmlns:p14="http://schemas.microsoft.com/office/powerpoint/2010/main" val="17760379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89D539F188254388C98C95B4F5E88F" ma:contentTypeVersion="17" ma:contentTypeDescription="Create a new document." ma:contentTypeScope="" ma:versionID="a4599efb33353373f6ad3076fa8c236a">
  <xsd:schema xmlns:xsd="http://www.w3.org/2001/XMLSchema" xmlns:xs="http://www.w3.org/2001/XMLSchema" xmlns:p="http://schemas.microsoft.com/office/2006/metadata/properties" xmlns:ns2="2a7b75c7-e565-49a6-b47a-c946889b0483" xmlns:ns3="2fd48cd6-99c6-43e1-bd5b-f8788e500b44" targetNamespace="http://schemas.microsoft.com/office/2006/metadata/properties" ma:root="true" ma:fieldsID="cff9a96d83ba14353bbe79edecca0241" ns2:_="" ns3:_="">
    <xsd:import namespace="2a7b75c7-e565-49a6-b47a-c946889b0483"/>
    <xsd:import namespace="2fd48cd6-99c6-43e1-bd5b-f8788e500b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7b75c7-e565-49a6-b47a-c946889b0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d48cd6-99c6-43e1-bd5b-f8788e500b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7f6de93-8946-4761-9956-15c0b7d078a6}" ma:internalName="TaxCatchAll" ma:showField="CatchAllData" ma:web="2fd48cd6-99c6-43e1-bd5b-f8788e500b4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EE4DFC-95F8-40A7-AD14-7AFC71C17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7b75c7-e565-49a6-b47a-c946889b0483"/>
    <ds:schemaRef ds:uri="2fd48cd6-99c6-43e1-bd5b-f8788e500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1D0960-BFA0-4A7B-B558-E5B4B2285E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1654</TotalTime>
  <Words>3007</Words>
  <Application>Microsoft Macintosh PowerPoint</Application>
  <PresentationFormat>On-screen Show (4:3)</PresentationFormat>
  <Paragraphs>292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ＭＳ 明朝</vt:lpstr>
      <vt:lpstr>Arial</vt:lpstr>
      <vt:lpstr>Calibri</vt:lpstr>
      <vt:lpstr>Calibri Light</vt:lpstr>
      <vt:lpstr>Wingdings</vt:lpstr>
      <vt:lpstr>Office Theme</vt:lpstr>
      <vt:lpstr>Slide One</vt:lpstr>
      <vt:lpstr>Overview</vt:lpstr>
      <vt:lpstr> What is the Biosphere?</vt:lpstr>
      <vt:lpstr>What is Biometry?</vt:lpstr>
      <vt:lpstr>Why Study Land Cover?</vt:lpstr>
      <vt:lpstr>What is Biomass? </vt:lpstr>
      <vt:lpstr>What is Graminoid Biomass?</vt:lpstr>
      <vt:lpstr>Why Collect Graminoid Biomass Data?</vt:lpstr>
      <vt:lpstr>Why Collect Green and Brown Biomass?</vt:lpstr>
      <vt:lpstr>Biomass Burning</vt:lpstr>
      <vt:lpstr>Let’s do a quick review before moving onto data collection!  Question 1</vt:lpstr>
      <vt:lpstr>Let’s do a quick review before moving onto data collection! Answer to Question 1</vt:lpstr>
      <vt:lpstr>Let’s do a quick review before moving onto data collection! Question 2</vt:lpstr>
      <vt:lpstr>Let’s do a quick review before moving onto data collection! Answer to Question 2</vt:lpstr>
      <vt:lpstr>Protocol at a Glance</vt:lpstr>
      <vt:lpstr>How to Collect Your Data</vt:lpstr>
      <vt:lpstr>Collect your graminoid samples</vt:lpstr>
      <vt:lpstr>The next steps take place in your laboratory space</vt:lpstr>
      <vt:lpstr>Measure your dry weight</vt:lpstr>
      <vt:lpstr>Helpful Hints</vt:lpstr>
      <vt:lpstr>Let’s do a quick review before moving onto data entry! Question 3</vt:lpstr>
      <vt:lpstr>Let’s do a quick review before moving onto data entry! Answer to Question 3</vt:lpstr>
      <vt:lpstr>Let’s do a quick review before moving onto data entry! Question 4</vt:lpstr>
      <vt:lpstr>Let’s do a quick review before moving onto data entry! Answer to Question 4</vt:lpstr>
      <vt:lpstr>Let’s do a quick review before moving onto data entry! Question 5</vt:lpstr>
      <vt:lpstr>Let’s do a quick review before moving onto data entry! Answer to Question 5</vt:lpstr>
      <vt:lpstr>Submit your Data to GLOBE   </vt:lpstr>
      <vt:lpstr>Entering your data via the GLOBE website or GLOBE Observer App</vt:lpstr>
      <vt:lpstr>PowerPoint Presentation</vt:lpstr>
      <vt:lpstr>PowerPoint Presentation</vt:lpstr>
      <vt:lpstr>PowerPoint Presentation</vt:lpstr>
      <vt:lpstr>PowerPoint Presentation</vt:lpstr>
      <vt:lpstr>PowerPoint Presentation</vt:lpstr>
      <vt:lpstr>Next Steps </vt:lpstr>
      <vt:lpstr>Review questions to help you prepare to do the Graminoid Biomass measurements associated with the GLOBE Biometry Protocol</vt:lpstr>
      <vt:lpstr>Frequently Asked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Christina Buffington</cp:lastModifiedBy>
  <cp:revision>78</cp:revision>
  <dcterms:created xsi:type="dcterms:W3CDTF">2016-04-03T00:09:32Z</dcterms:created>
  <dcterms:modified xsi:type="dcterms:W3CDTF">2025-11-16T07:10:44Z</dcterms:modified>
</cp:coreProperties>
</file>