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2wvDm3kOTi86cdyx7uNvWc50l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9294F9-B652-443F-BA7B-E44D697BF651}">
  <a:tblStyle styleId="{749294F9-B652-443F-BA7B-E44D697BF651}" styleName="Table_0">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F1E8"/>
          </a:solidFill>
        </a:fill>
      </a:tcStyle>
    </a:lastRow>
    <a:seCell>
      <a:tcTxStyle/>
      <a:tcStyle>
        <a:tcBdr/>
      </a:tcStyle>
    </a:seCell>
    <a:swCell>
      <a:tcTxStyle/>
      <a:tcStyle>
        <a:tcBdr/>
      </a:tcStyle>
    </a:swCell>
    <a:firstRow>
      <a:tcTxStyle b="on" i="off"/>
      <a:tcStyle>
        <a:tcBdr/>
        <a:fill>
          <a:solidFill>
            <a:srgbClr val="EBF1E8"/>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30"/>
  </p:normalViewPr>
  <p:slideViewPr>
    <p:cSldViewPr snapToGrid="0">
      <p:cViewPr varScale="1">
        <p:scale>
          <a:sx n="119" d="100"/>
          <a:sy n="119" d="100"/>
        </p:scale>
        <p:origin x="16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44"/>
          <p:cNvSpPr txBox="1">
            <a:spLocks noGrp="1"/>
          </p:cNvSpPr>
          <p:nvPr>
            <p:ph type="title"/>
          </p:nvPr>
        </p:nvSpPr>
        <p:spPr>
          <a:xfrm>
            <a:off x="922162" y="500062"/>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85623"/>
              </a:buClr>
              <a:buSzPts val="2800"/>
              <a:buFont typeface="Calibri"/>
              <a:buNone/>
              <a:defRPr sz="2800">
                <a:solidFill>
                  <a:srgbClr val="38562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4"/>
          <p:cNvSpPr txBox="1">
            <a:spLocks noGrp="1"/>
          </p:cNvSpPr>
          <p:nvPr>
            <p:ph type="body" idx="1"/>
          </p:nvPr>
        </p:nvSpPr>
        <p:spPr>
          <a:xfrm>
            <a:off x="918634" y="1486959"/>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4"/>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4"/>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4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2"/>
          <p:cNvSpPr>
            <a:spLocks noGrp="1"/>
          </p:cNvSpPr>
          <p:nvPr>
            <p:ph type="pic" idx="2"/>
          </p:nvPr>
        </p:nvSpPr>
        <p:spPr>
          <a:xfrm>
            <a:off x="3887391" y="987426"/>
            <a:ext cx="4629150" cy="4873625"/>
          </a:xfrm>
          <a:prstGeom prst="rect">
            <a:avLst/>
          </a:prstGeom>
          <a:noFill/>
          <a:ln>
            <a:noFill/>
          </a:ln>
        </p:spPr>
      </p:sp>
      <p:sp>
        <p:nvSpPr>
          <p:cNvPr id="68" name="Google Shape;68;p5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hyperlink" Target="https://www.globe.gov/documents/355050/21ba2634-3834-460b-bc42-c0548f26d355"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globe.gov/documents/355050/355097/Grass+Green-Up+protocol+Field+Guide/24f18f81-cb5c-464a-9baf-498689469f6e" TargetMode="External"/><Relationship Id="rId5" Type="http://schemas.openxmlformats.org/officeDocument/2006/relationships/hyperlink" Target="https://www.globe.gov/documents/348614/8c79fb1e-7c89-49c9-ba29-4a1ca05c5191" TargetMode="Externa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8" Type="http://schemas.openxmlformats.org/officeDocument/2006/relationships/hyperlink" Target="http://www.globe.gov/documents/355050/355097/Grass+Green-Up+protocol+Field+Guide/24f18f81-cb5c-464a-9baf-498689469f6e" TargetMode="External"/><Relationship Id="rId3" Type="http://schemas.openxmlformats.org/officeDocument/2006/relationships/image" Target="../media/image17.jpg"/><Relationship Id="rId7" Type="http://schemas.openxmlformats.org/officeDocument/2006/relationships/hyperlink" Target="http://www.globe.gov/documents/355050/0ae2e930-1ea9-4850-a782-704486e8b392"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globe.gov/documents/348614/8c79fb1e-7c89-49c9-ba29-4a1ca05c5191" TargetMode="External"/><Relationship Id="rId5" Type="http://schemas.openxmlformats.org/officeDocument/2006/relationships/image" Target="../media/image19.jpeg"/><Relationship Id="rId4" Type="http://schemas.openxmlformats.org/officeDocument/2006/relationships/image" Target="../media/image18.jpg"/><Relationship Id="rId9" Type="http://schemas.openxmlformats.org/officeDocument/2006/relationships/hyperlink" Target="https://www.globe.gov/documents/355050/21ba2634-3834-460b-bc42-c0548f26d35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www.globe.gov/documents/348614/8c79fb1e-7c89-49c9-ba29-4a1ca05c5191" TargetMode="Externa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hyperlink" Target="http://www.globe.gov/documents/10157/2209c9c4-96d7-46fe-acdd-eba84b73e5df" TargetMode="Externa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8" Type="http://schemas.openxmlformats.org/officeDocument/2006/relationships/hyperlink" Target="https://www.globe.gov/globe-data/data-entry/email-data-entry" TargetMode="External"/><Relationship Id="rId3" Type="http://schemas.openxmlformats.org/officeDocument/2006/relationships/image" Target="../media/image31.jpg"/><Relationship Id="rId7" Type="http://schemas.openxmlformats.org/officeDocument/2006/relationships/hyperlink" Target="https://dataentry.globe.gov/#/observerpro/home"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globe.gov/home?p_p_id=58&amp;p_p_lifecycle=0&amp;p_p_state=maximized&amp;p_p_mode=view&amp;p_p_col_id=column-2&amp;p_p_col_count=2&amp;_58_enter_data=1&amp;saveLastPath=0&amp;_58_struts_action=/login/login&amp;_58_redirect=https://data.globe.gov" TargetMode="External"/><Relationship Id="rId5" Type="http://schemas.openxmlformats.org/officeDocument/2006/relationships/image" Target="../media/image33.png"/><Relationship Id="rId4" Type="http://schemas.openxmlformats.org/officeDocument/2006/relationships/image" Target="../media/image32.jpg"/><Relationship Id="rId9" Type="http://schemas.openxmlformats.org/officeDocument/2006/relationships/hyperlink" Target="https://www.globe.gov/globe-data/data-entry/globe-observe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8" Type="http://schemas.openxmlformats.org/officeDocument/2006/relationships/hyperlink" Target="https://www.globe.gov/documents/355050/efb91c50-32cb-4733-a2f6-1e2acaebc575" TargetMode="External"/><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 Id="rId9" Type="http://schemas.openxmlformats.org/officeDocument/2006/relationships/hyperlink" Target="https://www.globe.gov/documents/11865/9d46bef9-31cc-4c50-83f9-6a64c90bc46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globe.gov/get-trained/tutorial-center/data-entry/-/tutorials/104432042/edit-create-globe-sites" TargetMode="External"/><Relationship Id="rId5" Type="http://schemas.openxmlformats.org/officeDocument/2006/relationships/image" Target="../media/image36.pn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www.globe.gov/get-trained/tutorial-center/data-access/-/tutorials/104432049/introduction-to-the-vis-system"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vis.globe.gov/GLOBE/" TargetMode="External"/><Relationship Id="rId5" Type="http://schemas.openxmlformats.org/officeDocument/2006/relationships/image" Target="../media/image42.jpg"/><Relationship Id="rId4" Type="http://schemas.openxmlformats.org/officeDocument/2006/relationships/image" Target="../media/image41.jpg"/></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2.jpg"/></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5.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42.xml.rels><?xml version="1.0" encoding="UTF-8" standalone="yes"?>
<Relationships xmlns="http://schemas.openxmlformats.org/package/2006/relationships"><Relationship Id="rId8" Type="http://schemas.openxmlformats.org/officeDocument/2006/relationships/hyperlink" Target="http://climate.nasa.gov/" TargetMode="External"/><Relationship Id="rId3" Type="http://schemas.openxmlformats.org/officeDocument/2006/relationships/image" Target="../media/image3.png"/><Relationship Id="rId7" Type="http://schemas.openxmlformats.org/officeDocument/2006/relationships/hyperlink" Target="http://nasawavelength.org/"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www.globe.gov/" TargetMode="External"/><Relationship Id="rId5" Type="http://schemas.openxmlformats.org/officeDocument/2006/relationships/image" Target="../media/image47.jpg"/><Relationship Id="rId4" Type="http://schemas.openxmlformats.org/officeDocument/2006/relationships/image" Target="../media/image46.jpg"/><Relationship Id="rId9" Type="http://schemas.openxmlformats.org/officeDocument/2006/relationships/hyperlink" Target="mailto:training@nasaglobe.or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svs.gsfc.nasa.gov/31053" TargetMode="External"/><Relationship Id="rId3" Type="http://schemas.openxmlformats.org/officeDocument/2006/relationships/image" Target="../media/image4.jpg"/><Relationship Id="rId7" Type="http://schemas.openxmlformats.org/officeDocument/2006/relationships/hyperlink" Target="https://mynasadata.larc.nasa.gov/mini-lessonactivity/observing-annual-vegetation-change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neo.sci.gsfc.nasa.gov/view.php?datasetId=MOD13A2_M_NDVI"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The GLOBE Program. Biosphere, Grass Green-Up Protocol. Illustration is of grass blades in bloom"/>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0" y="-3579"/>
            <a:ext cx="9125047" cy="6861579"/>
          </a:xfrm>
          <a:prstGeom prst="rect">
            <a:avLst/>
          </a:prstGeom>
          <a:noFill/>
          <a:ln>
            <a:noFill/>
          </a:ln>
        </p:spPr>
      </p:pic>
      <p:sp>
        <p:nvSpPr>
          <p:cNvPr id="90" name="Google Shape;9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4" name="Picture 3" descr="A blue background with white text&#10;&#10;AI-generated content may be incorrect.">
            <a:extLst>
              <a:ext uri="{FF2B5EF4-FFF2-40B4-BE49-F238E27FC236}">
                <a16:creationId xmlns:a16="http://schemas.microsoft.com/office/drawing/2014/main" id="{DF2FFD21-5963-9605-5F12-E0502E788B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0" y="0"/>
            <a:ext cx="3630151" cy="804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82" name="Google Shape;182;p10"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65315"/>
            <a:ext cx="8098263" cy="1028700"/>
          </a:xfrm>
          <a:prstGeom prst="rect">
            <a:avLst/>
          </a:prstGeom>
          <a:noFill/>
          <a:ln>
            <a:noFill/>
          </a:ln>
        </p:spPr>
      </p:pic>
      <p:pic>
        <p:nvPicPr>
          <p:cNvPr id="183" name="Google Shape;183;p10"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37360"/>
            <a:ext cx="1192267" cy="6895360"/>
          </a:xfrm>
          <a:prstGeom prst="rect">
            <a:avLst/>
          </a:prstGeom>
          <a:noFill/>
          <a:ln>
            <a:noFill/>
          </a:ln>
        </p:spPr>
      </p:pic>
      <p:sp>
        <p:nvSpPr>
          <p:cNvPr id="184" name="Google Shape;184;p10"/>
          <p:cNvSpPr txBox="1">
            <a:spLocks noGrp="1"/>
          </p:cNvSpPr>
          <p:nvPr>
            <p:ph type="title"/>
          </p:nvPr>
        </p:nvSpPr>
        <p:spPr>
          <a:xfrm>
            <a:off x="1194851" y="877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Question 2</a:t>
            </a:r>
            <a:endParaRPr/>
          </a:p>
        </p:txBody>
      </p:sp>
      <p:sp>
        <p:nvSpPr>
          <p:cNvPr id="185" name="Google Shape;185;p10"/>
          <p:cNvSpPr txBox="1">
            <a:spLocks noGrp="1"/>
          </p:cNvSpPr>
          <p:nvPr>
            <p:ph type="body" idx="1"/>
          </p:nvPr>
        </p:nvSpPr>
        <p:spPr>
          <a:xfrm>
            <a:off x="1520370" y="2012233"/>
            <a:ext cx="6660243"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In every part of the world, there is one green-up and green-down cycle. </a:t>
            </a:r>
            <a:endParaRPr/>
          </a:p>
          <a:p>
            <a:pPr marL="0" lvl="0" indent="0" algn="l" rtl="0">
              <a:lnSpc>
                <a:spcPct val="90000"/>
              </a:lnSpc>
              <a:spcBef>
                <a:spcPts val="1000"/>
              </a:spcBef>
              <a:spcAft>
                <a:spcPts val="0"/>
              </a:spcAft>
              <a:buClr>
                <a:schemeClr val="dk1"/>
              </a:buClr>
              <a:buSzPts val="2000"/>
              <a:buNone/>
            </a:pPr>
            <a:r>
              <a:rPr lang="en-US" sz="2000" b="1"/>
              <a:t>	</a:t>
            </a: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Do you know the answer?</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91" name="Google Shape;191;p11"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48986"/>
            <a:ext cx="8098263" cy="1028700"/>
          </a:xfrm>
          <a:prstGeom prst="rect">
            <a:avLst/>
          </a:prstGeom>
          <a:noFill/>
          <a:ln>
            <a:noFill/>
          </a:ln>
        </p:spPr>
      </p:pic>
      <p:pic>
        <p:nvPicPr>
          <p:cNvPr id="192" name="Google Shape;192;p11"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3674" y="-32659"/>
            <a:ext cx="1192267" cy="6895360"/>
          </a:xfrm>
          <a:prstGeom prst="rect">
            <a:avLst/>
          </a:prstGeom>
          <a:noFill/>
          <a:ln>
            <a:noFill/>
          </a:ln>
        </p:spPr>
      </p:pic>
      <p:sp>
        <p:nvSpPr>
          <p:cNvPr id="193" name="Google Shape;193;p11"/>
          <p:cNvSpPr txBox="1">
            <a:spLocks noGrp="1"/>
          </p:cNvSpPr>
          <p:nvPr>
            <p:ph type="title"/>
          </p:nvPr>
        </p:nvSpPr>
        <p:spPr>
          <a:xfrm>
            <a:off x="1224783" y="8285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Answer to Question 2</a:t>
            </a:r>
            <a:endParaRPr/>
          </a:p>
        </p:txBody>
      </p:sp>
      <p:sp>
        <p:nvSpPr>
          <p:cNvPr id="194" name="Google Shape;194;p11"/>
          <p:cNvSpPr txBox="1">
            <a:spLocks noGrp="1"/>
          </p:cNvSpPr>
          <p:nvPr>
            <p:ph type="body" idx="1"/>
          </p:nvPr>
        </p:nvSpPr>
        <p:spPr>
          <a:xfrm>
            <a:off x="1520370" y="2012233"/>
            <a:ext cx="6660243"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In every part of the world, there is one green-up and green-down cycle.  </a:t>
            </a:r>
            <a:r>
              <a:rPr lang="en-US" sz="2000" b="1">
                <a:solidFill>
                  <a:srgbClr val="FF0000"/>
                </a:solidFill>
              </a:rPr>
              <a:t>False</a:t>
            </a:r>
            <a:r>
              <a:rPr lang="en-US" sz="2000" b="1"/>
              <a:t> </a:t>
            </a:r>
            <a:endParaRPr/>
          </a:p>
          <a:p>
            <a:pPr marL="0" lvl="0" indent="0" algn="l" rtl="0">
              <a:lnSpc>
                <a:spcPct val="90000"/>
              </a:lnSpc>
              <a:spcBef>
                <a:spcPts val="1000"/>
              </a:spcBef>
              <a:spcAft>
                <a:spcPts val="0"/>
              </a:spcAft>
              <a:buClr>
                <a:schemeClr val="dk1"/>
              </a:buClr>
              <a:buSzPts val="2000"/>
              <a:buNone/>
            </a:pPr>
            <a:r>
              <a:rPr lang="en-US" sz="2000" b="1"/>
              <a:t>	</a:t>
            </a: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01" name="Google Shape;201;p12"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64417"/>
            <a:ext cx="8098263" cy="1028700"/>
          </a:xfrm>
          <a:prstGeom prst="rect">
            <a:avLst/>
          </a:prstGeom>
          <a:noFill/>
          <a:ln>
            <a:noFill/>
          </a:ln>
        </p:spPr>
      </p:pic>
      <p:pic>
        <p:nvPicPr>
          <p:cNvPr id="202" name="Google Shape;202;p12"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26637" y="-37360"/>
            <a:ext cx="1192267" cy="6895360"/>
          </a:xfrm>
          <a:prstGeom prst="rect">
            <a:avLst/>
          </a:prstGeom>
          <a:noFill/>
          <a:ln>
            <a:noFill/>
          </a:ln>
        </p:spPr>
      </p:pic>
      <p:sp>
        <p:nvSpPr>
          <p:cNvPr id="203" name="Google Shape;203;p12"/>
          <p:cNvSpPr txBox="1">
            <a:spLocks noGrp="1"/>
          </p:cNvSpPr>
          <p:nvPr>
            <p:ph type="title"/>
          </p:nvPr>
        </p:nvSpPr>
        <p:spPr>
          <a:xfrm>
            <a:off x="1218904" y="6602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Question 3</a:t>
            </a:r>
            <a:endParaRPr/>
          </a:p>
        </p:txBody>
      </p:sp>
      <p:sp>
        <p:nvSpPr>
          <p:cNvPr id="204" name="Google Shape;204;p12"/>
          <p:cNvSpPr txBox="1">
            <a:spLocks noGrp="1"/>
          </p:cNvSpPr>
          <p:nvPr>
            <p:ph type="body" idx="1"/>
          </p:nvPr>
        </p:nvSpPr>
        <p:spPr>
          <a:xfrm>
            <a:off x="1514165" y="1985831"/>
            <a:ext cx="7248071" cy="4351337"/>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2000"/>
              <a:buNone/>
            </a:pPr>
            <a:r>
              <a:rPr lang="en-US" sz="2000" b="1"/>
              <a:t>Why are scientists interested in green-up data? The data can be used:</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help interpret satellite observations of greenness, such as imagery of the Normalized Difference Vegetation Index (NDVI)</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determine how environmental conditions affect plant growth</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calculate changes in growing season length and onset over years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monitor the nature and extent of climate change and its effects on plants and animals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all of the above</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only A and B</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Do you know the answer?</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10" name="Google Shape;210;p13"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67111"/>
            <a:ext cx="8098263" cy="1028700"/>
          </a:xfrm>
          <a:prstGeom prst="rect">
            <a:avLst/>
          </a:prstGeom>
          <a:noFill/>
          <a:ln>
            <a:noFill/>
          </a:ln>
        </p:spPr>
      </p:pic>
      <p:pic>
        <p:nvPicPr>
          <p:cNvPr id="211" name="Google Shape;211;p13"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32657" y="-37360"/>
            <a:ext cx="1192267" cy="6895360"/>
          </a:xfrm>
          <a:prstGeom prst="rect">
            <a:avLst/>
          </a:prstGeom>
          <a:noFill/>
          <a:ln>
            <a:noFill/>
          </a:ln>
        </p:spPr>
      </p:pic>
      <p:sp>
        <p:nvSpPr>
          <p:cNvPr id="212" name="Google Shape;212;p13"/>
          <p:cNvSpPr txBox="1">
            <a:spLocks noGrp="1"/>
          </p:cNvSpPr>
          <p:nvPr>
            <p:ph type="title"/>
          </p:nvPr>
        </p:nvSpPr>
        <p:spPr>
          <a:xfrm>
            <a:off x="1224924" y="8219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Answer to Question 3</a:t>
            </a:r>
            <a:endParaRPr/>
          </a:p>
        </p:txBody>
      </p:sp>
      <p:sp>
        <p:nvSpPr>
          <p:cNvPr id="213" name="Google Shape;213;p13"/>
          <p:cNvSpPr txBox="1">
            <a:spLocks noGrp="1"/>
          </p:cNvSpPr>
          <p:nvPr>
            <p:ph type="body" idx="1"/>
          </p:nvPr>
        </p:nvSpPr>
        <p:spPr>
          <a:xfrm>
            <a:off x="1514165" y="1985831"/>
            <a:ext cx="7248071" cy="4351337"/>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2000"/>
              <a:buNone/>
            </a:pPr>
            <a:r>
              <a:rPr lang="en-US" sz="2000" b="1"/>
              <a:t>Why are scientists interested in green-up data? The data can be used:</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help interpret satellite observations of greenness, such as imagery of the   Normalized Difference Vegetation Index (NDVI)</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determine how environmental conditions affect plant growth</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calculate changes in growing season length and onset over years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to monitor the nature and extent of climate change and its effects on plants and animals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b="1"/>
              <a:t>all of the above –</a:t>
            </a:r>
            <a:r>
              <a:rPr lang="en-US" sz="2000" b="1">
                <a:solidFill>
                  <a:srgbClr val="FF0000"/>
                </a:solidFill>
              </a:rPr>
              <a:t>correct ☺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only A and B</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Let’s now look at data collection.</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19" name="Google Shape;219;p14"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20" name="Google Shape;220;p14"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21" name="Google Shape;221;p14"/>
          <p:cNvSpPr txBox="1">
            <a:spLocks noGrp="1"/>
          </p:cNvSpPr>
          <p:nvPr>
            <p:ph type="title"/>
          </p:nvPr>
        </p:nvSpPr>
        <p:spPr>
          <a:xfrm>
            <a:off x="1276054" y="6178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Overview of the Grass Green-Up Protocol</a:t>
            </a:r>
            <a:endParaRPr/>
          </a:p>
        </p:txBody>
      </p:sp>
      <p:graphicFrame>
        <p:nvGraphicFramePr>
          <p:cNvPr id="222" name="Google Shape;222;p14" descr="Table showing needed information for the Grass Green-up Protocol.&#10;When - Select your site at least 2 weeks before green-up begins. For grasses, the start of Green-Up occurs when any initial green grass shoot is first observed.&#10;Where - You will need to make your observations in a one-meter square that is dominated by grass plants. &#10;Time needed -10-15 minutes per measurement. Frequency of observations: Ideally, visit plant at least two times a week to check for the start of green-up and continue observing until leaf growth plateaus.&#10;Prerequisites - none&#10;Primary Instrument - Metric ruler&#10;Skill level - all&#10;References - Site Definition Sheet&#10;Grass Green-Up Protocol Field Guide&#10;Green-up data sheet"/>
          <p:cNvGraphicFramePr/>
          <p:nvPr>
            <p:extLst>
              <p:ext uri="{D42A27DB-BD31-4B8C-83A1-F6EECF244321}">
                <p14:modId xmlns:p14="http://schemas.microsoft.com/office/powerpoint/2010/main" val="707794108"/>
              </p:ext>
            </p:extLst>
          </p:nvPr>
        </p:nvGraphicFramePr>
        <p:xfrm>
          <a:off x="1437831" y="1595275"/>
          <a:ext cx="7004025" cy="4439110"/>
        </p:xfrm>
        <a:graphic>
          <a:graphicData uri="http://schemas.openxmlformats.org/drawingml/2006/table">
            <a:tbl>
              <a:tblPr firstRow="1" bandRow="1">
                <a:noFill/>
                <a:tableStyleId>{749294F9-B652-443F-BA7B-E44D697BF651}</a:tableStyleId>
              </a:tblPr>
              <a:tblGrid>
                <a:gridCol w="2442025">
                  <a:extLst>
                    <a:ext uri="{9D8B030D-6E8A-4147-A177-3AD203B41FA5}">
                      <a16:colId xmlns:a16="http://schemas.microsoft.com/office/drawing/2014/main" val="20000"/>
                    </a:ext>
                  </a:extLst>
                </a:gridCol>
                <a:gridCol w="4562000">
                  <a:extLst>
                    <a:ext uri="{9D8B030D-6E8A-4147-A177-3AD203B41FA5}">
                      <a16:colId xmlns:a16="http://schemas.microsoft.com/office/drawing/2014/main" val="20001"/>
                    </a:ext>
                  </a:extLst>
                </a:gridCol>
              </a:tblGrid>
              <a:tr h="984650">
                <a:tc>
                  <a:txBody>
                    <a:bodyPr/>
                    <a:lstStyle/>
                    <a:p>
                      <a:pPr marL="0" marR="0" lvl="0" indent="0" algn="l" rtl="0">
                        <a:spcBef>
                          <a:spcPts val="0"/>
                        </a:spcBef>
                        <a:spcAft>
                          <a:spcPts val="0"/>
                        </a:spcAft>
                        <a:buNone/>
                      </a:pPr>
                      <a:r>
                        <a:rPr lang="en-US" sz="1400" b="1" u="none" strike="noStrike" cap="none">
                          <a:solidFill>
                            <a:srgbClr val="385623"/>
                          </a:solidFill>
                        </a:rPr>
                        <a:t>When</a:t>
                      </a:r>
                      <a:endParaRPr/>
                    </a:p>
                  </a:txBody>
                  <a:tcPr marL="91450" marR="91450" marT="45725" marB="45725"/>
                </a:tc>
                <a:tc>
                  <a:txBody>
                    <a:bodyPr/>
                    <a:lstStyle/>
                    <a:p>
                      <a:pPr marL="0" marR="0" lvl="0" indent="0" algn="just" rtl="0">
                        <a:lnSpc>
                          <a:spcPct val="100000"/>
                        </a:lnSpc>
                        <a:spcBef>
                          <a:spcPts val="0"/>
                        </a:spcBef>
                        <a:spcAft>
                          <a:spcPts val="0"/>
                        </a:spcAft>
                        <a:buClr>
                          <a:srgbClr val="385623"/>
                        </a:buClr>
                        <a:buSzPts val="1400"/>
                        <a:buFont typeface="Arial"/>
                        <a:buNone/>
                      </a:pPr>
                      <a:r>
                        <a:rPr lang="en-US" sz="1400" b="1">
                          <a:solidFill>
                            <a:srgbClr val="385623"/>
                          </a:solidFill>
                        </a:rPr>
                        <a:t>Select your site at least 2 weeks before green-up begins. For grasses, the start of Green-Up occurs when any initial green grass shoot is first observed.</a:t>
                      </a:r>
                      <a:endParaRPr/>
                    </a:p>
                    <a:p>
                      <a:pPr marL="0" marR="0" lvl="0" indent="0" algn="just" rtl="0">
                        <a:spcBef>
                          <a:spcPts val="0"/>
                        </a:spcBef>
                        <a:spcAft>
                          <a:spcPts val="0"/>
                        </a:spcAft>
                        <a:buClr>
                          <a:schemeClr val="dk1"/>
                        </a:buClr>
                        <a:buSzPts val="1400"/>
                        <a:buFont typeface="Arial"/>
                        <a:buNone/>
                      </a:pPr>
                      <a:endParaRPr sz="1400" b="1">
                        <a:solidFill>
                          <a:srgbClr val="385623"/>
                        </a:solidFill>
                      </a:endParaRPr>
                    </a:p>
                  </a:txBody>
                  <a:tcPr marL="91450" marR="91450" marT="45725" marB="45725"/>
                </a:tc>
                <a:extLst>
                  <a:ext uri="{0D108BD9-81ED-4DB2-BD59-A6C34878D82A}">
                    <a16:rowId xmlns:a16="http://schemas.microsoft.com/office/drawing/2014/main" val="10000"/>
                  </a:ext>
                </a:extLst>
              </a:tr>
              <a:tr h="518150">
                <a:tc>
                  <a:txBody>
                    <a:bodyPr/>
                    <a:lstStyle/>
                    <a:p>
                      <a:pPr marL="0" marR="0" lvl="0" indent="0" algn="l" rtl="0">
                        <a:spcBef>
                          <a:spcPts val="0"/>
                        </a:spcBef>
                        <a:spcAft>
                          <a:spcPts val="0"/>
                        </a:spcAft>
                        <a:buNone/>
                      </a:pPr>
                      <a:r>
                        <a:rPr lang="en-US" sz="1400" b="1">
                          <a:solidFill>
                            <a:srgbClr val="385623"/>
                          </a:solidFill>
                        </a:rPr>
                        <a:t>Where </a:t>
                      </a:r>
                      <a:endParaRPr/>
                    </a:p>
                  </a:txBody>
                  <a:tcPr marL="91450" marR="91450" marT="45725" marB="45725"/>
                </a:tc>
                <a:tc>
                  <a:txBody>
                    <a:bodyPr/>
                    <a:lstStyle/>
                    <a:p>
                      <a:pPr marL="0" marR="0" lvl="0" indent="0" algn="just" rtl="0">
                        <a:spcBef>
                          <a:spcPts val="0"/>
                        </a:spcBef>
                        <a:spcAft>
                          <a:spcPts val="0"/>
                        </a:spcAft>
                        <a:buClr>
                          <a:srgbClr val="385623"/>
                        </a:buClr>
                        <a:buSzPts val="1400"/>
                        <a:buFont typeface="Arial"/>
                        <a:buNone/>
                      </a:pPr>
                      <a:r>
                        <a:rPr lang="en-US" sz="1400" b="1">
                          <a:solidFill>
                            <a:srgbClr val="385623"/>
                          </a:solidFill>
                        </a:rPr>
                        <a:t>You will need to make your observations in a one-meter square that is dominated by grass plants. </a:t>
                      </a:r>
                      <a:endParaRPr/>
                    </a:p>
                  </a:txBody>
                  <a:tcPr marL="91450" marR="91450" marT="45725" marB="45725"/>
                </a:tc>
                <a:extLst>
                  <a:ext uri="{0D108BD9-81ED-4DB2-BD59-A6C34878D82A}">
                    <a16:rowId xmlns:a16="http://schemas.microsoft.com/office/drawing/2014/main" val="10001"/>
                  </a:ext>
                </a:extLst>
              </a:tr>
              <a:tr h="1158250">
                <a:tc>
                  <a:txBody>
                    <a:bodyPr/>
                    <a:lstStyle/>
                    <a:p>
                      <a:pPr marL="0" marR="0" lvl="0" indent="0" algn="l" rtl="0">
                        <a:spcBef>
                          <a:spcPts val="0"/>
                        </a:spcBef>
                        <a:spcAft>
                          <a:spcPts val="0"/>
                        </a:spcAft>
                        <a:buNone/>
                      </a:pPr>
                      <a:r>
                        <a:rPr lang="en-US" sz="1400" b="1">
                          <a:solidFill>
                            <a:srgbClr val="385623"/>
                          </a:solidFill>
                        </a:rPr>
                        <a:t>Time Needed</a:t>
                      </a:r>
                      <a:endParaRPr/>
                    </a:p>
                  </a:txBody>
                  <a:tcPr marL="91450" marR="91450" marT="45725" marB="45725"/>
                </a:tc>
                <a:tc>
                  <a:txBody>
                    <a:bodyPr/>
                    <a:lstStyle/>
                    <a:p>
                      <a:pPr marL="0" marR="0" lvl="0" indent="0" algn="l" rtl="0">
                        <a:lnSpc>
                          <a:spcPct val="100000"/>
                        </a:lnSpc>
                        <a:spcBef>
                          <a:spcPts val="0"/>
                        </a:spcBef>
                        <a:spcAft>
                          <a:spcPts val="0"/>
                        </a:spcAft>
                        <a:buClr>
                          <a:srgbClr val="385623"/>
                        </a:buClr>
                        <a:buSzPts val="1400"/>
                        <a:buFont typeface="Calibri"/>
                        <a:buNone/>
                      </a:pPr>
                      <a:r>
                        <a:rPr lang="en-US" sz="1400" b="1">
                          <a:solidFill>
                            <a:srgbClr val="385623"/>
                          </a:solidFill>
                        </a:rPr>
                        <a:t>10-15 minutes per measurement. Frequency of observations: Ideally, visit plant at least two times a week to check for the start of green-up and continue observing until leaf growth plateaus.</a:t>
                      </a:r>
                      <a:endParaRPr/>
                    </a:p>
                    <a:p>
                      <a:pPr marL="0" marR="0" lvl="0" indent="0" algn="l" rtl="0">
                        <a:lnSpc>
                          <a:spcPct val="100000"/>
                        </a:lnSpc>
                        <a:spcBef>
                          <a:spcPts val="0"/>
                        </a:spcBef>
                        <a:spcAft>
                          <a:spcPts val="0"/>
                        </a:spcAft>
                        <a:buClr>
                          <a:srgbClr val="385623"/>
                        </a:buClr>
                        <a:buSzPts val="1400"/>
                        <a:buFont typeface="Calibri"/>
                        <a:buNone/>
                      </a:pPr>
                      <a:r>
                        <a:rPr lang="en-US" sz="1400" b="1">
                          <a:solidFill>
                            <a:srgbClr val="385623"/>
                          </a:solidFill>
                        </a:rPr>
                        <a:t> </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400" b="1">
                          <a:solidFill>
                            <a:srgbClr val="385623"/>
                          </a:solidFill>
                        </a:rPr>
                        <a:t>Prerequisites </a:t>
                      </a:r>
                      <a:endParaRPr sz="1400" b="1">
                        <a:solidFill>
                          <a:srgbClr val="385623"/>
                        </a:solidFill>
                      </a:endParaRPr>
                    </a:p>
                  </a:txBody>
                  <a:tcPr marL="91450" marR="91450" marT="45725" marB="45725"/>
                </a:tc>
                <a:tc>
                  <a:txBody>
                    <a:bodyPr/>
                    <a:lstStyle/>
                    <a:p>
                      <a:pPr marL="0" marR="0" lvl="0" indent="0" algn="l" rtl="0">
                        <a:lnSpc>
                          <a:spcPct val="100000"/>
                        </a:lnSpc>
                        <a:spcBef>
                          <a:spcPts val="0"/>
                        </a:spcBef>
                        <a:spcAft>
                          <a:spcPts val="0"/>
                        </a:spcAft>
                        <a:buClr>
                          <a:srgbClr val="385623"/>
                        </a:buClr>
                        <a:buSzPts val="1400"/>
                        <a:buFont typeface="Calibri"/>
                        <a:buNone/>
                      </a:pPr>
                      <a:r>
                        <a:rPr lang="en-US" sz="1400" b="1">
                          <a:solidFill>
                            <a:srgbClr val="385623"/>
                          </a:solidFill>
                        </a:rPr>
                        <a:t>None</a:t>
                      </a:r>
                      <a:endParaRPr/>
                    </a:p>
                  </a:txBody>
                  <a:tcPr marL="91450" marR="91450" marT="45725" marB="45725"/>
                </a:tc>
                <a:extLst>
                  <a:ext uri="{0D108BD9-81ED-4DB2-BD59-A6C34878D82A}">
                    <a16:rowId xmlns:a16="http://schemas.microsoft.com/office/drawing/2014/main" val="10003"/>
                  </a:ext>
                </a:extLst>
              </a:tr>
              <a:tr h="304800">
                <a:tc>
                  <a:txBody>
                    <a:bodyPr/>
                    <a:lstStyle/>
                    <a:p>
                      <a:pPr marL="0" marR="0" lvl="0" indent="0" algn="l" rtl="0">
                        <a:spcBef>
                          <a:spcPts val="0"/>
                        </a:spcBef>
                        <a:spcAft>
                          <a:spcPts val="0"/>
                        </a:spcAft>
                        <a:buNone/>
                      </a:pPr>
                      <a:r>
                        <a:rPr lang="en-US" sz="1400" b="1">
                          <a:solidFill>
                            <a:srgbClr val="385623"/>
                          </a:solidFill>
                        </a:rPr>
                        <a:t>Primary Instrument</a:t>
                      </a:r>
                      <a:endParaRPr/>
                    </a:p>
                  </a:txBody>
                  <a:tcPr marL="91450" marR="91450" marT="45725" marB="45725"/>
                </a:tc>
                <a:tc>
                  <a:txBody>
                    <a:bodyPr/>
                    <a:lstStyle/>
                    <a:p>
                      <a:pPr marL="0" marR="0" lvl="0" indent="0" algn="just" rtl="0">
                        <a:spcBef>
                          <a:spcPts val="0"/>
                        </a:spcBef>
                        <a:spcAft>
                          <a:spcPts val="0"/>
                        </a:spcAft>
                        <a:buNone/>
                      </a:pPr>
                      <a:r>
                        <a:rPr lang="en-US" sz="1400" b="1">
                          <a:solidFill>
                            <a:srgbClr val="385623"/>
                          </a:solidFill>
                        </a:rPr>
                        <a:t>Metric ruler</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400" b="1">
                          <a:solidFill>
                            <a:srgbClr val="385623"/>
                          </a:solidFill>
                        </a:rPr>
                        <a:t>Skill level</a:t>
                      </a:r>
                      <a:endParaRPr sz="1400" b="1">
                        <a:solidFill>
                          <a:srgbClr val="385623"/>
                        </a:solidFill>
                      </a:endParaRPr>
                    </a:p>
                  </a:txBody>
                  <a:tcPr marL="91450" marR="91450" marT="45725" marB="45725"/>
                </a:tc>
                <a:tc>
                  <a:txBody>
                    <a:bodyPr/>
                    <a:lstStyle/>
                    <a:p>
                      <a:pPr marL="0" marR="0" lvl="0" indent="0" algn="l" rtl="0">
                        <a:spcBef>
                          <a:spcPts val="0"/>
                        </a:spcBef>
                        <a:spcAft>
                          <a:spcPts val="0"/>
                        </a:spcAft>
                        <a:buNone/>
                      </a:pPr>
                      <a:r>
                        <a:rPr lang="en-US" sz="1400" b="1">
                          <a:solidFill>
                            <a:srgbClr val="385623"/>
                          </a:solidFill>
                        </a:rPr>
                        <a:t>All</a:t>
                      </a:r>
                      <a:endParaRPr/>
                    </a:p>
                  </a:txBody>
                  <a:tcPr marL="91450" marR="91450" marT="45725" marB="45725"/>
                </a:tc>
                <a:extLst>
                  <a:ext uri="{0D108BD9-81ED-4DB2-BD59-A6C34878D82A}">
                    <a16:rowId xmlns:a16="http://schemas.microsoft.com/office/drawing/2014/main" val="10005"/>
                  </a:ext>
                </a:extLst>
              </a:tr>
              <a:tr h="731525">
                <a:tc>
                  <a:txBody>
                    <a:bodyPr/>
                    <a:lstStyle/>
                    <a:p>
                      <a:pPr marL="0" marR="0" lvl="0" indent="0" algn="l" rtl="0">
                        <a:spcBef>
                          <a:spcPts val="0"/>
                        </a:spcBef>
                        <a:spcAft>
                          <a:spcPts val="0"/>
                        </a:spcAft>
                        <a:buNone/>
                      </a:pPr>
                      <a:r>
                        <a:rPr lang="en-US" sz="1400" b="1">
                          <a:solidFill>
                            <a:srgbClr val="385623"/>
                          </a:solidFill>
                        </a:rPr>
                        <a:t>References</a:t>
                      </a:r>
                      <a:endParaRPr/>
                    </a:p>
                  </a:txBody>
                  <a:tcPr marL="91450" marR="91450" marT="45725" marB="45725"/>
                </a:tc>
                <a:tc>
                  <a:txBody>
                    <a:bodyPr/>
                    <a:lstStyle/>
                    <a:p>
                      <a:pPr marL="0" marR="0" lvl="0" indent="0" algn="l" rtl="0">
                        <a:spcBef>
                          <a:spcPts val="0"/>
                        </a:spcBef>
                        <a:spcAft>
                          <a:spcPts val="0"/>
                        </a:spcAft>
                        <a:buNone/>
                      </a:pPr>
                      <a:r>
                        <a:rPr lang="en-US" sz="1400" b="1" dirty="0">
                          <a:solidFill>
                            <a:srgbClr val="385623"/>
                          </a:solidFill>
                          <a:hlinkClick r:id="rId5"/>
                        </a:rPr>
                        <a:t>Site Definition Sheet</a:t>
                      </a:r>
                      <a:endParaRPr dirty="0"/>
                    </a:p>
                    <a:p>
                      <a:pPr marL="0" marR="0" lvl="0" indent="0" algn="l" rtl="0">
                        <a:spcBef>
                          <a:spcPts val="0"/>
                        </a:spcBef>
                        <a:spcAft>
                          <a:spcPts val="0"/>
                        </a:spcAft>
                        <a:buNone/>
                      </a:pPr>
                      <a:r>
                        <a:rPr lang="en-US" sz="1400" b="1" dirty="0">
                          <a:solidFill>
                            <a:srgbClr val="385623"/>
                          </a:solidFill>
                          <a:hlinkClick r:id="rId6"/>
                        </a:rPr>
                        <a:t>Grass Green-Up Protocol Field Guide</a:t>
                      </a:r>
                      <a:endParaRPr dirty="0"/>
                    </a:p>
                    <a:p>
                      <a:pPr marL="0" marR="0" lvl="0" indent="0" algn="l" rtl="0">
                        <a:spcBef>
                          <a:spcPts val="0"/>
                        </a:spcBef>
                        <a:spcAft>
                          <a:spcPts val="0"/>
                        </a:spcAft>
                        <a:buNone/>
                      </a:pPr>
                      <a:r>
                        <a:rPr lang="en-US" sz="1400" b="1" dirty="0">
                          <a:solidFill>
                            <a:srgbClr val="385623"/>
                          </a:solidFill>
                          <a:hlinkClick r:id="rId7"/>
                        </a:rPr>
                        <a:t>Green-up data sheet</a:t>
                      </a:r>
                      <a:endParaRPr dirty="0"/>
                    </a:p>
                  </a:txBody>
                  <a:tcPr marL="91450" marR="91450" marT="45725" marB="45725"/>
                </a:tc>
                <a:extLst>
                  <a:ext uri="{0D108BD9-81ED-4DB2-BD59-A6C34878D82A}">
                    <a16:rowId xmlns:a16="http://schemas.microsoft.com/office/drawing/2014/main" val="10006"/>
                  </a:ext>
                </a:extLst>
              </a:tr>
            </a:tbl>
          </a:graphicData>
        </a:graphic>
      </p:graphicFrame>
      <p:sp>
        <p:nvSpPr>
          <p:cNvPr id="223" name="Google Shape;223;p14"/>
          <p:cNvSpPr txBox="1"/>
          <p:nvPr/>
        </p:nvSpPr>
        <p:spPr>
          <a:xfrm>
            <a:off x="1369623" y="6101210"/>
            <a:ext cx="683481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 Because of the possibility of multiple growing seasons in a year, we are asking you to report which cycle you are observing. If there is only one cycle, then you report green-up cycle 1. The onset of the first green-down after 1 January is considered green-up cycle 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29" name="Google Shape;229;p15"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30" name="Google Shape;230;p15"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31" name="Google Shape;231;p15"/>
          <p:cNvSpPr txBox="1">
            <a:spLocks noGrp="1"/>
          </p:cNvSpPr>
          <p:nvPr>
            <p:ph type="title"/>
          </p:nvPr>
        </p:nvSpPr>
        <p:spPr>
          <a:xfrm>
            <a:off x="1276054" y="6178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Equipment and Documents Needed</a:t>
            </a:r>
            <a:endParaRPr/>
          </a:p>
        </p:txBody>
      </p:sp>
      <p:pic>
        <p:nvPicPr>
          <p:cNvPr id="232" name="Google Shape;232;p15" descr="illustration of equipment needed for the protocol"/>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4883029" y="1745379"/>
            <a:ext cx="3798200" cy="4351337"/>
          </a:xfrm>
          <a:prstGeom prst="rect">
            <a:avLst/>
          </a:prstGeom>
          <a:noFill/>
          <a:ln>
            <a:noFill/>
          </a:ln>
        </p:spPr>
      </p:pic>
      <p:sp>
        <p:nvSpPr>
          <p:cNvPr id="233" name="Google Shape;233;p15"/>
          <p:cNvSpPr txBox="1">
            <a:spLocks noGrp="1"/>
          </p:cNvSpPr>
          <p:nvPr>
            <p:ph type="body" idx="2"/>
          </p:nvPr>
        </p:nvSpPr>
        <p:spPr>
          <a:xfrm>
            <a:off x="1297478" y="1630194"/>
            <a:ext cx="4923708" cy="5049344"/>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en-US" b="1" dirty="0"/>
              <a:t>First Visit Only</a:t>
            </a:r>
            <a:endParaRPr dirty="0"/>
          </a:p>
          <a:p>
            <a:pPr marL="285750" lvl="0" indent="-285750" algn="l" rtl="0">
              <a:lnSpc>
                <a:spcPct val="90000"/>
              </a:lnSpc>
              <a:spcBef>
                <a:spcPts val="1000"/>
              </a:spcBef>
              <a:spcAft>
                <a:spcPts val="0"/>
              </a:spcAft>
              <a:buClr>
                <a:schemeClr val="dk1"/>
              </a:buClr>
              <a:buSzPct val="100000"/>
              <a:buFont typeface="Arial"/>
              <a:buChar char="•"/>
            </a:pPr>
            <a:r>
              <a:rPr lang="en-US" dirty="0"/>
              <a:t>Fine tip permanent marker</a:t>
            </a:r>
            <a:endParaRPr dirty="0"/>
          </a:p>
          <a:p>
            <a:pPr marL="285750" lvl="0" indent="-285750" algn="l" rtl="0">
              <a:lnSpc>
                <a:spcPct val="90000"/>
              </a:lnSpc>
              <a:spcBef>
                <a:spcPts val="1000"/>
              </a:spcBef>
              <a:spcAft>
                <a:spcPts val="0"/>
              </a:spcAft>
              <a:buClr>
                <a:schemeClr val="dk1"/>
              </a:buClr>
              <a:buSzPct val="100000"/>
              <a:buFont typeface="Arial"/>
              <a:buChar char="•"/>
            </a:pPr>
            <a:r>
              <a:rPr lang="en-US" dirty="0"/>
              <a:t>Camera</a:t>
            </a:r>
            <a:endParaRPr dirty="0"/>
          </a:p>
          <a:p>
            <a:pPr marL="285750" lvl="0" indent="-285750" algn="l" rtl="0">
              <a:lnSpc>
                <a:spcPct val="90000"/>
              </a:lnSpc>
              <a:spcBef>
                <a:spcPts val="1000"/>
              </a:spcBef>
              <a:spcAft>
                <a:spcPts val="0"/>
              </a:spcAft>
              <a:buClr>
                <a:schemeClr val="dk1"/>
              </a:buClr>
              <a:buSzPct val="100000"/>
              <a:buFont typeface="Arial"/>
              <a:buChar char="•"/>
            </a:pPr>
            <a:r>
              <a:rPr lang="en-US" dirty="0"/>
              <a:t>Compass</a:t>
            </a:r>
            <a:endParaRPr dirty="0"/>
          </a:p>
          <a:p>
            <a:pPr marL="285750" lvl="0" indent="-174625" algn="l" rtl="0">
              <a:lnSpc>
                <a:spcPct val="90000"/>
              </a:lnSpc>
              <a:spcBef>
                <a:spcPts val="1000"/>
              </a:spcBef>
              <a:spcAft>
                <a:spcPts val="0"/>
              </a:spcAft>
              <a:buClr>
                <a:schemeClr val="dk1"/>
              </a:buClr>
              <a:buSzPct val="100000"/>
              <a:buFont typeface="Arial"/>
              <a:buNone/>
            </a:pPr>
            <a:endParaRPr dirty="0"/>
          </a:p>
          <a:p>
            <a:pPr marL="0" lvl="0" indent="0" algn="l" rtl="0">
              <a:lnSpc>
                <a:spcPct val="90000"/>
              </a:lnSpc>
              <a:spcBef>
                <a:spcPts val="1000"/>
              </a:spcBef>
              <a:spcAft>
                <a:spcPts val="0"/>
              </a:spcAft>
              <a:buClr>
                <a:schemeClr val="dk1"/>
              </a:buClr>
              <a:buSzPct val="100000"/>
              <a:buNone/>
            </a:pPr>
            <a:r>
              <a:rPr lang="en-US" b="1" dirty="0"/>
              <a:t>Every Visit</a:t>
            </a:r>
            <a:endParaRPr dirty="0"/>
          </a:p>
          <a:p>
            <a:pPr marL="285750" lvl="0" indent="-285750" algn="l" rtl="0">
              <a:lnSpc>
                <a:spcPct val="90000"/>
              </a:lnSpc>
              <a:spcBef>
                <a:spcPts val="1000"/>
              </a:spcBef>
              <a:spcAft>
                <a:spcPts val="0"/>
              </a:spcAft>
              <a:buClr>
                <a:schemeClr val="dk1"/>
              </a:buClr>
              <a:buSzPct val="100000"/>
              <a:buFont typeface="Arial"/>
              <a:buChar char="•"/>
            </a:pPr>
            <a:r>
              <a:rPr lang="en-US" dirty="0"/>
              <a:t>Pencil or pen</a:t>
            </a:r>
            <a:endParaRPr dirty="0"/>
          </a:p>
          <a:p>
            <a:pPr marL="285750" lvl="0" indent="-285750" algn="l" rtl="0">
              <a:lnSpc>
                <a:spcPct val="90000"/>
              </a:lnSpc>
              <a:spcBef>
                <a:spcPts val="1000"/>
              </a:spcBef>
              <a:spcAft>
                <a:spcPts val="0"/>
              </a:spcAft>
              <a:buClr>
                <a:schemeClr val="dk1"/>
              </a:buClr>
              <a:buSzPct val="100000"/>
              <a:buFont typeface="Arial"/>
              <a:buChar char="•"/>
            </a:pPr>
            <a:r>
              <a:rPr lang="en-US" dirty="0"/>
              <a:t>Ruler with mm units</a:t>
            </a:r>
            <a:endParaRPr dirty="0"/>
          </a:p>
          <a:p>
            <a:pPr marL="285750" lvl="0" indent="-174625" algn="l" rtl="0">
              <a:lnSpc>
                <a:spcPct val="90000"/>
              </a:lnSpc>
              <a:spcBef>
                <a:spcPts val="1000"/>
              </a:spcBef>
              <a:spcAft>
                <a:spcPts val="0"/>
              </a:spcAft>
              <a:buClr>
                <a:schemeClr val="dk1"/>
              </a:buClr>
              <a:buSzPct val="100000"/>
              <a:buFont typeface="Arial"/>
              <a:buNone/>
            </a:pPr>
            <a:endParaRPr dirty="0"/>
          </a:p>
          <a:p>
            <a:pPr marL="0" lvl="0" indent="0" algn="l" rtl="0">
              <a:lnSpc>
                <a:spcPct val="90000"/>
              </a:lnSpc>
              <a:spcBef>
                <a:spcPts val="1000"/>
              </a:spcBef>
              <a:spcAft>
                <a:spcPts val="0"/>
              </a:spcAft>
              <a:buClr>
                <a:schemeClr val="dk1"/>
              </a:buClr>
              <a:buSzPct val="100000"/>
              <a:buNone/>
            </a:pPr>
            <a:r>
              <a:rPr lang="en-US" b="1" dirty="0"/>
              <a:t>Documents Needed in the Field</a:t>
            </a:r>
            <a:endParaRPr dirty="0"/>
          </a:p>
          <a:p>
            <a:pPr marL="285750" lvl="0" indent="-285750" algn="l" rtl="0">
              <a:lnSpc>
                <a:spcPct val="90000"/>
              </a:lnSpc>
              <a:spcBef>
                <a:spcPts val="1000"/>
              </a:spcBef>
              <a:spcAft>
                <a:spcPts val="0"/>
              </a:spcAft>
              <a:buClr>
                <a:schemeClr val="dk1"/>
              </a:buClr>
              <a:buSzPct val="100000"/>
              <a:buFont typeface="Arial"/>
              <a:buChar char="•"/>
            </a:pPr>
            <a:r>
              <a:rPr lang="en-US" b="1" u="sng" dirty="0">
                <a:solidFill>
                  <a:schemeClr val="hlink"/>
                </a:solidFill>
                <a:hlinkClick r:id="rId6"/>
              </a:rPr>
              <a:t>Site Definition Sheet</a:t>
            </a:r>
            <a:endParaRPr b="1" dirty="0"/>
          </a:p>
          <a:p>
            <a:pPr marL="285750" lvl="0" indent="-285750" algn="l" rtl="0">
              <a:lnSpc>
                <a:spcPct val="90000"/>
              </a:lnSpc>
              <a:spcBef>
                <a:spcPts val="1000"/>
              </a:spcBef>
              <a:spcAft>
                <a:spcPts val="0"/>
              </a:spcAft>
              <a:buClr>
                <a:srgbClr val="055000"/>
              </a:buClr>
              <a:buSzPct val="100000"/>
              <a:buFont typeface="Arial"/>
              <a:buChar char="•"/>
            </a:pPr>
            <a:r>
              <a:rPr lang="en-US" b="1" u="sng" dirty="0">
                <a:solidFill>
                  <a:srgbClr val="055000"/>
                </a:solidFill>
                <a:hlinkClick r:id="rId7">
                  <a:extLst>
                    <a:ext uri="{A12FA001-AC4F-418D-AE19-62706E023703}">
                      <ahyp:hlinkClr xmlns:ahyp="http://schemas.microsoft.com/office/drawing/2018/hyperlinkcolor" val="tx"/>
                    </a:ext>
                  </a:extLst>
                </a:hlinkClick>
              </a:rPr>
              <a:t>Tree and Shrub Green-Up and Green-Down Site Selection </a:t>
            </a:r>
            <a:endParaRPr b="1" dirty="0"/>
          </a:p>
          <a:p>
            <a:pPr marL="285750" lvl="0" indent="-285750" algn="l" rtl="0">
              <a:lnSpc>
                <a:spcPct val="90000"/>
              </a:lnSpc>
              <a:spcBef>
                <a:spcPts val="1000"/>
              </a:spcBef>
              <a:spcAft>
                <a:spcPts val="0"/>
              </a:spcAft>
              <a:buClr>
                <a:schemeClr val="dk1"/>
              </a:buClr>
              <a:buSzPct val="100000"/>
              <a:buFont typeface="Arial"/>
              <a:buChar char="•"/>
            </a:pPr>
            <a:r>
              <a:rPr lang="en-US" b="1" u="sng" dirty="0">
                <a:solidFill>
                  <a:schemeClr val="hlink"/>
                </a:solidFill>
                <a:hlinkClick r:id="rId8"/>
              </a:rPr>
              <a:t>Grass Green-up Protocol Field Guide </a:t>
            </a:r>
            <a:endParaRPr b="1" dirty="0"/>
          </a:p>
          <a:p>
            <a:pPr marL="285750" lvl="0" indent="-285750" algn="l" rtl="0">
              <a:lnSpc>
                <a:spcPct val="90000"/>
              </a:lnSpc>
              <a:spcBef>
                <a:spcPts val="1000"/>
              </a:spcBef>
              <a:spcAft>
                <a:spcPts val="0"/>
              </a:spcAft>
              <a:buClr>
                <a:schemeClr val="dk1"/>
              </a:buClr>
              <a:buSzPct val="100000"/>
              <a:buFont typeface="Arial"/>
              <a:buChar char="•"/>
            </a:pPr>
            <a:r>
              <a:rPr lang="en-US" b="1" u="sng" dirty="0">
                <a:solidFill>
                  <a:schemeClr val="hlink"/>
                </a:solidFill>
                <a:hlinkClick r:id="rId9"/>
              </a:rPr>
              <a:t>Green-up data sheet</a:t>
            </a:r>
            <a:endParaRPr b="1" dirty="0"/>
          </a:p>
          <a:p>
            <a:pPr marL="228600" lvl="0" indent="-11747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39" name="Google Shape;239;p16"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40" name="Google Shape;240;p16"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41" name="Google Shape;241;p16"/>
          <p:cNvSpPr txBox="1">
            <a:spLocks noGrp="1"/>
          </p:cNvSpPr>
          <p:nvPr>
            <p:ph type="title"/>
          </p:nvPr>
        </p:nvSpPr>
        <p:spPr>
          <a:xfrm>
            <a:off x="1276054" y="6178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Site Selection</a:t>
            </a:r>
            <a:endParaRPr/>
          </a:p>
        </p:txBody>
      </p:sp>
      <p:sp>
        <p:nvSpPr>
          <p:cNvPr id="242" name="Google Shape;242;p16"/>
          <p:cNvSpPr txBox="1">
            <a:spLocks noGrp="1"/>
          </p:cNvSpPr>
          <p:nvPr>
            <p:ph type="body" idx="2"/>
          </p:nvPr>
        </p:nvSpPr>
        <p:spPr>
          <a:xfrm>
            <a:off x="1520497" y="1515894"/>
            <a:ext cx="7283514" cy="5049344"/>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000"/>
              <a:buFont typeface="Arial"/>
              <a:buChar char="•"/>
            </a:pPr>
            <a:r>
              <a:rPr lang="en-US" sz="2000"/>
              <a:t>Site selection is important. Choose a site that contains plants indicative of the surrounding climate.  You will need to make your observations in a one-meter square that is dominated by grass plants. </a:t>
            </a:r>
            <a:endParaRPr/>
          </a:p>
          <a:p>
            <a:pPr marL="342900" lvl="0" indent="-215900" algn="l" rtl="0">
              <a:lnSpc>
                <a:spcPct val="100000"/>
              </a:lnSpc>
              <a:spcBef>
                <a:spcPts val="400"/>
              </a:spcBef>
              <a:spcAft>
                <a:spcPts val="0"/>
              </a:spcAft>
              <a:buClr>
                <a:schemeClr val="dk1"/>
              </a:buClr>
              <a:buSzPts val="2000"/>
              <a:buFont typeface="Arial"/>
              <a:buNone/>
            </a:pPr>
            <a:endParaRPr sz="2000"/>
          </a:p>
          <a:p>
            <a:pPr marL="742950" lvl="1" indent="-285750" algn="l" rtl="0">
              <a:lnSpc>
                <a:spcPct val="100000"/>
              </a:lnSpc>
              <a:spcBef>
                <a:spcPts val="400"/>
              </a:spcBef>
              <a:spcAft>
                <a:spcPts val="0"/>
              </a:spcAft>
              <a:buClr>
                <a:schemeClr val="dk1"/>
              </a:buClr>
              <a:buSzPts val="2000"/>
              <a:buFont typeface="Arial"/>
              <a:buChar char="–"/>
            </a:pPr>
            <a:r>
              <a:rPr lang="en-US" sz="2000"/>
              <a:t>Native species</a:t>
            </a:r>
            <a:endParaRPr/>
          </a:p>
          <a:p>
            <a:pPr marL="742950" lvl="1" indent="-285750" algn="l" rtl="0">
              <a:lnSpc>
                <a:spcPct val="100000"/>
              </a:lnSpc>
              <a:spcBef>
                <a:spcPts val="400"/>
              </a:spcBef>
              <a:spcAft>
                <a:spcPts val="0"/>
              </a:spcAft>
              <a:buClr>
                <a:schemeClr val="dk1"/>
              </a:buClr>
              <a:buSzPts val="2000"/>
              <a:buFont typeface="Arial"/>
              <a:buChar char="–"/>
            </a:pPr>
            <a:r>
              <a:rPr lang="en-US" sz="2000"/>
              <a:t>Not watered or fertilized</a:t>
            </a:r>
            <a:endParaRPr/>
          </a:p>
          <a:p>
            <a:pPr marL="742950" lvl="1" indent="-285750" algn="l" rtl="0">
              <a:lnSpc>
                <a:spcPct val="100000"/>
              </a:lnSpc>
              <a:spcBef>
                <a:spcPts val="400"/>
              </a:spcBef>
              <a:spcAft>
                <a:spcPts val="0"/>
              </a:spcAft>
              <a:buClr>
                <a:schemeClr val="dk1"/>
              </a:buClr>
              <a:buSzPts val="2000"/>
              <a:buFont typeface="Arial"/>
              <a:buChar char="–"/>
            </a:pPr>
            <a:r>
              <a:rPr lang="en-US" sz="2000"/>
              <a:t>Away from buildings </a:t>
            </a:r>
            <a:endParaRPr/>
          </a:p>
          <a:p>
            <a:pPr marL="742950" lvl="1" indent="-285750" algn="l" rtl="0">
              <a:lnSpc>
                <a:spcPct val="100000"/>
              </a:lnSpc>
              <a:spcBef>
                <a:spcPts val="400"/>
              </a:spcBef>
              <a:spcAft>
                <a:spcPts val="0"/>
              </a:spcAft>
              <a:buClr>
                <a:schemeClr val="dk1"/>
              </a:buClr>
              <a:buSzPts val="2000"/>
              <a:buFont typeface="Arial"/>
              <a:buChar char="–"/>
            </a:pPr>
            <a:r>
              <a:rPr lang="en-US" sz="2000"/>
              <a:t>Choose a site that is accessible and can be visited repeatedly.</a:t>
            </a:r>
            <a:endParaRPr/>
          </a:p>
          <a:p>
            <a:pPr marL="457200" lvl="1" indent="0" algn="l" rtl="0">
              <a:lnSpc>
                <a:spcPct val="100000"/>
              </a:lnSpc>
              <a:spcBef>
                <a:spcPts val="400"/>
              </a:spcBef>
              <a:spcAft>
                <a:spcPts val="0"/>
              </a:spcAft>
              <a:buClr>
                <a:schemeClr val="dk1"/>
              </a:buClr>
              <a:buSzPts val="2000"/>
              <a:buNone/>
            </a:pPr>
            <a:endParaRPr sz="2000"/>
          </a:p>
        </p:txBody>
      </p:sp>
      <p:pic>
        <p:nvPicPr>
          <p:cNvPr id="243" name="Google Shape;243;p16" descr="Caution ic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79463" y="4830939"/>
            <a:ext cx="399410" cy="409377"/>
          </a:xfrm>
          <a:prstGeom prst="rect">
            <a:avLst/>
          </a:prstGeom>
          <a:noFill/>
          <a:ln>
            <a:noFill/>
          </a:ln>
          <a:effectLst>
            <a:outerShdw blurRad="292100" dist="139700" dir="2700000" algn="tl" rotWithShape="0">
              <a:srgbClr val="333333">
                <a:alpha val="64705"/>
              </a:srgbClr>
            </a:outerShdw>
          </a:effectLst>
        </p:spPr>
      </p:pic>
      <p:sp>
        <p:nvSpPr>
          <p:cNvPr id="244" name="Google Shape;244;p16"/>
          <p:cNvSpPr txBox="1"/>
          <p:nvPr/>
        </p:nvSpPr>
        <p:spPr>
          <a:xfrm>
            <a:off x="1696146" y="4672534"/>
            <a:ext cx="6390842" cy="1477328"/>
          </a:xfrm>
          <a:prstGeom prst="rect">
            <a:avLst/>
          </a:prstGeom>
          <a:noFill/>
          <a:ln>
            <a:noFill/>
          </a:ln>
        </p:spPr>
        <p:txBody>
          <a:bodyPr spcFirstLastPara="1" wrap="square" lIns="91425" tIns="45700" rIns="91425" bIns="45700" anchor="t" anchorCtr="0">
            <a:spAutoFit/>
          </a:bodyPr>
          <a:lstStyle/>
          <a:p>
            <a:pPr marL="228600" marR="0" lvl="2" indent="0" algn="l" rtl="0">
              <a:spcBef>
                <a:spcPts val="0"/>
              </a:spcBef>
              <a:spcAft>
                <a:spcPts val="0"/>
              </a:spcAft>
              <a:buNone/>
            </a:pPr>
            <a:r>
              <a:rPr lang="en-US" sz="1800" b="1" i="1" u="none" strike="noStrike" cap="none">
                <a:solidFill>
                  <a:srgbClr val="123B1C"/>
                </a:solidFill>
                <a:latin typeface="Calibri"/>
                <a:ea typeface="Calibri"/>
                <a:cs typeface="Calibri"/>
                <a:sym typeface="Calibri"/>
              </a:rPr>
              <a:t>NOTE:. To determine if the plant is too close to a building, stand at the plant and sight the top of the building through your clinometer. If the angle is greater than 45˚, the building is too close. You do not want the plant to be closer to the building than it is tall.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51" name="Google Shape;251;p17" descr="Menu: How to collect your dat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pic>
        <p:nvPicPr>
          <p:cNvPr id="252" name="Google Shape;252;p17"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sp>
        <p:nvSpPr>
          <p:cNvPr id="253" name="Google Shape;253;p17"/>
          <p:cNvSpPr txBox="1">
            <a:spLocks noGrp="1"/>
          </p:cNvSpPr>
          <p:nvPr>
            <p:ph type="title"/>
          </p:nvPr>
        </p:nvSpPr>
        <p:spPr>
          <a:xfrm>
            <a:off x="1185066" y="1288511"/>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Other Site Selection Considerations </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54" name="Google Shape;254;p17"/>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17</a:t>
            </a:fld>
            <a:endParaRPr sz="1200">
              <a:solidFill>
                <a:srgbClr val="888888"/>
              </a:solidFill>
              <a:latin typeface="Calibri"/>
              <a:ea typeface="Calibri"/>
              <a:cs typeface="Calibri"/>
              <a:sym typeface="Calibri"/>
            </a:endParaRPr>
          </a:p>
        </p:txBody>
      </p:sp>
      <p:sp>
        <p:nvSpPr>
          <p:cNvPr id="255" name="Google Shape;255;p17"/>
          <p:cNvSpPr txBox="1"/>
          <p:nvPr/>
        </p:nvSpPr>
        <p:spPr>
          <a:xfrm>
            <a:off x="1338000" y="1503048"/>
            <a:ext cx="7242270"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Select one or more species that is common in your area. Think from the perspective of a satellite – what is the satellite “seeing”?</a:t>
            </a:r>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r>
              <a:rPr lang="en-US" sz="1800">
                <a:solidFill>
                  <a:schemeClr val="dk1"/>
                </a:solidFill>
                <a:latin typeface="Calibri"/>
                <a:ea typeface="Calibri"/>
                <a:cs typeface="Calibri"/>
                <a:sym typeface="Calibri"/>
              </a:rPr>
              <a:t>If you are also doing atmospheric or soil moisture protocols, select a site </a:t>
            </a:r>
            <a:r>
              <a:rPr lang="en-US" sz="1800" b="1">
                <a:solidFill>
                  <a:srgbClr val="055000"/>
                </a:solidFill>
                <a:latin typeface="Calibri"/>
                <a:ea typeface="Calibri"/>
                <a:cs typeface="Calibri"/>
                <a:sym typeface="Calibri"/>
              </a:rPr>
              <a:t>less than 2 km </a:t>
            </a:r>
            <a:r>
              <a:rPr lang="en-US" sz="1800">
                <a:solidFill>
                  <a:schemeClr val="dk1"/>
                </a:solidFill>
                <a:latin typeface="Calibri"/>
                <a:ea typeface="Calibri"/>
                <a:cs typeface="Calibri"/>
                <a:sym typeface="Calibri"/>
              </a:rPr>
              <a:t>from your atmosphere or soil moisture site, and </a:t>
            </a:r>
            <a:r>
              <a:rPr lang="en-US" sz="1800" b="1">
                <a:solidFill>
                  <a:srgbClr val="055000"/>
                </a:solidFill>
                <a:latin typeface="Calibri"/>
                <a:ea typeface="Calibri"/>
                <a:cs typeface="Calibri"/>
                <a:sym typeface="Calibri"/>
              </a:rPr>
              <a:t>an elevation difference less than 100 meters</a:t>
            </a:r>
            <a:r>
              <a:rPr lang="en-US" sz="1800">
                <a:solidFill>
                  <a:schemeClr val="dk1"/>
                </a:solidFill>
                <a:latin typeface="Calibri"/>
                <a:ea typeface="Calibri"/>
                <a:cs typeface="Calibri"/>
                <a:sym typeface="Calibri"/>
              </a:rPr>
              <a:t>. This is important because local topography affects weather significantly.</a:t>
            </a:r>
            <a:endParaRPr/>
          </a:p>
          <a:p>
            <a:pPr marL="342900" marR="0" lvl="0" indent="-228600" algn="l" rtl="0">
              <a:lnSpc>
                <a:spcPct val="10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56" name="Google Shape;256;p17" descr="Diagram showing a side view of a forest landscape, showing trees, shrubs and grass. A second diagram shows the &quot;circles&quot; of the tree canopy from above, the way a satellite  sees it.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01770" y="2344007"/>
            <a:ext cx="7018831" cy="21551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62" name="Google Shape;262;p18"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63" name="Google Shape;263;p1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64" name="Google Shape;264;p18"/>
          <p:cNvSpPr txBox="1">
            <a:spLocks noGrp="1"/>
          </p:cNvSpPr>
          <p:nvPr>
            <p:ph type="title"/>
          </p:nvPr>
        </p:nvSpPr>
        <p:spPr>
          <a:xfrm>
            <a:off x="1198394" y="1452323"/>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Green-Up Site Selection-1</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65" name="Google Shape;265;p18"/>
          <p:cNvSpPr txBox="1"/>
          <p:nvPr/>
        </p:nvSpPr>
        <p:spPr>
          <a:xfrm>
            <a:off x="1332472" y="1601020"/>
            <a:ext cx="4257739"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In the Field</a:t>
            </a:r>
            <a:endParaRPr/>
          </a:p>
          <a:p>
            <a:pPr marL="228600" marR="0" lvl="0" indent="-228600" algn="just" rtl="0">
              <a:lnSpc>
                <a:spcPct val="9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Complete the Greening portion of the </a:t>
            </a:r>
            <a:r>
              <a:rPr lang="en-US" sz="1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Site Definition Sheet</a:t>
            </a: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marL="228600" marR="0" lvl="0" indent="-228600" algn="just" rtl="0">
              <a:lnSpc>
                <a:spcPct val="9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Identify genus using field guides or help of plant specialists. Record the genus on the Site Definition Sheet. </a:t>
            </a:r>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66" name="Google Shape;266;p18" descr="Screen shot of the greening portion of the Site Definition Sheet."/>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a:off x="1581150" y="4001294"/>
            <a:ext cx="3886200" cy="24931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67" name="Google Shape;267;p18" descr="Screenshot of Site Definition Sheet, with arrow pointing to check box for &quot;Greening&quot; site."/>
          <p:cNvPicPr preferRelativeResize="0">
            <a:picLocks noGrp="1"/>
          </p:cNvPicPr>
          <p:nvPr>
            <p:ph type="body" idx="1"/>
          </p:nvPr>
        </p:nvPicPr>
        <p:blipFill rotWithShape="1">
          <a:blip r:embed="rId7" cstate="email">
            <a:alphaModFix/>
            <a:extLst>
              <a:ext uri="{28A0092B-C50C-407E-A947-70E740481C1C}">
                <a14:useLocalDpi xmlns:a14="http://schemas.microsoft.com/office/drawing/2010/main"/>
              </a:ext>
            </a:extLst>
          </a:blip>
          <a:srcRect/>
          <a:stretch/>
        </p:blipFill>
        <p:spPr>
          <a:xfrm>
            <a:off x="5746507" y="1447631"/>
            <a:ext cx="3048000" cy="39624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74" name="Google Shape;274;p19"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75" name="Google Shape;275;p1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76" name="Google Shape;276;p19"/>
          <p:cNvSpPr txBox="1">
            <a:spLocks noGrp="1"/>
          </p:cNvSpPr>
          <p:nvPr>
            <p:ph type="title"/>
          </p:nvPr>
        </p:nvSpPr>
        <p:spPr>
          <a:xfrm>
            <a:off x="1198394" y="1452323"/>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Green-Up Site Selection-2</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77" name="Google Shape;277;p19"/>
          <p:cNvSpPr txBox="1"/>
          <p:nvPr/>
        </p:nvSpPr>
        <p:spPr>
          <a:xfrm>
            <a:off x="1332472" y="1601020"/>
            <a:ext cx="4257739"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In the Field</a:t>
            </a:r>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28600" marR="0" lvl="0" indent="-228600" algn="just" rtl="0">
              <a:lnSpc>
                <a:spcPct val="9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Select a one-meter square area dominated by grass plants. Mark your one-meter square plot with nails or stakes or other durable identifiers.</a:t>
            </a:r>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28600" marR="0" lvl="0" indent="-228600" algn="just" rtl="0">
              <a:lnSpc>
                <a:spcPct val="9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Locate coordinates using your phone or the </a:t>
            </a:r>
            <a:r>
              <a:rPr lang="en-US" sz="1800" b="1"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GPS Protocol</a:t>
            </a:r>
            <a:r>
              <a:rPr lang="en-US" sz="1800" b="1">
                <a:solidFill>
                  <a:schemeClr val="dk1"/>
                </a:solidFill>
                <a:latin typeface="Arial"/>
                <a:ea typeface="Arial"/>
                <a:cs typeface="Arial"/>
                <a:sym typeface="Arial"/>
              </a:rPr>
              <a:t>.</a:t>
            </a:r>
            <a:endParaRPr sz="1800" b="1">
              <a:solidFill>
                <a:schemeClr val="dk1"/>
              </a:solidFill>
              <a:latin typeface="Calibri"/>
              <a:ea typeface="Calibri"/>
              <a:cs typeface="Calibri"/>
              <a:sym typeface="Calibri"/>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78" name="Google Shape;278;p19" descr="Photograph of a `1 m x 1 m square, outlined by meter sticks, defining the patch of grass serving as a sample site."/>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a:off x="5765552" y="1929624"/>
            <a:ext cx="3097385" cy="32414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watermark of grass blades in bloom"/>
          <p:cNvPicPr preferRelativeResize="0"/>
          <p:nvPr/>
        </p:nvPicPr>
        <p:blipFill rotWithShape="1">
          <a:blip r:embed="rId3" cstate="email">
            <a:alphaModFix amt="32000"/>
            <a:extLst>
              <a:ext uri="{28A0092B-C50C-407E-A947-70E740481C1C}">
                <a14:useLocalDpi xmlns:a14="http://schemas.microsoft.com/office/drawing/2010/main"/>
              </a:ext>
            </a:extLst>
          </a:blip>
          <a:srcRect/>
          <a:stretch/>
        </p:blipFill>
        <p:spPr>
          <a:xfrm>
            <a:off x="1200525" y="1727200"/>
            <a:ext cx="7984830" cy="5130800"/>
          </a:xfrm>
          <a:prstGeom prst="rect">
            <a:avLst/>
          </a:prstGeom>
          <a:noFill/>
          <a:ln>
            <a:noFill/>
          </a:ln>
        </p:spPr>
      </p:pic>
      <p:sp>
        <p:nvSpPr>
          <p:cNvPr id="96" name="Google Shape;9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7" name="Google Shape;97;p2" descr="Banner: 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297" y="-1"/>
            <a:ext cx="7999157" cy="1012371"/>
          </a:xfrm>
          <a:prstGeom prst="rect">
            <a:avLst/>
          </a:prstGeom>
          <a:noFill/>
          <a:ln>
            <a:noFill/>
          </a:ln>
        </p:spPr>
      </p:pic>
      <p:pic>
        <p:nvPicPr>
          <p:cNvPr id="98" name="Google Shape;98;p2" descr="What is grass green-up?"/>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8025" y="0"/>
            <a:ext cx="1204401" cy="6858000"/>
          </a:xfrm>
          <a:prstGeom prst="rect">
            <a:avLst/>
          </a:prstGeom>
          <a:noFill/>
          <a:ln>
            <a:noFill/>
          </a:ln>
        </p:spPr>
      </p:pic>
      <p:sp>
        <p:nvSpPr>
          <p:cNvPr id="99" name="Google Shape;99;p2"/>
          <p:cNvSpPr txBox="1">
            <a:spLocks noGrp="1"/>
          </p:cNvSpPr>
          <p:nvPr>
            <p:ph type="title"/>
          </p:nvPr>
        </p:nvSpPr>
        <p:spPr>
          <a:xfrm>
            <a:off x="1164298" y="62914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200"/>
              <a:buFont typeface="Calibri"/>
              <a:buNone/>
            </a:pPr>
            <a:r>
              <a:rPr lang="en-US" sz="3200" b="1"/>
              <a:t>Overview</a:t>
            </a:r>
            <a:endParaRPr/>
          </a:p>
        </p:txBody>
      </p:sp>
      <p:sp>
        <p:nvSpPr>
          <p:cNvPr id="100" name="Google Shape;100;p2"/>
          <p:cNvSpPr txBox="1"/>
          <p:nvPr/>
        </p:nvSpPr>
        <p:spPr>
          <a:xfrm>
            <a:off x="1422016" y="1291925"/>
            <a:ext cx="7799565"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b="0"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2800" b="1" i="0" u="none" strike="noStrike" cap="none">
                <a:solidFill>
                  <a:srgbClr val="055000"/>
                </a:solidFill>
                <a:latin typeface="Calibri"/>
                <a:ea typeface="Calibri"/>
                <a:cs typeface="Calibri"/>
                <a:sym typeface="Calibri"/>
              </a:rPr>
              <a:t>This module: </a:t>
            </a:r>
            <a:endParaRPr/>
          </a:p>
          <a:p>
            <a:pPr marL="0" marR="0" lvl="0" indent="0" algn="l" rtl="0">
              <a:spcBef>
                <a:spcPts val="0"/>
              </a:spcBef>
              <a:spcAft>
                <a:spcPts val="0"/>
              </a:spcAft>
              <a:buNone/>
            </a:pP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Describes how to select and define a GLOBE Phenology Protocol Study Site</a:t>
            </a:r>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Provides a step-by-step introduction of the protocol method</a:t>
            </a:r>
            <a:endParaRPr/>
          </a:p>
          <a:p>
            <a:pPr marL="342900" marR="0" lvl="0" indent="-279400" algn="l" rtl="0">
              <a:spcBef>
                <a:spcPts val="0"/>
              </a:spcBef>
              <a:spcAft>
                <a:spcPts val="0"/>
              </a:spcAft>
              <a:buClr>
                <a:schemeClr val="dk1"/>
              </a:buClr>
              <a:buSzPts val="1000"/>
              <a:buFont typeface="Arial"/>
              <a:buNone/>
            </a:pPr>
            <a:endParaRPr sz="1000" b="0"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i="0" u="none" strike="noStrike" cap="none">
                <a:solidFill>
                  <a:srgbClr val="055000"/>
                </a:solidFill>
                <a:latin typeface="Calibri"/>
                <a:ea typeface="Calibri"/>
                <a:cs typeface="Calibri"/>
                <a:sym typeface="Calibri"/>
              </a:rPr>
              <a:t>Learning Objectives</a:t>
            </a:r>
            <a:endParaRPr sz="1000" b="0"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i="0" u="none" strike="noStrike" cap="none">
                <a:solidFill>
                  <a:srgbClr val="055000"/>
                </a:solidFill>
                <a:latin typeface="Calibri"/>
                <a:ea typeface="Calibri"/>
                <a:cs typeface="Calibri"/>
                <a:sym typeface="Calibri"/>
              </a:rPr>
              <a:t>After completing this module, you will be able to:</a:t>
            </a:r>
            <a:endParaRPr/>
          </a:p>
          <a:p>
            <a:pPr marL="0" marR="0" lvl="0" indent="0" algn="l" rtl="0">
              <a:spcBef>
                <a:spcPts val="0"/>
              </a:spcBef>
              <a:spcAft>
                <a:spcPts val="0"/>
              </a:spcAft>
              <a:buNone/>
            </a:pP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Define phenology and what is meant by grass green-up</a:t>
            </a:r>
            <a:endParaRPr sz="1800" b="1"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Describe the importance of quality control steps in the collection of accurate data</a:t>
            </a:r>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Describe why green-up data is important for understanding our changing Earth system</a:t>
            </a:r>
            <a:endParaRPr sz="1800" b="1"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Identify a grass green-up study site and conduct measurements in the field</a:t>
            </a: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Upload data to the GLOBE database</a:t>
            </a: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Visualize data using GLOBE’s Visualization System</a:t>
            </a:r>
            <a:endParaRPr/>
          </a:p>
          <a:p>
            <a:pPr marL="342900" marR="0" lvl="0" indent="-228600" algn="l" rtl="0">
              <a:spcBef>
                <a:spcPts val="0"/>
              </a:spcBef>
              <a:spcAft>
                <a:spcPts val="0"/>
              </a:spcAft>
              <a:buClr>
                <a:schemeClr val="dk1"/>
              </a:buClr>
              <a:buSzPts val="1800"/>
              <a:buFont typeface="Arial"/>
              <a:buNone/>
            </a:pPr>
            <a:endParaRPr sz="1800" b="1"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i="1" u="none" strike="noStrike" cap="none">
                <a:solidFill>
                  <a:srgbClr val="055000"/>
                </a:solidFill>
                <a:latin typeface="Calibri"/>
                <a:ea typeface="Calibri"/>
                <a:cs typeface="Calibri"/>
                <a:sym typeface="Calibri"/>
              </a:rPr>
              <a:t>Estimated time to complete module 1.5 hours</a:t>
            </a:r>
            <a:endParaRPr/>
          </a:p>
          <a:p>
            <a:pPr marL="342900" marR="0" lvl="0" indent="-279400" algn="l" rtl="0">
              <a:spcBef>
                <a:spcPts val="0"/>
              </a:spcBef>
              <a:spcAft>
                <a:spcPts val="0"/>
              </a:spcAft>
              <a:buClr>
                <a:schemeClr val="dk1"/>
              </a:buClr>
              <a:buSzPts val="1000"/>
              <a:buFont typeface="Arial"/>
              <a:buNone/>
            </a:pPr>
            <a:endParaRPr sz="1000" b="0" i="0" u="none" strike="noStrike" cap="none">
              <a:solidFill>
                <a:srgbClr val="055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84" name="Google Shape;284;p20"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85" name="Google Shape;285;p2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86" name="Google Shape;286;p20"/>
          <p:cNvSpPr txBox="1">
            <a:spLocks noGrp="1"/>
          </p:cNvSpPr>
          <p:nvPr>
            <p:ph type="title"/>
          </p:nvPr>
        </p:nvSpPr>
        <p:spPr>
          <a:xfrm>
            <a:off x="1198394" y="1710936"/>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Green-Up Data Sheet</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87" name="Google Shape;287;p20"/>
          <p:cNvSpPr txBox="1"/>
          <p:nvPr/>
        </p:nvSpPr>
        <p:spPr>
          <a:xfrm>
            <a:off x="1332472" y="1601020"/>
            <a:ext cx="3680399" cy="741830"/>
          </a:xfrm>
          <a:prstGeom prst="rect">
            <a:avLst/>
          </a:prstGeom>
          <a:noFill/>
          <a:ln>
            <a:noFill/>
          </a:ln>
        </p:spPr>
        <p:txBody>
          <a:bodyPr spcFirstLastPara="1" wrap="square" lIns="91425" tIns="45700" rIns="91425" bIns="45700" anchor="t" anchorCtr="0">
            <a:noAutofit/>
          </a:bodyPr>
          <a:lstStyle/>
          <a:p>
            <a:pPr marL="228600" marR="0" lvl="0" indent="-114300" algn="just" rtl="0">
              <a:lnSpc>
                <a:spcPct val="90000"/>
              </a:lnSpc>
              <a:spcBef>
                <a:spcPts val="0"/>
              </a:spcBef>
              <a:spcAft>
                <a:spcPts val="0"/>
              </a:spcAft>
              <a:buClr>
                <a:schemeClr val="dk1"/>
              </a:buClr>
              <a:buSzPts val="1800"/>
              <a:buFont typeface="Arial"/>
              <a:buNone/>
            </a:pPr>
            <a:endParaRPr sz="1800" b="1">
              <a:solidFill>
                <a:srgbClr val="055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Fill in the top portion of the data sheet</a:t>
            </a:r>
            <a:endParaRPr/>
          </a:p>
        </p:txBody>
      </p:sp>
      <p:pic>
        <p:nvPicPr>
          <p:cNvPr id="288" name="Google Shape;288;p20" descr="Screen Shot of Grass Green-Up data sheet."/>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5444141" y="1452323"/>
            <a:ext cx="3373813" cy="4351337"/>
          </a:xfrm>
          <a:prstGeom prst="rect">
            <a:avLst/>
          </a:prstGeom>
          <a:noFill/>
          <a:ln>
            <a:noFill/>
          </a:ln>
        </p:spPr>
      </p:pic>
      <p:cxnSp>
        <p:nvCxnSpPr>
          <p:cNvPr id="289" name="Google Shape;289;p20" descr="Arrow from 1. Fill in the top portion of the data sheet to the top portion of the Grass Green-up Data Sheet."/>
          <p:cNvCxnSpPr/>
          <p:nvPr/>
        </p:nvCxnSpPr>
        <p:spPr>
          <a:xfrm rot="10800000" flipH="1">
            <a:off x="4062792" y="2237103"/>
            <a:ext cx="1817077" cy="192441"/>
          </a:xfrm>
          <a:prstGeom prst="straightConnector1">
            <a:avLst/>
          </a:prstGeom>
          <a:noFill/>
          <a:ln w="12700" cap="flat" cmpd="sng">
            <a:solidFill>
              <a:srgbClr val="055000"/>
            </a:solidFill>
            <a:prstDash val="solid"/>
            <a:miter lim="800000"/>
            <a:headEnd type="none" w="sm" len="sm"/>
            <a:tailEnd type="stealth"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1" descr="Photograph of dormant grass with new shoots appearling underneath."/>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6253527" y="2112658"/>
            <a:ext cx="1885579" cy="3457821"/>
          </a:xfrm>
          <a:prstGeom prst="rect">
            <a:avLst/>
          </a:prstGeom>
          <a:noFill/>
          <a:ln>
            <a:noFill/>
          </a:ln>
        </p:spPr>
      </p:pic>
      <p:sp>
        <p:nvSpPr>
          <p:cNvPr id="295" name="Google Shape;295;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96" name="Google Shape;296;p21"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297" name="Google Shape;297;p21" descr="Menu: How to collect your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298" name="Google Shape;298;p21"/>
          <p:cNvSpPr txBox="1">
            <a:spLocks noGrp="1"/>
          </p:cNvSpPr>
          <p:nvPr>
            <p:ph type="title"/>
          </p:nvPr>
        </p:nvSpPr>
        <p:spPr>
          <a:xfrm>
            <a:off x="1198394" y="1710936"/>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Green-Up: Every Visit-1</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99" name="Google Shape;299;p21"/>
          <p:cNvSpPr txBox="1"/>
          <p:nvPr/>
        </p:nvSpPr>
        <p:spPr>
          <a:xfrm>
            <a:off x="1332472" y="1601020"/>
            <a:ext cx="4491523" cy="4904852"/>
          </a:xfrm>
          <a:prstGeom prst="rect">
            <a:avLst/>
          </a:prstGeom>
          <a:noFill/>
          <a:ln>
            <a:noFill/>
          </a:ln>
        </p:spPr>
        <p:txBody>
          <a:bodyPr spcFirstLastPara="1" wrap="square" lIns="91425" tIns="45700" rIns="91425" bIns="45700" anchor="t" anchorCtr="0">
            <a:noAutofit/>
          </a:bodyPr>
          <a:lstStyle/>
          <a:p>
            <a:pPr marL="228600" marR="0" lvl="0" indent="-114300" algn="just" rtl="0">
              <a:lnSpc>
                <a:spcPct val="90000"/>
              </a:lnSpc>
              <a:spcBef>
                <a:spcPts val="0"/>
              </a:spcBef>
              <a:spcAft>
                <a:spcPts val="0"/>
              </a:spcAft>
              <a:buClr>
                <a:schemeClr val="dk1"/>
              </a:buClr>
              <a:buSzPts val="1800"/>
              <a:buFont typeface="Arial"/>
              <a:buNone/>
            </a:pPr>
            <a:endParaRPr sz="1800" b="1">
              <a:solidFill>
                <a:srgbClr val="055000"/>
              </a:solidFill>
              <a:latin typeface="Calibri"/>
              <a:ea typeface="Calibri"/>
              <a:cs typeface="Calibri"/>
              <a:sym typeface="Calibri"/>
            </a:endParaRPr>
          </a:p>
          <a:p>
            <a:pPr marL="514350" marR="0" lvl="0" indent="-514350" algn="just" rtl="0">
              <a:lnSpc>
                <a:spcPct val="100000"/>
              </a:lnSpc>
              <a:spcBef>
                <a:spcPts val="36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Here are the steps:</a:t>
            </a:r>
            <a:endParaRPr sz="1800">
              <a:solidFill>
                <a:schemeClr val="dk1"/>
              </a:solidFill>
              <a:latin typeface="Calibri"/>
              <a:ea typeface="Calibri"/>
              <a:cs typeface="Calibri"/>
              <a:sym typeface="Calibri"/>
            </a:endParaRPr>
          </a:p>
          <a:p>
            <a:pPr marL="514350" marR="0" lvl="0" indent="-51435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Look for new green grass shoots.</a:t>
            </a:r>
            <a:endParaRPr/>
          </a:p>
          <a:p>
            <a:pPr marL="514350" marR="0" lvl="0" indent="-51435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Mark the base of the first grass shoot with a single dot, using a permanent felt marker.</a:t>
            </a:r>
            <a:endParaRPr/>
          </a:p>
          <a:p>
            <a:pPr marL="514350" marR="0" lvl="0" indent="-51435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Mark the second shoot with two dots, the third with three dots and the fourth shoot with four dots.</a:t>
            </a:r>
            <a:endParaRPr/>
          </a:p>
          <a:p>
            <a:pPr marL="514350" marR="0" lvl="0" indent="-51435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Use the ruler to measure the length of the shoots to the nearest millimeter.</a:t>
            </a:r>
            <a:endParaRPr/>
          </a:p>
          <a:p>
            <a:pPr marL="514350" marR="0" lvl="0" indent="-51435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Measure the leaves at regular intervals until the leaf length stops increasing.</a:t>
            </a:r>
            <a:endParaRPr/>
          </a:p>
        </p:txBody>
      </p:sp>
      <p:pic>
        <p:nvPicPr>
          <p:cNvPr id="300" name="Google Shape;300;p21" descr="illustration of four grass blades, with dots marked on the shoot so that it is possible to return to the same blades for measurement throughout the green up period"/>
          <p:cNvPicPr preferRelativeResize="0"/>
          <p:nvPr/>
        </p:nvPicPr>
        <p:blipFill rotWithShape="1">
          <a:blip r:embed="rId6">
            <a:alphaModFix/>
          </a:blip>
          <a:srcRect/>
          <a:stretch/>
        </p:blipFill>
        <p:spPr>
          <a:xfrm>
            <a:off x="5903842" y="4030960"/>
            <a:ext cx="2802191" cy="23007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06" name="Google Shape;306;p22"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307" name="Google Shape;307;p2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308" name="Google Shape;308;p22"/>
          <p:cNvSpPr txBox="1">
            <a:spLocks noGrp="1"/>
          </p:cNvSpPr>
          <p:nvPr>
            <p:ph type="title"/>
          </p:nvPr>
        </p:nvSpPr>
        <p:spPr>
          <a:xfrm>
            <a:off x="1332472" y="1680069"/>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Green-Up Every Visit-2</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09" name="Google Shape;309;p22"/>
          <p:cNvSpPr txBox="1"/>
          <p:nvPr/>
        </p:nvSpPr>
        <p:spPr>
          <a:xfrm>
            <a:off x="1401407" y="1818538"/>
            <a:ext cx="3680399" cy="3259648"/>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Options for state of leaf:</a:t>
            </a:r>
            <a:endParaRPr/>
          </a:p>
          <a:p>
            <a:pPr marL="342900" marR="0" lvl="0" indent="-342900" algn="just" rtl="0">
              <a:lnSpc>
                <a:spcPct val="100000"/>
              </a:lnSpc>
              <a:spcBef>
                <a:spcPts val="360"/>
              </a:spcBef>
              <a:spcAft>
                <a:spcPts val="0"/>
              </a:spcAft>
              <a:buClr>
                <a:schemeClr val="dk1"/>
              </a:buClr>
              <a:buSzPts val="1800"/>
              <a:buFont typeface="Arial"/>
              <a:buNone/>
            </a:pPr>
            <a:endParaRPr sz="1800" b="1">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Report “no shoot” before the leaves of grass can be seen.</a:t>
            </a:r>
            <a:endParaRPr/>
          </a:p>
          <a:p>
            <a:pPr marL="228600" marR="0" lvl="0" indent="-114300" algn="just" rtl="0">
              <a:lnSpc>
                <a:spcPct val="10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Measure the length in millimeters after the shoot appears.</a:t>
            </a:r>
            <a:endParaRPr/>
          </a:p>
          <a:p>
            <a:pPr marL="228600" marR="0" lvl="0" indent="-114300" algn="just" rtl="0">
              <a:lnSpc>
                <a:spcPct val="10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Report “lost” if something happens to the marked leaves.</a:t>
            </a:r>
            <a:endParaRPr sz="1800" b="1">
              <a:solidFill>
                <a:schemeClr val="dk1"/>
              </a:solidFill>
              <a:latin typeface="Calibri"/>
              <a:ea typeface="Calibri"/>
              <a:cs typeface="Calibri"/>
              <a:sym typeface="Calibri"/>
            </a:endParaRPr>
          </a:p>
        </p:txBody>
      </p:sp>
      <p:pic>
        <p:nvPicPr>
          <p:cNvPr id="310" name="Google Shape;310;p22" descr="photo of a student measuring the length of a blade of grass using a metric tape."/>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5457789" y="2074894"/>
            <a:ext cx="3268213" cy="26799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16" name="Google Shape;316;p23"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5546" y="-14138"/>
            <a:ext cx="8013416" cy="1012371"/>
          </a:xfrm>
          <a:prstGeom prst="rect">
            <a:avLst/>
          </a:prstGeom>
          <a:noFill/>
          <a:ln>
            <a:noFill/>
          </a:ln>
        </p:spPr>
      </p:pic>
      <p:pic>
        <p:nvPicPr>
          <p:cNvPr id="317" name="Google Shape;317;p2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64" y="-14138"/>
            <a:ext cx="1190230" cy="6858000"/>
          </a:xfrm>
          <a:prstGeom prst="rect">
            <a:avLst/>
          </a:prstGeom>
          <a:noFill/>
          <a:ln>
            <a:noFill/>
          </a:ln>
        </p:spPr>
      </p:pic>
      <p:sp>
        <p:nvSpPr>
          <p:cNvPr id="318" name="Google Shape;318;p23"/>
          <p:cNvSpPr txBox="1">
            <a:spLocks noGrp="1"/>
          </p:cNvSpPr>
          <p:nvPr>
            <p:ph type="title"/>
          </p:nvPr>
        </p:nvSpPr>
        <p:spPr>
          <a:xfrm>
            <a:off x="1251943" y="1897586"/>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Example of Completed Data Sheet</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pic>
        <p:nvPicPr>
          <p:cNvPr id="319" name="Google Shape;319;p23" descr="screenshot of facsimile data, with dates entered, and the observations for each of the four leaves being observed."/>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536497" y="1976079"/>
            <a:ext cx="7071764" cy="390587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25" name="Google Shape;325;p24"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70277"/>
            <a:ext cx="8098263" cy="1028700"/>
          </a:xfrm>
          <a:prstGeom prst="rect">
            <a:avLst/>
          </a:prstGeom>
          <a:noFill/>
          <a:ln>
            <a:noFill/>
          </a:ln>
        </p:spPr>
      </p:pic>
      <p:pic>
        <p:nvPicPr>
          <p:cNvPr id="326" name="Google Shape;326;p24"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1430" y="-34290"/>
            <a:ext cx="1173636" cy="6892290"/>
          </a:xfrm>
          <a:prstGeom prst="rect">
            <a:avLst/>
          </a:prstGeom>
          <a:noFill/>
          <a:ln>
            <a:noFill/>
          </a:ln>
        </p:spPr>
      </p:pic>
      <p:sp>
        <p:nvSpPr>
          <p:cNvPr id="327" name="Google Shape;327;p24"/>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Question 4</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28" name="Google Shape;328;p24"/>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When selecting a phenology site, you want to be sure it is accessible and easy to visit, and that you collect data that can be examined in the context of other GLOBE data you might collect.  GLOBE recommends you place your site as close to your other study sites as possible, and no further than:  </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2 km from your Atmosphere or Soil (Pedosphere) investigation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100 m difference in elevation from your Atmosphere or Soil study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Both A and B</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Neither A nor B: you must collect your data at your Biosphere Land Cover study site.</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What is the answer? </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34" name="Google Shape;334;p25"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67663"/>
            <a:ext cx="8098263" cy="1028700"/>
          </a:xfrm>
          <a:prstGeom prst="rect">
            <a:avLst/>
          </a:prstGeom>
          <a:noFill/>
          <a:ln>
            <a:noFill/>
          </a:ln>
        </p:spPr>
      </p:pic>
      <p:pic>
        <p:nvPicPr>
          <p:cNvPr id="335" name="Google Shape;335;p25"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1430" y="-34290"/>
            <a:ext cx="1173636" cy="6892290"/>
          </a:xfrm>
          <a:prstGeom prst="rect">
            <a:avLst/>
          </a:prstGeom>
          <a:noFill/>
          <a:ln>
            <a:noFill/>
          </a:ln>
        </p:spPr>
      </p:pic>
      <p:sp>
        <p:nvSpPr>
          <p:cNvPr id="336" name="Google Shape;336;p25"/>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Answer to Question 4</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37" name="Google Shape;337;p25"/>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When selecting a phenology site, you want to be sure it is accessible and easy to visit, and that you collect data that can be examined in the context of other GLOBE data you might collect.  GLOBE recommends you place your site as close to your other study sites as possible, and no further than:  </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2 km from your Atmosphere or Soil (Pedosphere) investigation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100 m difference in elevation from your Atmosphere or Soil study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b="1"/>
              <a:t>Both A and B- </a:t>
            </a:r>
            <a:r>
              <a:rPr lang="en-US" b="1">
                <a:solidFill>
                  <a:srgbClr val="FF0000"/>
                </a:solidFill>
              </a:rPr>
              <a:t>correct ☺ </a:t>
            </a:r>
            <a:endParaRPr b="1">
              <a:solidFill>
                <a:srgbClr val="FF0000"/>
              </a:solidFill>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Neither A nor B: you must collect your data at your Biosphere Land Cover study site.</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Were you correct?</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43" name="Google Shape;343;p26"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53948"/>
            <a:ext cx="8098263" cy="1028700"/>
          </a:xfrm>
          <a:prstGeom prst="rect">
            <a:avLst/>
          </a:prstGeom>
          <a:noFill/>
          <a:ln>
            <a:noFill/>
          </a:ln>
        </p:spPr>
      </p:pic>
      <p:pic>
        <p:nvPicPr>
          <p:cNvPr id="344" name="Google Shape;344;p26"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1430" y="-34290"/>
            <a:ext cx="1173636" cy="6892290"/>
          </a:xfrm>
          <a:prstGeom prst="rect">
            <a:avLst/>
          </a:prstGeom>
          <a:noFill/>
          <a:ln>
            <a:noFill/>
          </a:ln>
        </p:spPr>
      </p:pic>
      <p:sp>
        <p:nvSpPr>
          <p:cNvPr id="345" name="Google Shape;345;p26"/>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before – Question 5 </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46" name="Google Shape;346;p26"/>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How many grass blades do you need to observe when applying the Grass Green-up Protocol?</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All the blades in a 1 m sample grid</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10 blades of grass within the sample grid</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4 blades of grass within the sample grid </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 blade of grass within the sample grid</a:t>
            </a:r>
            <a:endParaRPr/>
          </a:p>
          <a:p>
            <a:pPr marL="342900" lvl="0" indent="-228600" algn="l" rtl="0">
              <a:lnSpc>
                <a:spcPct val="90000"/>
              </a:lnSpc>
              <a:spcBef>
                <a:spcPts val="1000"/>
              </a:spcBef>
              <a:spcAft>
                <a:spcPts val="0"/>
              </a:spcAft>
              <a:buClr>
                <a:schemeClr val="dk1"/>
              </a:buClr>
              <a:buSzPts val="1800"/>
              <a:buFont typeface="Calibri"/>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What is the answer? </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52" name="Google Shape;352;p27"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74839"/>
            <a:ext cx="8098263" cy="1028700"/>
          </a:xfrm>
          <a:prstGeom prst="rect">
            <a:avLst/>
          </a:prstGeom>
          <a:noFill/>
          <a:ln>
            <a:noFill/>
          </a:ln>
        </p:spPr>
      </p:pic>
      <p:pic>
        <p:nvPicPr>
          <p:cNvPr id="353" name="Google Shape;353;p27"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1430" y="-34290"/>
            <a:ext cx="1173636" cy="6892290"/>
          </a:xfrm>
          <a:prstGeom prst="rect">
            <a:avLst/>
          </a:prstGeom>
          <a:noFill/>
          <a:ln>
            <a:noFill/>
          </a:ln>
        </p:spPr>
      </p:pic>
      <p:sp>
        <p:nvSpPr>
          <p:cNvPr id="354" name="Google Shape;354;p27"/>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before- Answer to Question 5 </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55" name="Google Shape;355;p27"/>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How many grass blades do you need to observe when applying the Grass Green-up Protocol?</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All the blades in a 1 m sample grid</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10 blades of grass within the sample grid</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b="1"/>
              <a:t>4 blades of grass within the sample grid – </a:t>
            </a:r>
            <a:r>
              <a:rPr lang="en-US" b="1">
                <a:solidFill>
                  <a:srgbClr val="FF0000"/>
                </a:solidFill>
              </a:rPr>
              <a:t>correct ☺</a:t>
            </a:r>
            <a:r>
              <a:rPr lang="en-US" b="1"/>
              <a:t> </a:t>
            </a:r>
            <a:endParaRPr b="1"/>
          </a:p>
          <a:p>
            <a:pPr marL="342900" lvl="0" indent="-342900" algn="l" rtl="0">
              <a:lnSpc>
                <a:spcPct val="90000"/>
              </a:lnSpc>
              <a:spcBef>
                <a:spcPts val="1000"/>
              </a:spcBef>
              <a:spcAft>
                <a:spcPts val="0"/>
              </a:spcAft>
              <a:buClr>
                <a:schemeClr val="dk1"/>
              </a:buClr>
              <a:buSzPts val="1800"/>
              <a:buFont typeface="Calibri"/>
              <a:buAutoNum type="alphaLcParenR"/>
            </a:pPr>
            <a:r>
              <a:rPr lang="en-US"/>
              <a:t>1 blade of grass within the sample grid</a:t>
            </a:r>
            <a:endParaRPr/>
          </a:p>
          <a:p>
            <a:pPr marL="342900" lvl="0" indent="-228600" algn="l" rtl="0">
              <a:lnSpc>
                <a:spcPct val="90000"/>
              </a:lnSpc>
              <a:spcBef>
                <a:spcPts val="1000"/>
              </a:spcBef>
              <a:spcAft>
                <a:spcPts val="0"/>
              </a:spcAft>
              <a:buClr>
                <a:schemeClr val="dk1"/>
              </a:buClr>
              <a:buSzPts val="1800"/>
              <a:buFont typeface="Calibri"/>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Were you correct? </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62" name="Google Shape;362;p28"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363" name="Google Shape;363;p28"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364" name="Google Shape;364;p28"/>
          <p:cNvSpPr txBox="1">
            <a:spLocks noGrp="1"/>
          </p:cNvSpPr>
          <p:nvPr>
            <p:ph type="title"/>
          </p:nvPr>
        </p:nvSpPr>
        <p:spPr>
          <a:xfrm>
            <a:off x="1149807" y="71233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Report Your Data to GLOBE</a:t>
            </a:r>
            <a:endParaRPr/>
          </a:p>
        </p:txBody>
      </p:sp>
      <p:pic>
        <p:nvPicPr>
          <p:cNvPr id="365" name="Google Shape;365;p28" descr="GLOBE Observer App home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51212" y="1743385"/>
            <a:ext cx="1883683" cy="3170100"/>
          </a:xfrm>
          <a:prstGeom prst="rect">
            <a:avLst/>
          </a:prstGeom>
          <a:noFill/>
          <a:ln>
            <a:noFill/>
          </a:ln>
        </p:spPr>
      </p:pic>
      <p:sp>
        <p:nvSpPr>
          <p:cNvPr id="366" name="Google Shape;366;p28"/>
          <p:cNvSpPr/>
          <p:nvPr/>
        </p:nvSpPr>
        <p:spPr>
          <a:xfrm>
            <a:off x="1456015" y="1497165"/>
            <a:ext cx="5187532"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endParaRPr>
          </a:p>
          <a:p>
            <a:pPr marL="0" marR="0" lvl="0" indent="-139700" algn="l" rtl="0">
              <a:spcBef>
                <a:spcPts val="0"/>
              </a:spcBef>
              <a:spcAft>
                <a:spcPts val="0"/>
              </a:spcAft>
              <a:buClr>
                <a:srgbClr val="000000"/>
              </a:buClr>
              <a:buSzPts val="2200"/>
              <a:buFont typeface="Calibri"/>
              <a:buAutoNum type="arabicPeriod"/>
            </a:pPr>
            <a:r>
              <a:rPr lang="en-US" sz="2200" b="0" i="0" u="sng" strike="noStrik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Desktop Data Entry</a:t>
            </a:r>
            <a:r>
              <a:rPr lang="en-US" sz="2200" b="0" i="0" u="none" strike="noStrike">
                <a:solidFill>
                  <a:srgbClr val="000000"/>
                </a:solidFill>
                <a:latin typeface="Calibri"/>
                <a:ea typeface="Calibri"/>
                <a:cs typeface="Calibri"/>
                <a:sym typeface="Calibri"/>
              </a:rPr>
              <a:t>: Log environmental data directly on the GLOBE website.</a:t>
            </a:r>
            <a:endParaRPr/>
          </a:p>
          <a:p>
            <a:pPr marL="0" marR="0" lvl="0" indent="0" algn="l" rtl="0">
              <a:spcBef>
                <a:spcPts val="0"/>
              </a:spcBef>
              <a:spcAft>
                <a:spcPts val="0"/>
              </a:spcAft>
              <a:buClr>
                <a:schemeClr val="dk1"/>
              </a:buClr>
              <a:buSzPts val="2200"/>
              <a:buFont typeface="Calibri"/>
              <a:buNone/>
            </a:pPr>
            <a:endParaRPr sz="2200" b="0" i="0" u="none" strike="noStrike">
              <a:solidFill>
                <a:srgbClr val="000000"/>
              </a:solidFill>
              <a:latin typeface="Calibri"/>
              <a:ea typeface="Calibri"/>
              <a:cs typeface="Calibri"/>
              <a:sym typeface="Calibri"/>
            </a:endParaRPr>
          </a:p>
          <a:p>
            <a:pPr marL="0" marR="0" lvl="0" indent="-139700" algn="l" rtl="0">
              <a:spcBef>
                <a:spcPts val="0"/>
              </a:spcBef>
              <a:spcAft>
                <a:spcPts val="0"/>
              </a:spcAft>
              <a:buClr>
                <a:srgbClr val="000000"/>
              </a:buClr>
              <a:buSzPts val="2200"/>
              <a:buFont typeface="Calibri"/>
              <a:buAutoNum type="arabicPeriod"/>
            </a:pPr>
            <a:r>
              <a:rPr lang="en-US" sz="2200" b="0" i="0" u="sng" strike="noStrik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Email Data Entry</a:t>
            </a:r>
            <a:r>
              <a:rPr lang="en-US" sz="2200" b="0" i="0" u="none" strike="noStrike">
                <a:solidFill>
                  <a:srgbClr val="000000"/>
                </a:solidFill>
                <a:latin typeface="Calibri"/>
                <a:ea typeface="Calibri"/>
                <a:cs typeface="Calibri"/>
                <a:sym typeface="Calibri"/>
              </a:rPr>
              <a:t>: If connectivity is an issue, data can also be entered via email. </a:t>
            </a:r>
            <a:endParaRPr/>
          </a:p>
          <a:p>
            <a:pPr marL="0" marR="0" lvl="0" indent="0" algn="l" rtl="0">
              <a:spcBef>
                <a:spcPts val="0"/>
              </a:spcBef>
              <a:spcAft>
                <a:spcPts val="0"/>
              </a:spcAft>
              <a:buClr>
                <a:schemeClr val="dk1"/>
              </a:buClr>
              <a:buSzPts val="2200"/>
              <a:buFont typeface="Calibri"/>
              <a:buNone/>
            </a:pPr>
            <a:endParaRPr sz="2200" b="0" i="0" u="none" strike="noStrike">
              <a:solidFill>
                <a:srgbClr val="000000"/>
              </a:solidFill>
              <a:latin typeface="Calibri"/>
              <a:ea typeface="Calibri"/>
              <a:cs typeface="Calibri"/>
              <a:sym typeface="Calibri"/>
            </a:endParaRPr>
          </a:p>
          <a:p>
            <a:pPr marL="0" marR="0" lvl="0" indent="-139700" algn="l" rtl="0">
              <a:spcBef>
                <a:spcPts val="0"/>
              </a:spcBef>
              <a:spcAft>
                <a:spcPts val="0"/>
              </a:spcAft>
              <a:buClr>
                <a:srgbClr val="000000"/>
              </a:buClr>
              <a:buSzPts val="2200"/>
              <a:buFont typeface="Calibri"/>
              <a:buAutoNum type="arabicPeriod"/>
            </a:pPr>
            <a:r>
              <a:rPr lang="en-US" sz="2200" b="0" i="0" u="sng" strike="noStrik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GLOBE Observer App</a:t>
            </a:r>
            <a:r>
              <a:rPr lang="en-US" sz="2200" b="0" i="0" u="none" strike="noStrike">
                <a:solidFill>
                  <a:srgbClr val="000000"/>
                </a:solidFill>
                <a:latin typeface="Calibri"/>
                <a:ea typeface="Calibri"/>
                <a:cs typeface="Calibri"/>
                <a:sym typeface="Calibri"/>
              </a:rPr>
              <a:t>: The app allows users to enter data directly from an iOS or Android device for any GLOBE protocol.  </a:t>
            </a:r>
            <a:endParaRPr sz="22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73" name="Google Shape;373;p29"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374" name="Google Shape;374;p29"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375" name="Google Shape;375;p29"/>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pic>
        <p:nvPicPr>
          <p:cNvPr id="376" name="Google Shape;376;p29" descr="A screenshot of the data entry home screen&#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21621" y="1953058"/>
            <a:ext cx="4163748" cy="4585855"/>
          </a:xfrm>
          <a:prstGeom prst="rect">
            <a:avLst/>
          </a:prstGeom>
          <a:noFill/>
          <a:ln>
            <a:noFill/>
          </a:ln>
        </p:spPr>
      </p:pic>
      <p:sp>
        <p:nvSpPr>
          <p:cNvPr id="377" name="Google Shape;377;p29"/>
          <p:cNvSpPr txBox="1"/>
          <p:nvPr/>
        </p:nvSpPr>
        <p:spPr>
          <a:xfrm>
            <a:off x="1358524" y="3785274"/>
            <a:ext cx="173311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“New Observation(s)”</a:t>
            </a:r>
            <a:endParaRPr/>
          </a:p>
        </p:txBody>
      </p:sp>
      <p:cxnSp>
        <p:nvCxnSpPr>
          <p:cNvPr id="378" name="Google Shape;378;p29" descr="Arrow points to the word &quot;Add&quot;- clicking on this word will cause the dropdown menu to appear."/>
          <p:cNvCxnSpPr/>
          <p:nvPr/>
        </p:nvCxnSpPr>
        <p:spPr>
          <a:xfrm>
            <a:off x="2942798" y="4067298"/>
            <a:ext cx="778823" cy="0"/>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6" name="Google Shape;106;p3" descr="Banner: 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7" y="-1"/>
            <a:ext cx="7999157" cy="1012371"/>
          </a:xfrm>
          <a:prstGeom prst="rect">
            <a:avLst/>
          </a:prstGeom>
          <a:noFill/>
          <a:ln>
            <a:noFill/>
          </a:ln>
        </p:spPr>
      </p:pic>
      <p:pic>
        <p:nvPicPr>
          <p:cNvPr id="107" name="Google Shape;107;p3" descr="What is grass green-up?"/>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8025" y="0"/>
            <a:ext cx="1204401" cy="6858000"/>
          </a:xfrm>
          <a:prstGeom prst="rect">
            <a:avLst/>
          </a:prstGeom>
          <a:noFill/>
          <a:ln>
            <a:noFill/>
          </a:ln>
        </p:spPr>
      </p:pic>
      <p:sp>
        <p:nvSpPr>
          <p:cNvPr id="108" name="Google Shape;108;p3"/>
          <p:cNvSpPr txBox="1">
            <a:spLocks noGrp="1"/>
          </p:cNvSpPr>
          <p:nvPr>
            <p:ph type="title"/>
          </p:nvPr>
        </p:nvSpPr>
        <p:spPr>
          <a:xfrm>
            <a:off x="1262840" y="7183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The Biosphere</a:t>
            </a:r>
            <a:endParaRPr/>
          </a:p>
        </p:txBody>
      </p:sp>
      <p:grpSp>
        <p:nvGrpSpPr>
          <p:cNvPr id="109" name="Google Shape;109;p3" descr="Three images arranged vertically.  Image 1 of a desert landscape with cacti.  Image 2 showing grassy fields with hardwoods in the background.  Image three with a grassy dune landscape."/>
          <p:cNvGrpSpPr/>
          <p:nvPr/>
        </p:nvGrpSpPr>
        <p:grpSpPr>
          <a:xfrm>
            <a:off x="6567714" y="1391443"/>
            <a:ext cx="2122488" cy="5191125"/>
            <a:chOff x="6388100" y="1101725"/>
            <a:chExt cx="2122488" cy="5191125"/>
          </a:xfrm>
        </p:grpSpPr>
        <p:pic>
          <p:nvPicPr>
            <p:cNvPr id="110" name="Google Shape;110;p3" descr="heterogeneous landscape with grassy field and hardwood tre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8100" y="2774950"/>
              <a:ext cx="2082800" cy="1492250"/>
            </a:xfrm>
            <a:prstGeom prst="rect">
              <a:avLst/>
            </a:prstGeom>
            <a:noFill/>
            <a:ln>
              <a:noFill/>
            </a:ln>
          </p:spPr>
        </p:pic>
        <p:pic>
          <p:nvPicPr>
            <p:cNvPr id="111" name="Google Shape;111;p3" descr="Three photographs of different vegetation zones: Sonoran desert, USA, meadow with birches, and sand dunes.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88100" y="1101725"/>
              <a:ext cx="2082800" cy="1577975"/>
            </a:xfrm>
            <a:prstGeom prst="rect">
              <a:avLst/>
            </a:prstGeom>
            <a:noFill/>
            <a:ln>
              <a:noFill/>
            </a:ln>
          </p:spPr>
        </p:pic>
        <p:pic>
          <p:nvPicPr>
            <p:cNvPr id="112" name="Google Shape;112;p3" descr="grass covered dune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88100" y="4394200"/>
              <a:ext cx="2082800" cy="1543050"/>
            </a:xfrm>
            <a:prstGeom prst="rect">
              <a:avLst/>
            </a:prstGeom>
            <a:noFill/>
            <a:ln>
              <a:noFill/>
            </a:ln>
          </p:spPr>
        </p:pic>
        <p:sp>
          <p:nvSpPr>
            <p:cNvPr id="113" name="Google Shape;113;p3"/>
            <p:cNvSpPr txBox="1"/>
            <p:nvPr/>
          </p:nvSpPr>
          <p:spPr>
            <a:xfrm>
              <a:off x="6850063" y="6046788"/>
              <a:ext cx="1660525"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Photo Credit: Shelley E. Olds</a:t>
              </a:r>
              <a:endParaRPr/>
            </a:p>
          </p:txBody>
        </p:sp>
      </p:grpSp>
      <p:sp>
        <p:nvSpPr>
          <p:cNvPr id="114" name="Google Shape;114;p3"/>
          <p:cNvSpPr/>
          <p:nvPr/>
        </p:nvSpPr>
        <p:spPr>
          <a:xfrm>
            <a:off x="1525762" y="1562889"/>
            <a:ext cx="4672012" cy="35086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endParaRPr/>
          </a:p>
          <a:p>
            <a:pPr marL="0" marR="0" lvl="0" indent="0" algn="just" rtl="0">
              <a:spcBef>
                <a:spcPts val="0"/>
              </a:spcBef>
              <a:spcAft>
                <a:spcPts val="0"/>
              </a:spcAft>
              <a:buNone/>
            </a:pPr>
            <a:endParaRPr sz="1800" b="0" i="0" u="none" strike="noStrike" cap="none">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0" i="0" u="none" strike="noStrike" cap="none">
                <a:solidFill>
                  <a:srgbClr val="000000"/>
                </a:solidFill>
                <a:latin typeface="Calibri"/>
                <a:ea typeface="Calibri"/>
                <a:cs typeface="Calibri"/>
                <a:sym typeface="Calibri"/>
              </a:rPr>
              <a:t>Grass Green-Up is one of the GLOBE </a:t>
            </a:r>
            <a:r>
              <a:rPr lang="en-US" sz="1800" b="1" i="0" u="none" strike="noStrike" cap="none">
                <a:solidFill>
                  <a:srgbClr val="485925"/>
                </a:solidFill>
                <a:latin typeface="Calibri"/>
                <a:ea typeface="Calibri"/>
                <a:cs typeface="Calibri"/>
                <a:sym typeface="Calibri"/>
              </a:rPr>
              <a:t>phenology</a:t>
            </a:r>
            <a:r>
              <a:rPr lang="en-US" sz="1800" b="0" i="0" u="none" strike="noStrike" cap="none">
                <a:solidFill>
                  <a:srgbClr val="000000"/>
                </a:solidFill>
                <a:latin typeface="Calibri"/>
                <a:ea typeface="Calibri"/>
                <a:cs typeface="Calibri"/>
                <a:sym typeface="Calibri"/>
              </a:rPr>
              <a:t> protocols.</a:t>
            </a:r>
            <a:endParaRPr/>
          </a:p>
        </p:txBody>
      </p:sp>
      <p:sp>
        <p:nvSpPr>
          <p:cNvPr id="115" name="Google Shape;115;p3"/>
          <p:cNvSpPr txBox="1"/>
          <p:nvPr/>
        </p:nvSpPr>
        <p:spPr>
          <a:xfrm>
            <a:off x="1792288" y="5250390"/>
            <a:ext cx="384380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More information can be found in the: </a:t>
            </a:r>
            <a:endParaRPr/>
          </a:p>
          <a:p>
            <a:pPr marL="0" marR="0" lvl="0" indent="0" algn="l" rtl="0">
              <a:spcBef>
                <a:spcPts val="0"/>
              </a:spcBef>
              <a:spcAft>
                <a:spcPts val="0"/>
              </a:spcAft>
              <a:buNone/>
            </a:pPr>
            <a:r>
              <a:rPr lang="en-US" sz="1800" b="1" i="0" u="sng" strike="noStrike" cap="non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Biosphere Introduction</a:t>
            </a:r>
            <a:endParaRPr sz="18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1" i="0" u="sng" strike="noStrike" cap="non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Hydrosphere Introduction</a:t>
            </a: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85" name="Google Shape;385;p30"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386" name="Google Shape;386;p30"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387" name="Google Shape;387;p30"/>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388" name="Google Shape;388;p30"/>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30</a:t>
            </a:fld>
            <a:endParaRPr sz="1200">
              <a:solidFill>
                <a:srgbClr val="888888"/>
              </a:solidFill>
              <a:latin typeface="Calibri"/>
              <a:ea typeface="Calibri"/>
              <a:cs typeface="Calibri"/>
              <a:sym typeface="Calibri"/>
            </a:endParaRPr>
          </a:p>
        </p:txBody>
      </p:sp>
      <p:sp>
        <p:nvSpPr>
          <p:cNvPr id="389" name="Google Shape;389;p30"/>
          <p:cNvSpPr txBox="1"/>
          <p:nvPr/>
        </p:nvSpPr>
        <p:spPr>
          <a:xfrm>
            <a:off x="1522397" y="3148433"/>
            <a:ext cx="173311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Select “Greening: Green Up”</a:t>
            </a:r>
            <a:endParaRPr/>
          </a:p>
        </p:txBody>
      </p:sp>
      <p:cxnSp>
        <p:nvCxnSpPr>
          <p:cNvPr id="390" name="Google Shape;390;p30" descr="Arrow points to the word &quot;Add&quot;- clicking on this word will cause the dropdown menu to appear."/>
          <p:cNvCxnSpPr/>
          <p:nvPr/>
        </p:nvCxnSpPr>
        <p:spPr>
          <a:xfrm>
            <a:off x="3477185" y="3889498"/>
            <a:ext cx="778823" cy="0"/>
          </a:xfrm>
          <a:prstGeom prst="straightConnector1">
            <a:avLst/>
          </a:prstGeom>
          <a:noFill/>
          <a:ln w="38100" cap="flat" cmpd="sng">
            <a:solidFill>
              <a:schemeClr val="dk1"/>
            </a:solidFill>
            <a:prstDash val="solid"/>
            <a:miter lim="800000"/>
            <a:headEnd type="none" w="sm" len="sm"/>
            <a:tailEnd type="triangle" w="med" len="med"/>
          </a:ln>
        </p:spPr>
      </p:cxnSp>
      <p:sp>
        <p:nvSpPr>
          <p:cNvPr id="391" name="Google Shape;391;p30"/>
          <p:cNvSpPr txBox="1"/>
          <p:nvPr/>
        </p:nvSpPr>
        <p:spPr>
          <a:xfrm>
            <a:off x="1832395" y="6348309"/>
            <a:ext cx="17331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Continue</a:t>
            </a:r>
            <a:endParaRPr/>
          </a:p>
        </p:txBody>
      </p:sp>
      <p:cxnSp>
        <p:nvCxnSpPr>
          <p:cNvPr id="392" name="Google Shape;392;p30" descr="Arrow points to the word &quot;Add&quot;- clicking on this word will cause the dropdown menu to appear."/>
          <p:cNvCxnSpPr/>
          <p:nvPr/>
        </p:nvCxnSpPr>
        <p:spPr>
          <a:xfrm>
            <a:off x="3477186" y="6532975"/>
            <a:ext cx="778823" cy="0"/>
          </a:xfrm>
          <a:prstGeom prst="straightConnector1">
            <a:avLst/>
          </a:prstGeom>
          <a:noFill/>
          <a:ln w="38100" cap="flat" cmpd="sng">
            <a:solidFill>
              <a:schemeClr val="dk1"/>
            </a:solidFill>
            <a:prstDash val="solid"/>
            <a:miter lim="800000"/>
            <a:headEnd type="none" w="sm" len="sm"/>
            <a:tailEnd type="triangle" w="med" len="med"/>
          </a:ln>
        </p:spPr>
      </p:cxnSp>
      <p:pic>
        <p:nvPicPr>
          <p:cNvPr id="393" name="Google Shape;393;p30" descr="A screenshot of the protocol selection 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256009" y="1621574"/>
            <a:ext cx="4542257" cy="509606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400" name="Google Shape;400;p31"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401" name="Google Shape;401;p31"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02" name="Google Shape;402;p31"/>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03" name="Google Shape;403;p31"/>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31</a:t>
            </a:fld>
            <a:endParaRPr sz="1200">
              <a:solidFill>
                <a:srgbClr val="888888"/>
              </a:solidFill>
              <a:latin typeface="Calibri"/>
              <a:ea typeface="Calibri"/>
              <a:cs typeface="Calibri"/>
              <a:sym typeface="Calibri"/>
            </a:endParaRPr>
          </a:p>
        </p:txBody>
      </p:sp>
      <p:pic>
        <p:nvPicPr>
          <p:cNvPr id="404" name="Google Shape;404;p31" descr="A screenshot of the location 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66597" y="1843033"/>
            <a:ext cx="4941412" cy="4141374"/>
          </a:xfrm>
          <a:prstGeom prst="rect">
            <a:avLst/>
          </a:prstGeom>
          <a:noFill/>
          <a:ln>
            <a:noFill/>
          </a:ln>
        </p:spPr>
      </p:pic>
      <p:sp>
        <p:nvSpPr>
          <p:cNvPr id="405" name="Google Shape;405;p31"/>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31</a:t>
            </a:fld>
            <a:endParaRPr sz="1200">
              <a:solidFill>
                <a:srgbClr val="888888"/>
              </a:solidFill>
              <a:latin typeface="Calibri"/>
              <a:ea typeface="Calibri"/>
              <a:cs typeface="Calibri"/>
              <a:sym typeface="Calibri"/>
            </a:endParaRPr>
          </a:p>
        </p:txBody>
      </p:sp>
      <p:sp>
        <p:nvSpPr>
          <p:cNvPr id="406" name="Google Shape;406;p31"/>
          <p:cNvSpPr txBox="1"/>
          <p:nvPr/>
        </p:nvSpPr>
        <p:spPr>
          <a:xfrm>
            <a:off x="1413897" y="2015833"/>
            <a:ext cx="1855775"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On the location page, scroll down to select your site OR choose “New Site Location” to add a new site.</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Tutorials are available on how to add a new site.</a:t>
            </a:r>
            <a:endParaRPr sz="1800" b="1">
              <a:solidFill>
                <a:schemeClr val="dk1"/>
              </a:solidFill>
              <a:latin typeface="Calibri"/>
              <a:ea typeface="Calibri"/>
              <a:cs typeface="Calibri"/>
              <a:sym typeface="Calibri"/>
            </a:endParaRPr>
          </a:p>
        </p:txBody>
      </p:sp>
      <p:cxnSp>
        <p:nvCxnSpPr>
          <p:cNvPr id="407" name="Google Shape;407;p31" descr="Arrow points to the word &quot;Add&quot;- clicking on this word will cause the dropdown menu to appear."/>
          <p:cNvCxnSpPr/>
          <p:nvPr/>
        </p:nvCxnSpPr>
        <p:spPr>
          <a:xfrm>
            <a:off x="3158225" y="2654134"/>
            <a:ext cx="778823" cy="0"/>
          </a:xfrm>
          <a:prstGeom prst="straightConnector1">
            <a:avLst/>
          </a:prstGeom>
          <a:noFill/>
          <a:ln w="38100" cap="flat" cmpd="sng">
            <a:solidFill>
              <a:schemeClr val="dk1"/>
            </a:solidFill>
            <a:prstDash val="solid"/>
            <a:miter lim="800000"/>
            <a:headEnd type="none" w="sm" len="sm"/>
            <a:tailEnd type="triangle" w="med" len="med"/>
          </a:ln>
        </p:spPr>
      </p:cxnSp>
      <p:cxnSp>
        <p:nvCxnSpPr>
          <p:cNvPr id="408" name="Google Shape;408;p31" descr="Arrow points to the word &quot;Add&quot;- clicking on this word will cause the dropdown menu to appear."/>
          <p:cNvCxnSpPr/>
          <p:nvPr/>
        </p:nvCxnSpPr>
        <p:spPr>
          <a:xfrm>
            <a:off x="3087774" y="5687848"/>
            <a:ext cx="778823" cy="0"/>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32" descr="A screenshot of the date and time selection p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59082" y="2109910"/>
            <a:ext cx="5387937" cy="3546897"/>
          </a:xfrm>
          <a:prstGeom prst="rect">
            <a:avLst/>
          </a:prstGeom>
          <a:noFill/>
          <a:ln>
            <a:noFill/>
          </a:ln>
        </p:spPr>
      </p:pic>
      <p:sp>
        <p:nvSpPr>
          <p:cNvPr id="415" name="Google Shape;415;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16" name="Google Shape;416;p32"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417" name="Google Shape;417;p32" descr="Menu: Entering data on GLOBE Web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18" name="Google Shape;418;p32"/>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19" name="Google Shape;419;p32"/>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32</a:t>
            </a:fld>
            <a:endParaRPr sz="1200">
              <a:solidFill>
                <a:srgbClr val="888888"/>
              </a:solidFill>
              <a:latin typeface="Calibri"/>
              <a:ea typeface="Calibri"/>
              <a:cs typeface="Calibri"/>
              <a:sym typeface="Calibri"/>
            </a:endParaRPr>
          </a:p>
        </p:txBody>
      </p:sp>
      <p:sp>
        <p:nvSpPr>
          <p:cNvPr id="420" name="Google Shape;420;p32"/>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32</a:t>
            </a:fld>
            <a:endParaRPr sz="1200">
              <a:solidFill>
                <a:srgbClr val="888888"/>
              </a:solidFill>
              <a:latin typeface="Calibri"/>
              <a:ea typeface="Calibri"/>
              <a:cs typeface="Calibri"/>
              <a:sym typeface="Calibri"/>
            </a:endParaRPr>
          </a:p>
        </p:txBody>
      </p:sp>
      <p:sp>
        <p:nvSpPr>
          <p:cNvPr id="421" name="Google Shape;421;p32"/>
          <p:cNvSpPr txBox="1"/>
          <p:nvPr/>
        </p:nvSpPr>
        <p:spPr>
          <a:xfrm>
            <a:off x="1413897" y="2015833"/>
            <a:ext cx="185577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Add the time and date that you collected your data</a:t>
            </a:r>
            <a:endParaRPr/>
          </a:p>
        </p:txBody>
      </p:sp>
      <p:cxnSp>
        <p:nvCxnSpPr>
          <p:cNvPr id="422" name="Google Shape;422;p32" descr="Arrow points to the word &quot;Add&quot;- clicking on this word will cause the dropdown menu to appear."/>
          <p:cNvCxnSpPr/>
          <p:nvPr/>
        </p:nvCxnSpPr>
        <p:spPr>
          <a:xfrm>
            <a:off x="2978727" y="2479964"/>
            <a:ext cx="593135" cy="414756"/>
          </a:xfrm>
          <a:prstGeom prst="straightConnector1">
            <a:avLst/>
          </a:prstGeom>
          <a:noFill/>
          <a:ln w="38100" cap="flat" cmpd="sng">
            <a:solidFill>
              <a:schemeClr val="dk1"/>
            </a:solidFill>
            <a:prstDash val="solid"/>
            <a:miter lim="800000"/>
            <a:headEnd type="none" w="sm" len="sm"/>
            <a:tailEnd type="triangle" w="med" len="med"/>
          </a:ln>
        </p:spPr>
      </p:cxnSp>
      <p:cxnSp>
        <p:nvCxnSpPr>
          <p:cNvPr id="423" name="Google Shape;423;p32" descr="Arrow points to the word &quot;Add&quot;- clicking on this word will cause the dropdown menu to appear."/>
          <p:cNvCxnSpPr/>
          <p:nvPr/>
        </p:nvCxnSpPr>
        <p:spPr>
          <a:xfrm>
            <a:off x="3117273" y="5224753"/>
            <a:ext cx="541810" cy="0"/>
          </a:xfrm>
          <a:prstGeom prst="straightConnector1">
            <a:avLst/>
          </a:prstGeom>
          <a:noFill/>
          <a:ln w="38100" cap="flat" cmpd="sng">
            <a:solidFill>
              <a:schemeClr val="dk1"/>
            </a:solidFill>
            <a:prstDash val="solid"/>
            <a:miter lim="800000"/>
            <a:headEnd type="none" w="sm" len="sm"/>
            <a:tailEnd type="triangle" w="med" len="med"/>
          </a:ln>
        </p:spPr>
      </p:cxnSp>
      <p:sp>
        <p:nvSpPr>
          <p:cNvPr id="424" name="Google Shape;424;p32"/>
          <p:cNvSpPr txBox="1"/>
          <p:nvPr/>
        </p:nvSpPr>
        <p:spPr>
          <a:xfrm>
            <a:off x="1510879" y="4921815"/>
            <a:ext cx="18557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Greening: Green Up</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33" descr="A screenshot of a compute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25421" y="1829376"/>
            <a:ext cx="5465057" cy="4332968"/>
          </a:xfrm>
          <a:prstGeom prst="rect">
            <a:avLst/>
          </a:prstGeom>
          <a:noFill/>
          <a:ln>
            <a:noFill/>
          </a:ln>
        </p:spPr>
      </p:pic>
      <p:sp>
        <p:nvSpPr>
          <p:cNvPr id="431" name="Google Shape;431;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32" name="Google Shape;432;p33"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433" name="Google Shape;433;p33" descr="Menu: Entering data on GLOBE Web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34" name="Google Shape;434;p33"/>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35" name="Google Shape;435;p33"/>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33</a:t>
            </a:fld>
            <a:endParaRPr sz="1200">
              <a:solidFill>
                <a:srgbClr val="888888"/>
              </a:solidFill>
              <a:latin typeface="Calibri"/>
              <a:ea typeface="Calibri"/>
              <a:cs typeface="Calibri"/>
              <a:sym typeface="Calibri"/>
            </a:endParaRPr>
          </a:p>
        </p:txBody>
      </p:sp>
      <p:sp>
        <p:nvSpPr>
          <p:cNvPr id="436" name="Google Shape;436;p33"/>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33</a:t>
            </a:fld>
            <a:endParaRPr sz="1200">
              <a:solidFill>
                <a:srgbClr val="888888"/>
              </a:solidFill>
              <a:latin typeface="Calibri"/>
              <a:ea typeface="Calibri"/>
              <a:cs typeface="Calibri"/>
              <a:sym typeface="Calibri"/>
            </a:endParaRPr>
          </a:p>
        </p:txBody>
      </p:sp>
      <p:sp>
        <p:nvSpPr>
          <p:cNvPr id="437" name="Google Shape;437;p33"/>
          <p:cNvSpPr txBox="1"/>
          <p:nvPr/>
        </p:nvSpPr>
        <p:spPr>
          <a:xfrm>
            <a:off x="1413897" y="2015833"/>
            <a:ext cx="185577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Choose your growing season cycle number.</a:t>
            </a:r>
            <a:endParaRPr/>
          </a:p>
        </p:txBody>
      </p:sp>
      <p:cxnSp>
        <p:nvCxnSpPr>
          <p:cNvPr id="438" name="Google Shape;438;p33" descr="Arrow points to the word &quot;Add&quot;- clicking on this word will cause the dropdown menu to appear."/>
          <p:cNvCxnSpPr/>
          <p:nvPr/>
        </p:nvCxnSpPr>
        <p:spPr>
          <a:xfrm rot="10800000" flipH="1">
            <a:off x="3269672" y="2105060"/>
            <a:ext cx="845128" cy="156841"/>
          </a:xfrm>
          <a:prstGeom prst="straightConnector1">
            <a:avLst/>
          </a:prstGeom>
          <a:noFill/>
          <a:ln w="38100" cap="flat" cmpd="sng">
            <a:solidFill>
              <a:schemeClr val="dk1"/>
            </a:solidFill>
            <a:prstDash val="solid"/>
            <a:miter lim="800000"/>
            <a:headEnd type="none" w="sm" len="sm"/>
            <a:tailEnd type="triangle" w="med" len="med"/>
          </a:ln>
        </p:spPr>
      </p:cxnSp>
      <p:sp>
        <p:nvSpPr>
          <p:cNvPr id="439" name="Google Shape;439;p33"/>
          <p:cNvSpPr txBox="1"/>
          <p:nvPr/>
        </p:nvSpPr>
        <p:spPr>
          <a:xfrm>
            <a:off x="1413897" y="3129328"/>
            <a:ext cx="198467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If you can measure the length of the grass leaf, enter the length in mm. </a:t>
            </a:r>
            <a:endParaRPr/>
          </a:p>
        </p:txBody>
      </p:sp>
      <p:sp>
        <p:nvSpPr>
          <p:cNvPr id="440" name="Google Shape;440;p33"/>
          <p:cNvSpPr txBox="1"/>
          <p:nvPr/>
        </p:nvSpPr>
        <p:spPr>
          <a:xfrm>
            <a:off x="1413897" y="4569244"/>
            <a:ext cx="198467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If the grass leaves have not appeared yet, enter “No Shoot”.</a:t>
            </a:r>
            <a:endParaRPr/>
          </a:p>
        </p:txBody>
      </p:sp>
      <p:cxnSp>
        <p:nvCxnSpPr>
          <p:cNvPr id="441" name="Google Shape;441;p33" descr="Arrow points to the word &quot;Add&quot;- clicking on this word will cause the dropdown menu to appear."/>
          <p:cNvCxnSpPr/>
          <p:nvPr/>
        </p:nvCxnSpPr>
        <p:spPr>
          <a:xfrm>
            <a:off x="3042127" y="3926297"/>
            <a:ext cx="1072673" cy="498830"/>
          </a:xfrm>
          <a:prstGeom prst="straightConnector1">
            <a:avLst/>
          </a:prstGeom>
          <a:noFill/>
          <a:ln w="38100" cap="flat" cmpd="sng">
            <a:solidFill>
              <a:schemeClr val="dk1"/>
            </a:solidFill>
            <a:prstDash val="solid"/>
            <a:miter lim="800000"/>
            <a:headEnd type="none" w="sm" len="sm"/>
            <a:tailEnd type="triangle" w="med" len="med"/>
          </a:ln>
        </p:spPr>
      </p:cxnSp>
      <p:cxnSp>
        <p:nvCxnSpPr>
          <p:cNvPr id="442" name="Google Shape;442;p33" descr="Arrow points to the word &quot;Add&quot;- clicking on this word will cause the dropdown menu to appear."/>
          <p:cNvCxnSpPr/>
          <p:nvPr/>
        </p:nvCxnSpPr>
        <p:spPr>
          <a:xfrm rot="10800000" flipH="1">
            <a:off x="2656998" y="5330646"/>
            <a:ext cx="1197324" cy="205543"/>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49" name="Google Shape;449;p34"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6330"/>
            <a:ext cx="8030976" cy="1045029"/>
          </a:xfrm>
          <a:prstGeom prst="rect">
            <a:avLst/>
          </a:prstGeom>
          <a:noFill/>
          <a:ln>
            <a:noFill/>
          </a:ln>
        </p:spPr>
      </p:pic>
      <p:pic>
        <p:nvPicPr>
          <p:cNvPr id="450" name="Google Shape;450;p34"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51" name="Google Shape;451;p34"/>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52" name="Google Shape;452;p34"/>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34</a:t>
            </a:fld>
            <a:endParaRPr sz="1200">
              <a:solidFill>
                <a:srgbClr val="888888"/>
              </a:solidFill>
              <a:latin typeface="Calibri"/>
              <a:ea typeface="Calibri"/>
              <a:cs typeface="Calibri"/>
              <a:sym typeface="Calibri"/>
            </a:endParaRPr>
          </a:p>
        </p:txBody>
      </p:sp>
      <p:sp>
        <p:nvSpPr>
          <p:cNvPr id="453" name="Google Shape;453;p34"/>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34</a:t>
            </a:fld>
            <a:endParaRPr sz="1200">
              <a:solidFill>
                <a:srgbClr val="888888"/>
              </a:solidFill>
              <a:latin typeface="Calibri"/>
              <a:ea typeface="Calibri"/>
              <a:cs typeface="Calibri"/>
              <a:sym typeface="Calibri"/>
            </a:endParaRPr>
          </a:p>
        </p:txBody>
      </p:sp>
      <p:sp>
        <p:nvSpPr>
          <p:cNvPr id="454" name="Google Shape;454;p34"/>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34</a:t>
            </a:fld>
            <a:endParaRPr sz="1200">
              <a:solidFill>
                <a:srgbClr val="888888"/>
              </a:solidFill>
              <a:latin typeface="Calibri"/>
              <a:ea typeface="Calibri"/>
              <a:cs typeface="Calibri"/>
              <a:sym typeface="Calibri"/>
            </a:endParaRPr>
          </a:p>
        </p:txBody>
      </p:sp>
      <p:sp>
        <p:nvSpPr>
          <p:cNvPr id="455" name="Google Shape;455;p34"/>
          <p:cNvSpPr txBox="1"/>
          <p:nvPr/>
        </p:nvSpPr>
        <p:spPr>
          <a:xfrm>
            <a:off x="1396509" y="2398770"/>
            <a:ext cx="18557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Review the data you entered</a:t>
            </a:r>
            <a:endParaRPr/>
          </a:p>
        </p:txBody>
      </p:sp>
      <p:cxnSp>
        <p:nvCxnSpPr>
          <p:cNvPr id="456" name="Google Shape;456;p34" descr="Arrow points to the word &quot;Add&quot;- clicking on this word will cause the dropdown menu to appear."/>
          <p:cNvCxnSpPr/>
          <p:nvPr/>
        </p:nvCxnSpPr>
        <p:spPr>
          <a:xfrm>
            <a:off x="3338063" y="2732023"/>
            <a:ext cx="685812" cy="348143"/>
          </a:xfrm>
          <a:prstGeom prst="straightConnector1">
            <a:avLst/>
          </a:prstGeom>
          <a:noFill/>
          <a:ln w="38100" cap="flat" cmpd="sng">
            <a:solidFill>
              <a:schemeClr val="dk1"/>
            </a:solidFill>
            <a:prstDash val="solid"/>
            <a:miter lim="800000"/>
            <a:headEnd type="none" w="sm" len="sm"/>
            <a:tailEnd type="triangle" w="med" len="med"/>
          </a:ln>
        </p:spPr>
      </p:cxnSp>
      <p:cxnSp>
        <p:nvCxnSpPr>
          <p:cNvPr id="457" name="Google Shape;457;p34" descr="Arrow points to the word &quot;Add&quot;- clicking on this word will cause the dropdown menu to appear."/>
          <p:cNvCxnSpPr/>
          <p:nvPr/>
        </p:nvCxnSpPr>
        <p:spPr>
          <a:xfrm>
            <a:off x="3700145" y="6515057"/>
            <a:ext cx="541810" cy="0"/>
          </a:xfrm>
          <a:prstGeom prst="straightConnector1">
            <a:avLst/>
          </a:prstGeom>
          <a:noFill/>
          <a:ln w="38100" cap="flat" cmpd="sng">
            <a:solidFill>
              <a:schemeClr val="dk1"/>
            </a:solidFill>
            <a:prstDash val="solid"/>
            <a:miter lim="800000"/>
            <a:headEnd type="none" w="sm" len="sm"/>
            <a:tailEnd type="triangle" w="med" len="med"/>
          </a:ln>
        </p:spPr>
      </p:cxnSp>
      <p:sp>
        <p:nvSpPr>
          <p:cNvPr id="458" name="Google Shape;458;p34"/>
          <p:cNvSpPr txBox="1"/>
          <p:nvPr/>
        </p:nvSpPr>
        <p:spPr>
          <a:xfrm>
            <a:off x="1516084" y="4748091"/>
            <a:ext cx="185577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send observation and wait for the message that your observation was successfully sent!  </a:t>
            </a:r>
            <a:endParaRPr/>
          </a:p>
        </p:txBody>
      </p:sp>
      <p:pic>
        <p:nvPicPr>
          <p:cNvPr id="459" name="Google Shape;459;p34" descr="A screenshot of the data review 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449841" y="1650999"/>
            <a:ext cx="4072792" cy="509950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35" descr="Screenshot of the filters menu in the visualization system.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70104" y="2377093"/>
            <a:ext cx="3094992" cy="3799655"/>
          </a:xfrm>
          <a:prstGeom prst="rect">
            <a:avLst/>
          </a:prstGeom>
          <a:noFill/>
          <a:ln>
            <a:noFill/>
          </a:ln>
        </p:spPr>
      </p:pic>
      <p:sp>
        <p:nvSpPr>
          <p:cNvPr id="466" name="Google Shape;466;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67" name="Google Shape;467;p35"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8102" y="-1"/>
            <a:ext cx="8015897" cy="1016301"/>
          </a:xfrm>
          <a:prstGeom prst="rect">
            <a:avLst/>
          </a:prstGeom>
          <a:noFill/>
          <a:ln>
            <a:noFill/>
          </a:ln>
        </p:spPr>
      </p:pic>
      <p:pic>
        <p:nvPicPr>
          <p:cNvPr id="468" name="Google Shape;468;p35" descr="Menu: Understand the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196" y="0"/>
            <a:ext cx="1164298" cy="6914800"/>
          </a:xfrm>
          <a:prstGeom prst="rect">
            <a:avLst/>
          </a:prstGeom>
          <a:noFill/>
          <a:ln>
            <a:noFill/>
          </a:ln>
        </p:spPr>
      </p:pic>
      <p:sp>
        <p:nvSpPr>
          <p:cNvPr id="469" name="Google Shape;469;p35"/>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35</a:t>
            </a:fld>
            <a:endParaRPr sz="1200">
              <a:solidFill>
                <a:srgbClr val="888888"/>
              </a:solidFill>
              <a:latin typeface="Calibri"/>
              <a:ea typeface="Calibri"/>
              <a:cs typeface="Calibri"/>
              <a:sym typeface="Calibri"/>
            </a:endParaRPr>
          </a:p>
        </p:txBody>
      </p:sp>
      <p:sp>
        <p:nvSpPr>
          <p:cNvPr id="470" name="Google Shape;470;p35"/>
          <p:cNvSpPr txBox="1"/>
          <p:nvPr/>
        </p:nvSpPr>
        <p:spPr>
          <a:xfrm>
            <a:off x="1388532" y="1022853"/>
            <a:ext cx="7628468"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GLOBE provides the ability to view and interact with data measured across the world. Use the </a:t>
            </a:r>
            <a:r>
              <a:rPr lang="en-US" sz="18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visualization tool</a:t>
            </a:r>
            <a:r>
              <a:rPr lang="en-US" sz="1800">
                <a:solidFill>
                  <a:schemeClr val="dk1"/>
                </a:solidFill>
                <a:latin typeface="Calibri"/>
                <a:ea typeface="Calibri"/>
                <a:cs typeface="Calibri"/>
                <a:sym typeface="Calibri"/>
              </a:rPr>
              <a:t> to map, graph, filter and export Green-Up data that have been measured across GLOBE protocols since 1995.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71" name="Google Shape;471;p35"/>
          <p:cNvSpPr txBox="1"/>
          <p:nvPr/>
        </p:nvSpPr>
        <p:spPr>
          <a:xfrm>
            <a:off x="2345735" y="2589460"/>
            <a:ext cx="120576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the layers icon.</a:t>
            </a:r>
            <a:endParaRPr/>
          </a:p>
        </p:txBody>
      </p:sp>
      <p:sp>
        <p:nvSpPr>
          <p:cNvPr id="472" name="Google Shape;472;p35"/>
          <p:cNvSpPr txBox="1"/>
          <p:nvPr/>
        </p:nvSpPr>
        <p:spPr>
          <a:xfrm>
            <a:off x="1889688" y="4230743"/>
            <a:ext cx="14871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Select Green-up under the Biosphere drop down </a:t>
            </a:r>
            <a:endParaRPr/>
          </a:p>
        </p:txBody>
      </p:sp>
      <p:cxnSp>
        <p:nvCxnSpPr>
          <p:cNvPr id="473" name="Google Shape;473;p35"/>
          <p:cNvCxnSpPr/>
          <p:nvPr/>
        </p:nvCxnSpPr>
        <p:spPr>
          <a:xfrm rot="10800000" flipH="1">
            <a:off x="3306871" y="2589460"/>
            <a:ext cx="764088" cy="266474"/>
          </a:xfrm>
          <a:prstGeom prst="straightConnector1">
            <a:avLst/>
          </a:prstGeom>
          <a:noFill/>
          <a:ln w="38100" cap="flat" cmpd="sng">
            <a:solidFill>
              <a:schemeClr val="dk1"/>
            </a:solidFill>
            <a:prstDash val="solid"/>
            <a:miter lim="800000"/>
            <a:headEnd type="none" w="sm" len="sm"/>
            <a:tailEnd type="stealth" w="med" len="med"/>
          </a:ln>
        </p:spPr>
      </p:cxnSp>
      <p:cxnSp>
        <p:nvCxnSpPr>
          <p:cNvPr id="474" name="Google Shape;474;p35"/>
          <p:cNvCxnSpPr/>
          <p:nvPr/>
        </p:nvCxnSpPr>
        <p:spPr>
          <a:xfrm>
            <a:off x="3219582" y="4647088"/>
            <a:ext cx="938700" cy="0"/>
          </a:xfrm>
          <a:prstGeom prst="straightConnector1">
            <a:avLst/>
          </a:prstGeom>
          <a:noFill/>
          <a:ln w="38100" cap="flat" cmpd="sng">
            <a:solidFill>
              <a:schemeClr val="dk1"/>
            </a:solidFill>
            <a:prstDash val="solid"/>
            <a:miter lim="800000"/>
            <a:headEnd type="none" w="sm" len="sm"/>
            <a:tailEnd type="stealth" w="med" len="med"/>
          </a:ln>
        </p:spPr>
      </p:cxnSp>
      <p:cxnSp>
        <p:nvCxnSpPr>
          <p:cNvPr id="475" name="Google Shape;475;p35"/>
          <p:cNvCxnSpPr/>
          <p:nvPr/>
        </p:nvCxnSpPr>
        <p:spPr>
          <a:xfrm flipH="1">
            <a:off x="7049709" y="3676035"/>
            <a:ext cx="705759" cy="241340"/>
          </a:xfrm>
          <a:prstGeom prst="straightConnector1">
            <a:avLst/>
          </a:prstGeom>
          <a:noFill/>
          <a:ln w="38100" cap="flat" cmpd="sng">
            <a:solidFill>
              <a:schemeClr val="dk1"/>
            </a:solidFill>
            <a:prstDash val="solid"/>
            <a:miter lim="800000"/>
            <a:headEnd type="none" w="sm" len="sm"/>
            <a:tailEnd type="stealth" w="med" len="med"/>
          </a:ln>
        </p:spPr>
      </p:cxnSp>
      <p:sp>
        <p:nvSpPr>
          <p:cNvPr id="476" name="Google Shape;476;p35"/>
          <p:cNvSpPr txBox="1"/>
          <p:nvPr/>
        </p:nvSpPr>
        <p:spPr>
          <a:xfrm>
            <a:off x="2345735" y="6317824"/>
            <a:ext cx="595511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See</a:t>
            </a:r>
            <a:r>
              <a:rPr lang="en-US" sz="14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video tutorials on using the GLOBE Visualization system</a:t>
            </a:r>
            <a:r>
              <a:rPr lang="en-US" sz="1400">
                <a:solidFill>
                  <a:schemeClr val="dk1"/>
                </a:solidFill>
                <a:latin typeface="Calibri"/>
                <a:ea typeface="Calibri"/>
                <a:cs typeface="Calibri"/>
                <a:sym typeface="Calibri"/>
              </a:rPr>
              <a:t>. </a:t>
            </a:r>
            <a:br>
              <a:rPr lang="en-US" sz="1400" b="1">
                <a:solidFill>
                  <a:schemeClr val="dk1"/>
                </a:solidFill>
                <a:latin typeface="Calibri"/>
                <a:ea typeface="Calibri"/>
                <a:cs typeface="Calibri"/>
                <a:sym typeface="Calibri"/>
              </a:rPr>
            </a:br>
            <a:endParaRPr sz="1400" b="1">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36"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1"/>
            <a:ext cx="8015897" cy="1016301"/>
          </a:xfrm>
          <a:prstGeom prst="rect">
            <a:avLst/>
          </a:prstGeom>
          <a:noFill/>
          <a:ln>
            <a:noFill/>
          </a:ln>
        </p:spPr>
      </p:pic>
      <p:pic>
        <p:nvPicPr>
          <p:cNvPr id="483" name="Google Shape;483;p36"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196" y="0"/>
            <a:ext cx="1164298" cy="6914800"/>
          </a:xfrm>
          <a:prstGeom prst="rect">
            <a:avLst/>
          </a:prstGeom>
          <a:noFill/>
          <a:ln>
            <a:noFill/>
          </a:ln>
        </p:spPr>
      </p:pic>
      <p:pic>
        <p:nvPicPr>
          <p:cNvPr id="484" name="Google Shape;484;p36" descr="Screenshot of the data visualization system showing the date chooser.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97294" y="2972021"/>
            <a:ext cx="7359112" cy="2856891"/>
          </a:xfrm>
          <a:prstGeom prst="rect">
            <a:avLst/>
          </a:prstGeom>
          <a:noFill/>
          <a:ln>
            <a:noFill/>
          </a:ln>
        </p:spPr>
      </p:pic>
      <p:sp>
        <p:nvSpPr>
          <p:cNvPr id="485" name="Google Shape;485;p36"/>
          <p:cNvSpPr txBox="1"/>
          <p:nvPr/>
        </p:nvSpPr>
        <p:spPr>
          <a:xfrm>
            <a:off x="1397294" y="1029088"/>
            <a:ext cx="7270800" cy="366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Select the date for which you need Green-up data.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cxnSp>
        <p:nvCxnSpPr>
          <p:cNvPr id="486" name="Google Shape;486;p36"/>
          <p:cNvCxnSpPr/>
          <p:nvPr/>
        </p:nvCxnSpPr>
        <p:spPr>
          <a:xfrm>
            <a:off x="4425234" y="2111738"/>
            <a:ext cx="1963691" cy="1474610"/>
          </a:xfrm>
          <a:prstGeom prst="straightConnector1">
            <a:avLst/>
          </a:prstGeom>
          <a:noFill/>
          <a:ln w="38100" cap="flat" cmpd="sng">
            <a:solidFill>
              <a:schemeClr val="dk1"/>
            </a:solidFill>
            <a:prstDash val="solid"/>
            <a:miter lim="800000"/>
            <a:headEnd type="none" w="sm" len="sm"/>
            <a:tailEnd type="stealth" w="med" len="med"/>
          </a:ln>
        </p:spPr>
      </p:cxnSp>
      <p:sp>
        <p:nvSpPr>
          <p:cNvPr id="487" name="Google Shape;487;p36"/>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36</a:t>
            </a:fld>
            <a:endParaRPr sz="1200">
              <a:solidFill>
                <a:srgbClr val="88888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37"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1"/>
            <a:ext cx="8015897" cy="1016301"/>
          </a:xfrm>
          <a:prstGeom prst="rect">
            <a:avLst/>
          </a:prstGeom>
          <a:noFill/>
          <a:ln>
            <a:noFill/>
          </a:ln>
        </p:spPr>
      </p:pic>
      <p:pic>
        <p:nvPicPr>
          <p:cNvPr id="494" name="Google Shape;494;p37"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196" y="0"/>
            <a:ext cx="1164298" cy="6914800"/>
          </a:xfrm>
          <a:prstGeom prst="rect">
            <a:avLst/>
          </a:prstGeom>
          <a:noFill/>
          <a:ln>
            <a:noFill/>
          </a:ln>
        </p:spPr>
      </p:pic>
      <p:sp>
        <p:nvSpPr>
          <p:cNvPr id="495" name="Google Shape;495;p37"/>
          <p:cNvSpPr txBox="1"/>
          <p:nvPr/>
        </p:nvSpPr>
        <p:spPr>
          <a:xfrm>
            <a:off x="1397294" y="1140518"/>
            <a:ext cx="7270751"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96" name="Google Shape;496;p37"/>
          <p:cNvSpPr txBox="1"/>
          <p:nvPr/>
        </p:nvSpPr>
        <p:spPr>
          <a:xfrm>
            <a:off x="1397294" y="1027776"/>
            <a:ext cx="74418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Select the sampling site for which you need Green-Up Data, and a box will open with a data summary for that site.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497" name="Google Shape;497;p37"/>
          <p:cNvSpPr txBox="1"/>
          <p:nvPr/>
        </p:nvSpPr>
        <p:spPr>
          <a:xfrm>
            <a:off x="7837750" y="2208115"/>
            <a:ext cx="120226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on the table icon to view the data in a table and download it as a .csv for analysis.</a:t>
            </a:r>
            <a:endParaRPr/>
          </a:p>
        </p:txBody>
      </p:sp>
      <p:pic>
        <p:nvPicPr>
          <p:cNvPr id="498" name="Google Shape;498;p37" descr="A screenshot of a computer&#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59296" y="2433180"/>
            <a:ext cx="5106259" cy="3471449"/>
          </a:xfrm>
          <a:prstGeom prst="rect">
            <a:avLst/>
          </a:prstGeom>
          <a:noFill/>
          <a:ln>
            <a:noFill/>
          </a:ln>
        </p:spPr>
      </p:pic>
      <p:cxnSp>
        <p:nvCxnSpPr>
          <p:cNvPr id="499" name="Google Shape;499;p37"/>
          <p:cNvCxnSpPr/>
          <p:nvPr/>
        </p:nvCxnSpPr>
        <p:spPr>
          <a:xfrm>
            <a:off x="2306782" y="3574473"/>
            <a:ext cx="1152489" cy="1557412"/>
          </a:xfrm>
          <a:prstGeom prst="straightConnector1">
            <a:avLst/>
          </a:prstGeom>
          <a:noFill/>
          <a:ln w="38100" cap="flat" cmpd="sng">
            <a:solidFill>
              <a:schemeClr val="dk1"/>
            </a:solidFill>
            <a:prstDash val="solid"/>
            <a:miter lim="800000"/>
            <a:headEnd type="none" w="sm" len="sm"/>
            <a:tailEnd type="stealth" w="med" len="med"/>
          </a:ln>
        </p:spPr>
      </p:cxnSp>
      <p:cxnSp>
        <p:nvCxnSpPr>
          <p:cNvPr id="500" name="Google Shape;500;p37"/>
          <p:cNvCxnSpPr/>
          <p:nvPr/>
        </p:nvCxnSpPr>
        <p:spPr>
          <a:xfrm flipH="1">
            <a:off x="7152362" y="2755098"/>
            <a:ext cx="685388" cy="533611"/>
          </a:xfrm>
          <a:prstGeom prst="straightConnector1">
            <a:avLst/>
          </a:prstGeom>
          <a:noFill/>
          <a:ln w="38100" cap="flat" cmpd="sng">
            <a:solidFill>
              <a:schemeClr val="dk1"/>
            </a:solidFill>
            <a:prstDash val="solid"/>
            <a:miter lim="800000"/>
            <a:headEnd type="none" w="sm" len="sm"/>
            <a:tailEnd type="stealth" w="med" len="med"/>
          </a:ln>
        </p:spPr>
      </p:cxnSp>
      <p:sp>
        <p:nvSpPr>
          <p:cNvPr id="501" name="Google Shape;501;p37"/>
          <p:cNvSpPr txBox="1"/>
          <p:nvPr/>
        </p:nvSpPr>
        <p:spPr>
          <a:xfrm>
            <a:off x="1306250" y="2421402"/>
            <a:ext cx="120226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Clicking on a location will open to a map note providing  data for that location and time.  </a:t>
            </a:r>
            <a:endParaRPr/>
          </a:p>
        </p:txBody>
      </p:sp>
      <p:sp>
        <p:nvSpPr>
          <p:cNvPr id="502" name="Google Shape;502;p37"/>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37</a:t>
            </a:fld>
            <a:endParaRPr sz="1200">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509" name="Google Shape;509;p38"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1"/>
            <a:ext cx="8098263" cy="1028700"/>
          </a:xfrm>
          <a:prstGeom prst="rect">
            <a:avLst/>
          </a:prstGeom>
          <a:noFill/>
          <a:ln>
            <a:noFill/>
          </a:ln>
        </p:spPr>
      </p:pic>
      <p:pic>
        <p:nvPicPr>
          <p:cNvPr id="510" name="Google Shape;510;p38" descr="Menu: Quiz yourself"/>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2400" y="0"/>
            <a:ext cx="1168816" cy="6858000"/>
          </a:xfrm>
          <a:prstGeom prst="rect">
            <a:avLst/>
          </a:prstGeom>
          <a:noFill/>
          <a:ln>
            <a:noFill/>
          </a:ln>
        </p:spPr>
      </p:pic>
      <p:sp>
        <p:nvSpPr>
          <p:cNvPr id="511" name="Google Shape;511;p38"/>
          <p:cNvSpPr txBox="1">
            <a:spLocks noGrp="1"/>
          </p:cNvSpPr>
          <p:nvPr>
            <p:ph type="title"/>
          </p:nvPr>
        </p:nvSpPr>
        <p:spPr>
          <a:xfrm>
            <a:off x="1233883" y="7203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000"/>
              <a:buFont typeface="Calibri"/>
              <a:buNone/>
            </a:pPr>
            <a:r>
              <a:rPr lang="en-US" sz="2000" b="1">
                <a:solidFill>
                  <a:srgbClr val="055000"/>
                </a:solidFill>
              </a:rPr>
              <a:t>Review questions to help you prepare to do the Grass Green-Up Measurements associated with the GLOBE Biometry Protocols</a:t>
            </a:r>
            <a:endParaRPr sz="2000">
              <a:solidFill>
                <a:srgbClr val="055000"/>
              </a:solidFill>
            </a:endParaRPr>
          </a:p>
        </p:txBody>
      </p:sp>
      <p:pic>
        <p:nvPicPr>
          <p:cNvPr id="512" name="Google Shape;512;p38" descr="watermark of grass blades in bloom"/>
          <p:cNvPicPr preferRelativeResize="0"/>
          <p:nvPr/>
        </p:nvPicPr>
        <p:blipFill rotWithShape="1">
          <a:blip r:embed="rId5" cstate="email">
            <a:alphaModFix amt="20000"/>
            <a:extLst>
              <a:ext uri="{28A0092B-C50C-407E-A947-70E740481C1C}">
                <a14:useLocalDpi xmlns:a14="http://schemas.microsoft.com/office/drawing/2010/main"/>
              </a:ext>
            </a:extLst>
          </a:blip>
          <a:srcRect/>
          <a:stretch/>
        </p:blipFill>
        <p:spPr>
          <a:xfrm>
            <a:off x="1135753" y="1727200"/>
            <a:ext cx="7984830" cy="5130800"/>
          </a:xfrm>
          <a:prstGeom prst="rect">
            <a:avLst/>
          </a:prstGeom>
          <a:noFill/>
          <a:ln>
            <a:noFill/>
          </a:ln>
        </p:spPr>
      </p:pic>
      <p:sp>
        <p:nvSpPr>
          <p:cNvPr id="513" name="Google Shape;513;p38"/>
          <p:cNvSpPr txBox="1"/>
          <p:nvPr/>
        </p:nvSpPr>
        <p:spPr>
          <a:xfrm>
            <a:off x="1272198" y="1737563"/>
            <a:ext cx="7606689"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Grass Green-Up measurements are part of what GLOBE Protocol area or Earth system sphere? </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What is phenology?</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Why is it important for scientists to know when Green-Up takes place in a location, year by year?</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With respect to Green-Up and Green-Down, when is the plant growing season? </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If there is more than one Green-Up season during the year in your region, how do you decide when to measure Green-Up?</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How soon before green-up should you identify and prepare your study site?</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How often should you monitor your grass shoots during green up?</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When do you stop monitoring your grass shoots?</a:t>
            </a:r>
            <a:endParaRPr/>
          </a:p>
          <a:p>
            <a:pPr marL="228600" marR="0" lvl="0" indent="-228600" algn="l" rtl="0">
              <a:lnSpc>
                <a:spcPct val="90000"/>
              </a:lnSpc>
              <a:spcBef>
                <a:spcPts val="100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 How do you mark the grass leaves so you know to measure the same leaves throughout the green-up season?</a:t>
            </a:r>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39" descr="watermark of grass blades in bloom"/>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164298" y="1727200"/>
            <a:ext cx="7984830" cy="5130800"/>
          </a:xfrm>
          <a:prstGeom prst="rect">
            <a:avLst/>
          </a:prstGeom>
          <a:noFill/>
          <a:ln>
            <a:noFill/>
          </a:ln>
        </p:spPr>
      </p:pic>
      <p:sp>
        <p:nvSpPr>
          <p:cNvPr id="519" name="Google Shape;519;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520" name="Google Shape;520;p39"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298" y="1"/>
            <a:ext cx="8084498" cy="1012370"/>
          </a:xfrm>
          <a:prstGeom prst="rect">
            <a:avLst/>
          </a:prstGeom>
          <a:noFill/>
          <a:ln>
            <a:noFill/>
          </a:ln>
        </p:spPr>
      </p:pic>
      <p:pic>
        <p:nvPicPr>
          <p:cNvPr id="521" name="Google Shape;521;p39" descr="Menu: Additional information"/>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22" name="Google Shape;522;p39"/>
          <p:cNvSpPr txBox="1">
            <a:spLocks noGrp="1"/>
          </p:cNvSpPr>
          <p:nvPr>
            <p:ph type="title"/>
          </p:nvPr>
        </p:nvSpPr>
        <p:spPr>
          <a:xfrm>
            <a:off x="1164298" y="62914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200"/>
              <a:buFont typeface="Calibri"/>
              <a:buNone/>
            </a:pPr>
            <a:r>
              <a:rPr lang="en-US" sz="3200" b="1"/>
              <a:t>Congratulations!</a:t>
            </a:r>
            <a:endParaRPr/>
          </a:p>
        </p:txBody>
      </p:sp>
      <p:sp>
        <p:nvSpPr>
          <p:cNvPr id="523" name="Google Shape;523;p39"/>
          <p:cNvSpPr txBox="1"/>
          <p:nvPr/>
        </p:nvSpPr>
        <p:spPr>
          <a:xfrm>
            <a:off x="1487331" y="1641514"/>
            <a:ext cx="68403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a:solidFill>
                  <a:srgbClr val="000000"/>
                </a:solidFill>
                <a:latin typeface="Calibri"/>
                <a:ea typeface="Calibri"/>
                <a:cs typeface="Calibri"/>
                <a:sym typeface="Calibri"/>
              </a:rPr>
              <a:t>You have now completed the slide stack. Sign on to the GLOBE website and take the assessment corresponding to </a:t>
            </a:r>
            <a:r>
              <a:rPr lang="en-US" sz="2400" b="1">
                <a:solidFill>
                  <a:srgbClr val="055000"/>
                </a:solidFill>
                <a:latin typeface="Calibri"/>
                <a:ea typeface="Calibri"/>
                <a:cs typeface="Calibri"/>
                <a:sym typeface="Calibri"/>
              </a:rPr>
              <a:t>Grass Green-Up Protocol</a:t>
            </a:r>
            <a:r>
              <a:rPr lang="en-US" sz="2400" b="1">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4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2400">
                <a:solidFill>
                  <a:srgbClr val="000000"/>
                </a:solidFill>
                <a:latin typeface="Calibri"/>
                <a:ea typeface="Calibri"/>
                <a:cs typeface="Calibri"/>
                <a:sym typeface="Calibri"/>
              </a:rPr>
              <a:t>When you pass the assessment, you are ready to take </a:t>
            </a:r>
            <a:r>
              <a:rPr lang="en-US" sz="2400" b="1">
                <a:solidFill>
                  <a:srgbClr val="055000"/>
                </a:solidFill>
                <a:latin typeface="Calibri"/>
                <a:ea typeface="Calibri"/>
                <a:cs typeface="Calibri"/>
                <a:sym typeface="Calibri"/>
              </a:rPr>
              <a:t>Grass Green-Up </a:t>
            </a:r>
            <a:r>
              <a:rPr lang="en-US" sz="2400">
                <a:solidFill>
                  <a:srgbClr val="000000"/>
                </a:solidFill>
                <a:latin typeface="Calibri"/>
                <a:ea typeface="Calibri"/>
                <a:cs typeface="Calibri"/>
                <a:sym typeface="Calibri"/>
              </a:rPr>
              <a:t>measurements!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Welcome to the </a:t>
            </a:r>
            <a:r>
              <a:rPr lang="en-US" sz="2400" b="1">
                <a:solidFill>
                  <a:srgbClr val="055000"/>
                </a:solidFill>
                <a:latin typeface="Calibri"/>
                <a:ea typeface="Calibri"/>
                <a:cs typeface="Calibri"/>
                <a:sym typeface="Calibri"/>
              </a:rPr>
              <a:t>Green-Up GLOBE community!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1" name="Google Shape;121;p4" descr="Banner: 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7" y="-1"/>
            <a:ext cx="7999157" cy="1012371"/>
          </a:xfrm>
          <a:prstGeom prst="rect">
            <a:avLst/>
          </a:prstGeom>
          <a:noFill/>
          <a:ln>
            <a:noFill/>
          </a:ln>
        </p:spPr>
      </p:pic>
      <p:pic>
        <p:nvPicPr>
          <p:cNvPr id="122" name="Google Shape;122;p4" descr="What is grass green-up?"/>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8025" y="0"/>
            <a:ext cx="1204401" cy="6858000"/>
          </a:xfrm>
          <a:prstGeom prst="rect">
            <a:avLst/>
          </a:prstGeom>
          <a:noFill/>
          <a:ln>
            <a:noFill/>
          </a:ln>
        </p:spPr>
      </p:pic>
      <p:sp>
        <p:nvSpPr>
          <p:cNvPr id="123" name="Google Shape;123;p4"/>
          <p:cNvSpPr txBox="1">
            <a:spLocks noGrp="1"/>
          </p:cNvSpPr>
          <p:nvPr>
            <p:ph type="title"/>
          </p:nvPr>
        </p:nvSpPr>
        <p:spPr>
          <a:xfrm>
            <a:off x="1262840" y="7183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55000"/>
              </a:buClr>
              <a:buSzPts val="2800"/>
              <a:buFont typeface="Calibri"/>
              <a:buNone/>
            </a:pPr>
            <a:r>
              <a:rPr lang="en-US" b="1">
                <a:solidFill>
                  <a:srgbClr val="055000"/>
                </a:solidFill>
              </a:rPr>
              <a:t>What is Green- Up?</a:t>
            </a:r>
            <a:endParaRPr/>
          </a:p>
        </p:txBody>
      </p:sp>
      <p:sp>
        <p:nvSpPr>
          <p:cNvPr id="124" name="Google Shape;124;p4"/>
          <p:cNvSpPr txBox="1"/>
          <p:nvPr/>
        </p:nvSpPr>
        <p:spPr>
          <a:xfrm>
            <a:off x="1205120" y="1790698"/>
            <a:ext cx="4771137" cy="4900274"/>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100000"/>
              </a:lnSpc>
              <a:spcBef>
                <a:spcPts val="0"/>
              </a:spcBef>
              <a:spcAft>
                <a:spcPts val="0"/>
              </a:spcAft>
              <a:buClr>
                <a:srgbClr val="385623"/>
              </a:buClr>
              <a:buSzPts val="1800"/>
              <a:buFont typeface="Arial"/>
              <a:buChar char="•"/>
            </a:pPr>
            <a:r>
              <a:rPr lang="en-US" sz="1800" b="1" i="0" u="none" strike="noStrike" cap="none">
                <a:solidFill>
                  <a:srgbClr val="385623"/>
                </a:solidFill>
                <a:latin typeface="Calibri"/>
                <a:ea typeface="Calibri"/>
                <a:cs typeface="Calibri"/>
                <a:sym typeface="Calibri"/>
              </a:rPr>
              <a:t>Phenology </a:t>
            </a:r>
            <a:r>
              <a:rPr lang="en-US" sz="1800" b="0" i="0" u="none" strike="noStrike" cap="none">
                <a:solidFill>
                  <a:schemeClr val="dk1"/>
                </a:solidFill>
                <a:latin typeface="Calibri"/>
                <a:ea typeface="Calibri"/>
                <a:cs typeface="Calibri"/>
                <a:sym typeface="Calibri"/>
              </a:rPr>
              <a:t>is the study of living organisms’ response to seasonal and climatic changes in the environment in which they live. You can study the phenology of plants or animals. </a:t>
            </a:r>
            <a:endParaRPr/>
          </a:p>
          <a:p>
            <a:pPr marL="228600" marR="0" lvl="0" indent="-114300" algn="just" rtl="0">
              <a:lnSpc>
                <a:spcPct val="100000"/>
              </a:lnSpc>
              <a:spcBef>
                <a:spcPts val="360"/>
              </a:spcBef>
              <a:spcAft>
                <a:spcPts val="0"/>
              </a:spcAft>
              <a:buClr>
                <a:schemeClr val="dk1"/>
              </a:buClr>
              <a:buSzPts val="1800"/>
              <a:buFont typeface="Arial"/>
              <a:buNone/>
            </a:pPr>
            <a:endParaRPr sz="1800" b="1" i="0" u="none" strike="noStrike" cap="none">
              <a:solidFill>
                <a:srgbClr val="385623"/>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plant growing season is the period between green-up and green-down. </a:t>
            </a:r>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just" rtl="0">
              <a:lnSpc>
                <a:spcPct val="9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Plant green-up is initiated when dormancy (a state of suspended growth and metabolism) is broken by environmental conditions such as longer hours of sunlight and higher temperatures in temperate regions, or rains and cooler temperatures in desert areas. </a:t>
            </a:r>
            <a:endParaRPr/>
          </a:p>
          <a:p>
            <a:pPr marL="228600" marR="0" lvl="0" indent="-114300" algn="just" rtl="0">
              <a:lnSpc>
                <a:spcPct val="90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25" name="Google Shape;125;p4" descr="Global maps showing vegetation green-up data comparing March 1987 and May 1987, showing increasing greening in the N. Hemisphere over that month. Image: NASA: NDVI.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24715" y="1367857"/>
            <a:ext cx="2756716" cy="540033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529" name="Google Shape;529;p40"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
            <a:ext cx="8084498" cy="1012370"/>
          </a:xfrm>
          <a:prstGeom prst="rect">
            <a:avLst/>
          </a:prstGeom>
          <a:noFill/>
          <a:ln>
            <a:noFill/>
          </a:ln>
        </p:spPr>
      </p:pic>
      <p:pic>
        <p:nvPicPr>
          <p:cNvPr id="530" name="Google Shape;530;p40" descr="Menu: Additional information"/>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31" name="Google Shape;531;p40"/>
          <p:cNvSpPr txBox="1">
            <a:spLocks noGrp="1"/>
          </p:cNvSpPr>
          <p:nvPr>
            <p:ph type="title"/>
          </p:nvPr>
        </p:nvSpPr>
        <p:spPr>
          <a:xfrm>
            <a:off x="1324045" y="78486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Research Questions for Investigation: </a:t>
            </a:r>
            <a:endParaRPr sz="3200" b="1">
              <a:solidFill>
                <a:srgbClr val="055000"/>
              </a:solidFill>
            </a:endParaRPr>
          </a:p>
        </p:txBody>
      </p:sp>
      <p:sp>
        <p:nvSpPr>
          <p:cNvPr id="532" name="Google Shape;532;p40"/>
          <p:cNvSpPr txBox="1"/>
          <p:nvPr/>
        </p:nvSpPr>
        <p:spPr>
          <a:xfrm>
            <a:off x="1324045" y="2110427"/>
            <a:ext cx="6840240" cy="3748719"/>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How long does green-up take for a given species?</a:t>
            </a:r>
            <a:endParaRPr/>
          </a:p>
          <a:p>
            <a:pPr marL="0" marR="0" lvl="0" indent="0" algn="l" rtl="0">
              <a:lnSpc>
                <a:spcPct val="90000"/>
              </a:lnSpc>
              <a:spcBef>
                <a:spcPts val="0"/>
              </a:spcBef>
              <a:spcAft>
                <a:spcPts val="0"/>
              </a:spcAft>
              <a:buNone/>
            </a:pPr>
            <a:endParaRPr sz="2400">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How does green-up differ among different species within a forested study area?</a:t>
            </a:r>
            <a:endParaRPr/>
          </a:p>
          <a:p>
            <a:pPr marL="0" marR="0" lvl="0" indent="0" algn="l" rtl="0">
              <a:lnSpc>
                <a:spcPct val="90000"/>
              </a:lnSpc>
              <a:spcBef>
                <a:spcPts val="0"/>
              </a:spcBef>
              <a:spcAft>
                <a:spcPts val="0"/>
              </a:spcAft>
              <a:buNone/>
            </a:pPr>
            <a:endParaRPr sz="2400">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How does green-up relate to precipitation?  To soil moisture?</a:t>
            </a:r>
            <a:endParaRPr/>
          </a:p>
          <a:p>
            <a:pPr marL="0" marR="0" lvl="0" indent="0" algn="l" rtl="0">
              <a:lnSpc>
                <a:spcPct val="90000"/>
              </a:lnSpc>
              <a:spcBef>
                <a:spcPts val="0"/>
              </a:spcBef>
              <a:spcAft>
                <a:spcPts val="0"/>
              </a:spcAft>
              <a:buNone/>
            </a:pPr>
            <a:endParaRPr sz="2400">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Does temperature influence the rate of green-up?</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538" name="Google Shape;538;p41"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
            <a:ext cx="8084498" cy="1012370"/>
          </a:xfrm>
          <a:prstGeom prst="rect">
            <a:avLst/>
          </a:prstGeom>
          <a:noFill/>
          <a:ln>
            <a:noFill/>
          </a:ln>
        </p:spPr>
      </p:pic>
      <p:pic>
        <p:nvPicPr>
          <p:cNvPr id="539" name="Google Shape;539;p41" descr="Menu: Additional information"/>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40" name="Google Shape;540;p41"/>
          <p:cNvSpPr txBox="1">
            <a:spLocks noGrp="1"/>
          </p:cNvSpPr>
          <p:nvPr>
            <p:ph type="title"/>
          </p:nvPr>
        </p:nvSpPr>
        <p:spPr>
          <a:xfrm>
            <a:off x="1324045" y="784864"/>
            <a:ext cx="607279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FAQ: Frequently Asked Questions</a:t>
            </a:r>
            <a:endParaRPr/>
          </a:p>
        </p:txBody>
      </p:sp>
      <p:sp>
        <p:nvSpPr>
          <p:cNvPr id="541" name="Google Shape;541;p41"/>
          <p:cNvSpPr txBox="1"/>
          <p:nvPr/>
        </p:nvSpPr>
        <p:spPr>
          <a:xfrm>
            <a:off x="1324045" y="2110427"/>
            <a:ext cx="7624012"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How do I mark the grass shoots if they start on the same day? </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Mark the base of the four longest grass shoots that appear at the earliest date.</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a:solidFill>
                  <a:srgbClr val="055000"/>
                </a:solidFill>
                <a:latin typeface="Calibri"/>
                <a:ea typeface="Calibri"/>
                <a:cs typeface="Calibri"/>
                <a:sym typeface="Calibri"/>
              </a:rPr>
              <a:t>What do I do if on the first day I see shoots, I see more than four? How do I select the shoots to study? </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Mark the base of the four longest grass shoots that appear on the first day.</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a:solidFill>
                  <a:srgbClr val="055000"/>
                </a:solidFill>
                <a:latin typeface="Calibri"/>
                <a:ea typeface="Calibri"/>
                <a:cs typeface="Calibri"/>
                <a:sym typeface="Calibri"/>
              </a:rPr>
              <a:t>What if there are grass shoots the first day when I go to take a picture of the site? </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Mark the base of the four longest grass shoots that are present on this day.</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42" descr="watermark of grass blades in bloom"/>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164298" y="1727200"/>
            <a:ext cx="7984830" cy="5130800"/>
          </a:xfrm>
          <a:prstGeom prst="rect">
            <a:avLst/>
          </a:prstGeom>
          <a:noFill/>
          <a:ln>
            <a:noFill/>
          </a:ln>
        </p:spPr>
      </p:pic>
      <p:sp>
        <p:nvSpPr>
          <p:cNvPr id="548" name="Google Shape;548;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549" name="Google Shape;549;p42"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298" y="1"/>
            <a:ext cx="8084498" cy="1012370"/>
          </a:xfrm>
          <a:prstGeom prst="rect">
            <a:avLst/>
          </a:prstGeom>
          <a:noFill/>
          <a:ln>
            <a:noFill/>
          </a:ln>
        </p:spPr>
      </p:pic>
      <p:pic>
        <p:nvPicPr>
          <p:cNvPr id="550" name="Google Shape;550;p42" descr="Menu: Additional informati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51" name="Google Shape;551;p42"/>
          <p:cNvSpPr txBox="1"/>
          <p:nvPr/>
        </p:nvSpPr>
        <p:spPr>
          <a:xfrm>
            <a:off x="1168702" y="1974311"/>
            <a:ext cx="7367758" cy="474780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85623"/>
              </a:buClr>
              <a:buSzPts val="2400"/>
              <a:buFont typeface="Arial"/>
              <a:buNone/>
            </a:pPr>
            <a:r>
              <a:rPr lang="en-US" sz="2400" b="1">
                <a:solidFill>
                  <a:srgbClr val="385623"/>
                </a:solidFill>
                <a:latin typeface="Calibri"/>
                <a:ea typeface="Calibri"/>
                <a:cs typeface="Calibri"/>
                <a:sym typeface="Calibri"/>
              </a:rPr>
              <a:t>Credits</a:t>
            </a:r>
            <a:endParaRPr/>
          </a:p>
          <a:p>
            <a:pPr marL="0" marR="0" lvl="0" indent="0" algn="l" rtl="0">
              <a:lnSpc>
                <a:spcPct val="90000"/>
              </a:lnSpc>
              <a:spcBef>
                <a:spcPts val="100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Slides:  </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Russanne Low, Ph.D., University of Nebraska-Lincoln, USA </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Rebecca Boger, Ph.D., Brooklyn College, NYC, USA</a:t>
            </a:r>
            <a:endParaRPr/>
          </a:p>
          <a:p>
            <a:pPr marL="0" marR="0" lvl="0" indent="0" algn="l" rtl="0">
              <a:lnSpc>
                <a:spcPct val="90000"/>
              </a:lnSpc>
              <a:spcBef>
                <a:spcPts val="100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Cover Art: </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Jenn Glaser, </a:t>
            </a:r>
            <a:r>
              <a:rPr lang="en-US" sz="1800" i="1">
                <a:solidFill>
                  <a:schemeClr val="dk1"/>
                </a:solidFill>
                <a:latin typeface="Calibri"/>
                <a:ea typeface="Calibri"/>
                <a:cs typeface="Calibri"/>
                <a:sym typeface="Calibri"/>
              </a:rPr>
              <a:t>ScribeArts</a:t>
            </a:r>
            <a:endParaRPr sz="17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700"/>
              <a:buFont typeface="Arial"/>
              <a:buNone/>
            </a:pPr>
            <a:r>
              <a:rPr lang="en-US" sz="1700" b="1">
                <a:solidFill>
                  <a:schemeClr val="dk1"/>
                </a:solidFill>
                <a:latin typeface="Calibri"/>
                <a:ea typeface="Calibri"/>
                <a:cs typeface="Calibri"/>
                <a:sym typeface="Calibri"/>
              </a:rPr>
              <a:t>More Information:</a:t>
            </a:r>
            <a:endParaRPr/>
          </a:p>
          <a:p>
            <a:pPr marL="0" marR="0" lvl="0" indent="0" algn="l" rtl="0">
              <a:lnSpc>
                <a:spcPct val="90000"/>
              </a:lnSpc>
              <a:spcBef>
                <a:spcPts val="1000"/>
              </a:spcBef>
              <a:spcAft>
                <a:spcPts val="0"/>
              </a:spcAft>
              <a:buClr>
                <a:schemeClr val="dk1"/>
              </a:buClr>
              <a:buSzPts val="1600"/>
              <a:buFont typeface="Arial"/>
              <a:buNone/>
            </a:pPr>
            <a:r>
              <a:rPr lang="en-US" sz="16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The GLOBE Program</a:t>
            </a: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r>
              <a:rPr lang="en-US" sz="16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NASA Wavelength </a:t>
            </a:r>
            <a:r>
              <a:rPr lang="en-US" sz="1600">
                <a:solidFill>
                  <a:schemeClr val="dk1"/>
                </a:solidFill>
                <a:latin typeface="Calibri"/>
                <a:ea typeface="Calibri"/>
                <a:cs typeface="Calibri"/>
                <a:sym typeface="Calibri"/>
              </a:rPr>
              <a:t>NASA’s Digital Library of Earth and Space Education Resources</a:t>
            </a:r>
            <a:endParaRPr/>
          </a:p>
          <a:p>
            <a:pPr marL="0" marR="0" lvl="0" indent="0" algn="l" rtl="0">
              <a:lnSpc>
                <a:spcPct val="90000"/>
              </a:lnSpc>
              <a:spcBef>
                <a:spcPts val="1000"/>
              </a:spcBef>
              <a:spcAft>
                <a:spcPts val="0"/>
              </a:spcAft>
              <a:buClr>
                <a:schemeClr val="dk1"/>
              </a:buClr>
              <a:buSzPts val="1600"/>
              <a:buFont typeface="Arial"/>
              <a:buNone/>
            </a:pPr>
            <a:r>
              <a:rPr lang="en-US" sz="16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NASA Global Climate Change: Vital Signs of the Planet</a:t>
            </a: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400"/>
              <a:buFont typeface="Arial"/>
              <a:buNone/>
            </a:pPr>
            <a:r>
              <a:rPr lang="en-US" sz="1400" i="1">
                <a:solidFill>
                  <a:srgbClr val="000000"/>
                </a:solidFill>
                <a:latin typeface="Calibri"/>
                <a:ea typeface="Calibri"/>
                <a:cs typeface="Calibri"/>
                <a:sym typeface="Calibri"/>
              </a:rPr>
              <a:t>Version  9/25/24. If you edit and modify this slide set for use for educational purposes, please note “modified by (and your name and date )“ on this page. Thank you.</a:t>
            </a:r>
            <a:endParaRPr sz="1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700"/>
              <a:buFont typeface="Arial"/>
              <a:buNone/>
            </a:pPr>
            <a:endParaRPr sz="1700" b="1">
              <a:solidFill>
                <a:schemeClr val="dk1"/>
              </a:solidFill>
              <a:latin typeface="Calibri"/>
              <a:ea typeface="Calibri"/>
              <a:cs typeface="Calibri"/>
              <a:sym typeface="Calibri"/>
            </a:endParaRPr>
          </a:p>
        </p:txBody>
      </p:sp>
      <p:sp>
        <p:nvSpPr>
          <p:cNvPr id="552" name="Google Shape;552;p42"/>
          <p:cNvSpPr txBox="1"/>
          <p:nvPr/>
        </p:nvSpPr>
        <p:spPr>
          <a:xfrm>
            <a:off x="1187776" y="983456"/>
            <a:ext cx="7984830" cy="990856"/>
          </a:xfrm>
          <a:prstGeom prst="rect">
            <a:avLst/>
          </a:prstGeom>
          <a:noFill/>
          <a:ln>
            <a:noFill/>
          </a:ln>
        </p:spPr>
        <p:txBody>
          <a:bodyPr spcFirstLastPara="1" wrap="square" lIns="91425" tIns="45700" rIns="91425" bIns="45700" anchor="ctr" anchorCtr="0">
            <a:normAutofit fontScale="75000" lnSpcReduction="20000"/>
          </a:bodyPr>
          <a:lstStyle/>
          <a:p>
            <a:pPr marL="0" marR="0" lvl="0" indent="0" algn="l" rtl="0">
              <a:lnSpc>
                <a:spcPct val="90000"/>
              </a:lnSpc>
              <a:spcBef>
                <a:spcPts val="0"/>
              </a:spcBef>
              <a:spcAft>
                <a:spcPts val="0"/>
              </a:spcAft>
              <a:buClr>
                <a:srgbClr val="055000"/>
              </a:buClr>
              <a:buSzPct val="100000"/>
              <a:buFont typeface="Calibri"/>
              <a:buNone/>
            </a:pPr>
            <a:br>
              <a:rPr lang="en-US" sz="2800" b="1">
                <a:solidFill>
                  <a:srgbClr val="055000"/>
                </a:solidFill>
                <a:latin typeface="Calibri"/>
                <a:ea typeface="Calibri"/>
                <a:cs typeface="Calibri"/>
                <a:sym typeface="Calibri"/>
              </a:rPr>
            </a:br>
            <a:br>
              <a:rPr lang="en-US" sz="1800" b="1">
                <a:solidFill>
                  <a:srgbClr val="385623"/>
                </a:solidFill>
                <a:latin typeface="Calibri"/>
                <a:ea typeface="Calibri"/>
                <a:cs typeface="Calibri"/>
                <a:sym typeface="Calibri"/>
              </a:rPr>
            </a:br>
            <a:r>
              <a:rPr lang="en-US" sz="1800" b="1">
                <a:solidFill>
                  <a:srgbClr val="385623"/>
                </a:solidFill>
                <a:latin typeface="Calibri"/>
                <a:ea typeface="Calibri"/>
                <a:cs typeface="Calibri"/>
                <a:sym typeface="Calibri"/>
              </a:rPr>
              <a:t>Questions about the content of this module? Contact GLOBE:  </a:t>
            </a:r>
            <a:r>
              <a:rPr lang="en-US" sz="1800" b="1" u="sng">
                <a:solidFill>
                  <a:srgbClr val="467886"/>
                </a:solidFill>
                <a:latin typeface="Arial"/>
                <a:ea typeface="Arial"/>
                <a:cs typeface="Arial"/>
                <a:sym typeface="Arial"/>
                <a:hlinkClick r:id="rId9">
                  <a:extLst>
                    <a:ext uri="{A12FA001-AC4F-418D-AE19-62706E023703}">
                      <ahyp:hlinkClr xmlns:ahyp="http://schemas.microsoft.com/office/drawing/2018/hyperlinkcolor" val="tx"/>
                    </a:ext>
                  </a:extLst>
                </a:hlinkClick>
              </a:rPr>
              <a:t>training@nasaglobe.org</a:t>
            </a:r>
            <a:r>
              <a:rPr lang="en-US" sz="2000" b="1" u="sng">
                <a:solidFill>
                  <a:srgbClr val="055000"/>
                </a:solidFill>
                <a:latin typeface="Arial"/>
                <a:ea typeface="Arial"/>
                <a:cs typeface="Arial"/>
                <a:sym typeface="Arial"/>
              </a:rPr>
              <a:t>.</a:t>
            </a:r>
            <a:br>
              <a:rPr lang="en-US" sz="1800" b="1">
                <a:solidFill>
                  <a:srgbClr val="385623"/>
                </a:solidFill>
                <a:latin typeface="Calibri"/>
                <a:ea typeface="Calibri"/>
                <a:cs typeface="Calibri"/>
                <a:sym typeface="Calibri"/>
              </a:rPr>
            </a:br>
            <a:br>
              <a:rPr lang="en-US" sz="2000" b="1">
                <a:solidFill>
                  <a:srgbClr val="385623"/>
                </a:solidFill>
                <a:latin typeface="Calibri"/>
                <a:ea typeface="Calibri"/>
                <a:cs typeface="Calibri"/>
                <a:sym typeface="Calibri"/>
              </a:rPr>
            </a:br>
            <a:endParaRPr sz="2000" b="1">
              <a:solidFill>
                <a:srgbClr val="055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1" name="Google Shape;131;p5" descr="Banner: 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7" y="-1"/>
            <a:ext cx="7999157" cy="1012371"/>
          </a:xfrm>
          <a:prstGeom prst="rect">
            <a:avLst/>
          </a:prstGeom>
          <a:noFill/>
          <a:ln>
            <a:noFill/>
          </a:ln>
        </p:spPr>
      </p:pic>
      <p:pic>
        <p:nvPicPr>
          <p:cNvPr id="132" name="Google Shape;132;p5" descr="What is grass green-up?"/>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8025" y="0"/>
            <a:ext cx="1204401" cy="6858000"/>
          </a:xfrm>
          <a:prstGeom prst="rect">
            <a:avLst/>
          </a:prstGeom>
          <a:noFill/>
          <a:ln>
            <a:noFill/>
          </a:ln>
        </p:spPr>
      </p:pic>
      <p:sp>
        <p:nvSpPr>
          <p:cNvPr id="133" name="Google Shape;133;p5"/>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5</a:t>
            </a:fld>
            <a:endParaRPr sz="1200" b="0" i="0" u="none" strike="noStrike" cap="none">
              <a:solidFill>
                <a:srgbClr val="888888"/>
              </a:solidFill>
              <a:latin typeface="Calibri"/>
              <a:ea typeface="Calibri"/>
              <a:cs typeface="Calibri"/>
              <a:sym typeface="Calibri"/>
            </a:endParaRPr>
          </a:p>
        </p:txBody>
      </p:sp>
      <p:pic>
        <p:nvPicPr>
          <p:cNvPr id="134" name="Google Shape;134;p5" descr="A global map of NDVI from TERRA/MODIS satellites. ">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94717" y="4113161"/>
            <a:ext cx="3762310" cy="2608673"/>
          </a:xfrm>
          <a:prstGeom prst="rect">
            <a:avLst/>
          </a:prstGeom>
          <a:noFill/>
          <a:ln>
            <a:noFill/>
          </a:ln>
        </p:spPr>
      </p:pic>
      <p:sp>
        <p:nvSpPr>
          <p:cNvPr id="135" name="Google Shape;135;p5"/>
          <p:cNvSpPr txBox="1"/>
          <p:nvPr/>
        </p:nvSpPr>
        <p:spPr>
          <a:xfrm>
            <a:off x="1251068" y="707911"/>
            <a:ext cx="5649749"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Satellite Measurements of Phenology</a:t>
            </a:r>
            <a:endParaRPr/>
          </a:p>
        </p:txBody>
      </p:sp>
      <p:sp>
        <p:nvSpPr>
          <p:cNvPr id="136" name="Google Shape;136;p5"/>
          <p:cNvSpPr txBox="1"/>
          <p:nvPr/>
        </p:nvSpPr>
        <p:spPr>
          <a:xfrm>
            <a:off x="1396088" y="1689607"/>
            <a:ext cx="7359427" cy="24314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700" b="0" i="0" u="none" strike="noStrike" cap="none">
                <a:solidFill>
                  <a:schemeClr val="dk1"/>
                </a:solidFill>
                <a:latin typeface="Calibri"/>
                <a:ea typeface="Calibri"/>
                <a:cs typeface="Calibri"/>
                <a:sym typeface="Calibri"/>
              </a:rPr>
              <a:t>Many scientists use data from a NASA sensor, the Moderate Resolution Imaging Spectrometer (MODIS), to monitor the seasonal dynamics of vegetation. </a:t>
            </a:r>
            <a:endParaRPr/>
          </a:p>
          <a:p>
            <a:pPr marL="0" marR="0" lvl="0" indent="0" algn="just" rtl="0">
              <a:spcBef>
                <a:spcPts val="0"/>
              </a:spcBef>
              <a:spcAft>
                <a:spcPts val="0"/>
              </a:spcAft>
              <a:buNone/>
            </a:pPr>
            <a:endParaRPr sz="17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700" b="0" i="0" u="none" strike="noStrike" cap="none">
                <a:solidFill>
                  <a:schemeClr val="dk1"/>
                </a:solidFill>
                <a:latin typeface="Calibri"/>
                <a:ea typeface="Calibri"/>
                <a:cs typeface="Calibri"/>
                <a:sym typeface="Calibri"/>
              </a:rPr>
              <a:t>Scientists also use a metric called the Normalized Difference Vegetation Index (or NDVI) to quantify the Earth’s greenness. NDVI is calculated from satellite data of red and near-infrared light, and can help monitor vegetation health, ecosystem disturbances, and changes in vegetation density over time. </a:t>
            </a:r>
            <a:r>
              <a:rPr lang="en-US" sz="17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Learn more about NDVI in this My NASA Data Mini-lesson</a:t>
            </a:r>
            <a:r>
              <a:rPr lang="en-US" sz="1700" b="0" i="0" u="none" strike="noStrike" cap="none">
                <a:solidFill>
                  <a:schemeClr val="dk1"/>
                </a:solidFill>
                <a:latin typeface="Calibri"/>
                <a:ea typeface="Calibri"/>
                <a:cs typeface="Calibri"/>
                <a:sym typeface="Calibri"/>
              </a:rPr>
              <a:t>. </a:t>
            </a:r>
            <a:endParaRPr/>
          </a:p>
          <a:p>
            <a:pPr marL="0" marR="0" lvl="0" indent="0" algn="just" rtl="0">
              <a:spcBef>
                <a:spcPts val="0"/>
              </a:spcBef>
              <a:spcAft>
                <a:spcPts val="0"/>
              </a:spcAft>
              <a:buNone/>
            </a:pPr>
            <a:endParaRPr sz="1600" b="0" i="0" u="none" strike="noStrike" cap="none">
              <a:solidFill>
                <a:schemeClr val="dk1"/>
              </a:solidFill>
              <a:latin typeface="Calibri"/>
              <a:ea typeface="Calibri"/>
              <a:cs typeface="Calibri"/>
              <a:sym typeface="Calibri"/>
            </a:endParaRPr>
          </a:p>
        </p:txBody>
      </p:sp>
      <p:sp>
        <p:nvSpPr>
          <p:cNvPr id="137" name="Google Shape;137;p5">
            <a:hlinkClick r:id="rId8"/>
          </p:cNvPr>
          <p:cNvSpPr txBox="1"/>
          <p:nvPr/>
        </p:nvSpPr>
        <p:spPr>
          <a:xfrm>
            <a:off x="5755656" y="4502573"/>
            <a:ext cx="2951365" cy="1200329"/>
          </a:xfrm>
          <a:prstGeom prst="rect">
            <a:avLst/>
          </a:prstGeom>
          <a:noFill/>
          <a:ln w="9525" cap="flat" cmpd="sng">
            <a:solidFill>
              <a:srgbClr val="055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Watch an animation of NDVI from the NASA Visualization Studio to see the changes in greenness over time!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3" name="Google Shape;143;p6"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7827" y="-1"/>
            <a:ext cx="7999159" cy="1012371"/>
          </a:xfrm>
          <a:prstGeom prst="rect">
            <a:avLst/>
          </a:prstGeom>
          <a:noFill/>
          <a:ln>
            <a:noFill/>
          </a:ln>
        </p:spPr>
      </p:pic>
      <p:pic>
        <p:nvPicPr>
          <p:cNvPr id="144" name="Google Shape;144;p6" descr="Menu: Why collect grass green-up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7112" y="0"/>
            <a:ext cx="1185332" cy="6858000"/>
          </a:xfrm>
          <a:prstGeom prst="rect">
            <a:avLst/>
          </a:prstGeom>
          <a:noFill/>
          <a:ln>
            <a:noFill/>
          </a:ln>
        </p:spPr>
      </p:pic>
      <p:sp>
        <p:nvSpPr>
          <p:cNvPr id="145" name="Google Shape;145;p6"/>
          <p:cNvSpPr txBox="1">
            <a:spLocks noGrp="1"/>
          </p:cNvSpPr>
          <p:nvPr>
            <p:ph type="title"/>
          </p:nvPr>
        </p:nvSpPr>
        <p:spPr>
          <a:xfrm>
            <a:off x="1208246" y="6602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Why Collect Green-Up Data?</a:t>
            </a:r>
            <a:endParaRPr/>
          </a:p>
        </p:txBody>
      </p:sp>
      <p:pic>
        <p:nvPicPr>
          <p:cNvPr id="146" name="Google Shape;146;p6" descr="photograph of young grass."/>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442518" y="3337119"/>
            <a:ext cx="2363586" cy="3151448"/>
          </a:xfrm>
          <a:prstGeom prst="rect">
            <a:avLst/>
          </a:prstGeom>
          <a:noFill/>
          <a:ln>
            <a:noFill/>
          </a:ln>
        </p:spPr>
      </p:pic>
      <p:sp>
        <p:nvSpPr>
          <p:cNvPr id="147" name="Google Shape;147;p6"/>
          <p:cNvSpPr/>
          <p:nvPr/>
        </p:nvSpPr>
        <p:spPr>
          <a:xfrm>
            <a:off x="1270094" y="1500651"/>
            <a:ext cx="7490729"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Scientists are very interested the timing of spring green-up and fall green-down. These plant phenological events are directly related to global carbon fixation and the amount of carbon dioxide in the atmosphere. They also affect and are affected by air temperature and humidity and soil moisture. Green- Up data are used by scientists to:</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6"/>
          <p:cNvSpPr txBox="1"/>
          <p:nvPr/>
        </p:nvSpPr>
        <p:spPr>
          <a:xfrm>
            <a:off x="1067419" y="3186395"/>
            <a:ext cx="4972282" cy="3347583"/>
          </a:xfrm>
          <a:prstGeom prst="rect">
            <a:avLst/>
          </a:prstGeom>
          <a:noFill/>
          <a:ln>
            <a:noFill/>
          </a:ln>
        </p:spPr>
        <p:txBody>
          <a:bodyPr spcFirstLastPara="1" wrap="square" lIns="91425" tIns="45700" rIns="91425" bIns="45700" anchor="t" anchorCtr="0">
            <a:spAutoFit/>
          </a:bodyPr>
          <a:lstStyle/>
          <a:p>
            <a:pPr marL="400050" marR="0" lvl="1" indent="-285750"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calculate growing season length</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determine how environmental conditions such as air and soil temperature, precipitation, soil moisture, and day length affect plant growth</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monitor the effect of climate change on plants and animals </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help interpret satellite observations of greenness </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use in climate and ecological models </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predict forested or grassland area susceptibility to fire.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4" name="Google Shape;154;p7"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7827" y="-1"/>
            <a:ext cx="7999159" cy="1012371"/>
          </a:xfrm>
          <a:prstGeom prst="rect">
            <a:avLst/>
          </a:prstGeom>
          <a:noFill/>
          <a:ln>
            <a:noFill/>
          </a:ln>
        </p:spPr>
      </p:pic>
      <p:pic>
        <p:nvPicPr>
          <p:cNvPr id="155" name="Google Shape;155;p7" descr="Menu: Why collect grass green-up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7112" y="0"/>
            <a:ext cx="1185332" cy="6858000"/>
          </a:xfrm>
          <a:prstGeom prst="rect">
            <a:avLst/>
          </a:prstGeom>
          <a:noFill/>
          <a:ln>
            <a:noFill/>
          </a:ln>
        </p:spPr>
      </p:pic>
      <p:sp>
        <p:nvSpPr>
          <p:cNvPr id="156" name="Google Shape;156;p7"/>
          <p:cNvSpPr txBox="1">
            <a:spLocks noGrp="1"/>
          </p:cNvSpPr>
          <p:nvPr>
            <p:ph type="title"/>
          </p:nvPr>
        </p:nvSpPr>
        <p:spPr>
          <a:xfrm>
            <a:off x="1208246" y="6602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Why Collect Green-Up Data?</a:t>
            </a:r>
            <a:endParaRPr/>
          </a:p>
        </p:txBody>
      </p:sp>
      <p:pic>
        <p:nvPicPr>
          <p:cNvPr id="157" name="Google Shape;157;p7" descr="Photo of girls examining green-up buds on a shrub.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70696" y="3410641"/>
            <a:ext cx="3724982" cy="2779499"/>
          </a:xfrm>
          <a:prstGeom prst="rect">
            <a:avLst/>
          </a:prstGeom>
          <a:noFill/>
          <a:ln>
            <a:noFill/>
          </a:ln>
        </p:spPr>
      </p:pic>
      <p:sp>
        <p:nvSpPr>
          <p:cNvPr id="158" name="Google Shape;158;p7"/>
          <p:cNvSpPr txBox="1"/>
          <p:nvPr/>
        </p:nvSpPr>
        <p:spPr>
          <a:xfrm>
            <a:off x="1326872" y="1669894"/>
            <a:ext cx="7110498" cy="198770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2000" b="0" i="0" u="none" strike="noStrike">
                <a:solidFill>
                  <a:srgbClr val="000000"/>
                </a:solidFill>
                <a:latin typeface="Calibri"/>
                <a:ea typeface="Calibri"/>
                <a:cs typeface="Calibri"/>
                <a:sym typeface="Calibri"/>
              </a:rPr>
              <a:t>Your observations are valuable contributions to the scientific community and may be used by educators, students, researchers, and the general public to increase environmental awareness and STEM literacy, as well as advance Earth system science.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4" name="Google Shape;164;p8"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65315"/>
            <a:ext cx="8098263" cy="1028700"/>
          </a:xfrm>
          <a:prstGeom prst="rect">
            <a:avLst/>
          </a:prstGeom>
          <a:noFill/>
          <a:ln>
            <a:noFill/>
          </a:ln>
        </p:spPr>
      </p:pic>
      <p:pic>
        <p:nvPicPr>
          <p:cNvPr id="165" name="Google Shape;165;p8"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37360"/>
            <a:ext cx="1192267" cy="6895360"/>
          </a:xfrm>
          <a:prstGeom prst="rect">
            <a:avLst/>
          </a:prstGeom>
          <a:noFill/>
          <a:ln>
            <a:noFill/>
          </a:ln>
        </p:spPr>
      </p:pic>
      <p:sp>
        <p:nvSpPr>
          <p:cNvPr id="166" name="Google Shape;166;p8"/>
          <p:cNvSpPr txBox="1">
            <a:spLocks noGrp="1"/>
          </p:cNvSpPr>
          <p:nvPr>
            <p:ph type="title"/>
          </p:nvPr>
        </p:nvSpPr>
        <p:spPr>
          <a:xfrm>
            <a:off x="1233883" y="75536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Question 1</a:t>
            </a:r>
            <a:endParaRPr/>
          </a:p>
        </p:txBody>
      </p:sp>
      <p:sp>
        <p:nvSpPr>
          <p:cNvPr id="167" name="Google Shape;167;p8"/>
          <p:cNvSpPr txBox="1">
            <a:spLocks noGrp="1"/>
          </p:cNvSpPr>
          <p:nvPr>
            <p:ph type="body" idx="1"/>
          </p:nvPr>
        </p:nvSpPr>
        <p:spPr>
          <a:xfrm>
            <a:off x="1487714" y="1963248"/>
            <a:ext cx="6921500"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1. What part of the Earth system is known as the zone of life?</a:t>
            </a:r>
            <a:endParaRPr sz="2000"/>
          </a:p>
          <a:p>
            <a:pPr marL="0" lvl="0" indent="0" algn="l" rtl="0">
              <a:lnSpc>
                <a:spcPct val="90000"/>
              </a:lnSpc>
              <a:spcBef>
                <a:spcPts val="1000"/>
              </a:spcBef>
              <a:spcAft>
                <a:spcPts val="0"/>
              </a:spcAft>
              <a:buClr>
                <a:schemeClr val="dk1"/>
              </a:buClr>
              <a:buSzPts val="2000"/>
              <a:buNone/>
            </a:pPr>
            <a:r>
              <a:rPr lang="en-US" sz="2000" b="1"/>
              <a:t>	</a:t>
            </a:r>
            <a:r>
              <a:rPr lang="en-US" sz="2000"/>
              <a:t>A. Atmosphere</a:t>
            </a:r>
            <a:endParaRPr/>
          </a:p>
          <a:p>
            <a:pPr marL="0" lvl="0" indent="0" algn="l" rtl="0">
              <a:lnSpc>
                <a:spcPct val="90000"/>
              </a:lnSpc>
              <a:spcBef>
                <a:spcPts val="1000"/>
              </a:spcBef>
              <a:spcAft>
                <a:spcPts val="0"/>
              </a:spcAft>
              <a:buClr>
                <a:schemeClr val="dk1"/>
              </a:buClr>
              <a:buSzPts val="2000"/>
              <a:buNone/>
            </a:pPr>
            <a:r>
              <a:rPr lang="en-US" sz="2000" b="1"/>
              <a:t>	</a:t>
            </a:r>
            <a:r>
              <a:rPr lang="en-US" sz="2000"/>
              <a:t>B. Biosphere</a:t>
            </a:r>
            <a:endParaRPr/>
          </a:p>
          <a:p>
            <a:pPr marL="0" lvl="0" indent="0" algn="l" rtl="0">
              <a:lnSpc>
                <a:spcPct val="90000"/>
              </a:lnSpc>
              <a:spcBef>
                <a:spcPts val="1000"/>
              </a:spcBef>
              <a:spcAft>
                <a:spcPts val="0"/>
              </a:spcAft>
              <a:buClr>
                <a:schemeClr val="dk1"/>
              </a:buClr>
              <a:buSzPts val="2000"/>
              <a:buNone/>
            </a:pPr>
            <a:r>
              <a:rPr lang="en-US" sz="2000" b="1"/>
              <a:t>	</a:t>
            </a:r>
            <a:r>
              <a:rPr lang="en-US" sz="2000"/>
              <a:t>C. Lithosphere</a:t>
            </a:r>
            <a:endParaRPr/>
          </a:p>
          <a:p>
            <a:pPr marL="0" lvl="0" indent="0" algn="l" rtl="0">
              <a:lnSpc>
                <a:spcPct val="90000"/>
              </a:lnSpc>
              <a:spcBef>
                <a:spcPts val="1000"/>
              </a:spcBef>
              <a:spcAft>
                <a:spcPts val="0"/>
              </a:spcAft>
              <a:buClr>
                <a:schemeClr val="dk1"/>
              </a:buClr>
              <a:buSzPts val="2000"/>
              <a:buNone/>
            </a:pPr>
            <a:r>
              <a:rPr lang="en-US" sz="2000"/>
              <a:t>	D. Hydrosphere</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Do you know the answer?</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73" name="Google Shape;173;p9"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65315"/>
            <a:ext cx="8098263" cy="1028700"/>
          </a:xfrm>
          <a:prstGeom prst="rect">
            <a:avLst/>
          </a:prstGeom>
          <a:noFill/>
          <a:ln>
            <a:noFill/>
          </a:ln>
        </p:spPr>
      </p:pic>
      <p:pic>
        <p:nvPicPr>
          <p:cNvPr id="174" name="Google Shape;174;p9"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37360"/>
            <a:ext cx="1192267" cy="6895360"/>
          </a:xfrm>
          <a:prstGeom prst="rect">
            <a:avLst/>
          </a:prstGeom>
          <a:noFill/>
          <a:ln>
            <a:noFill/>
          </a:ln>
        </p:spPr>
      </p:pic>
      <p:sp>
        <p:nvSpPr>
          <p:cNvPr id="175" name="Google Shape;175;p9"/>
          <p:cNvSpPr txBox="1">
            <a:spLocks noGrp="1"/>
          </p:cNvSpPr>
          <p:nvPr>
            <p:ph type="title"/>
          </p:nvPr>
        </p:nvSpPr>
        <p:spPr>
          <a:xfrm>
            <a:off x="1233883" y="80053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Answer to Question 1</a:t>
            </a:r>
            <a:endParaRPr/>
          </a:p>
        </p:txBody>
      </p:sp>
      <p:sp>
        <p:nvSpPr>
          <p:cNvPr id="176" name="Google Shape;176;p9"/>
          <p:cNvSpPr txBox="1">
            <a:spLocks noGrp="1"/>
          </p:cNvSpPr>
          <p:nvPr>
            <p:ph type="body" idx="1"/>
          </p:nvPr>
        </p:nvSpPr>
        <p:spPr>
          <a:xfrm>
            <a:off x="1487714" y="1963248"/>
            <a:ext cx="6921500"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1. What part of the Earth system is known as the zone of life?</a:t>
            </a:r>
            <a:endParaRPr sz="2000"/>
          </a:p>
          <a:p>
            <a:pPr marL="0" lvl="0" indent="0" algn="l" rtl="0">
              <a:lnSpc>
                <a:spcPct val="90000"/>
              </a:lnSpc>
              <a:spcBef>
                <a:spcPts val="1000"/>
              </a:spcBef>
              <a:spcAft>
                <a:spcPts val="0"/>
              </a:spcAft>
              <a:buClr>
                <a:schemeClr val="dk1"/>
              </a:buClr>
              <a:buSzPts val="2000"/>
              <a:buNone/>
            </a:pPr>
            <a:r>
              <a:rPr lang="en-US" sz="2000" b="1"/>
              <a:t>	</a:t>
            </a:r>
            <a:r>
              <a:rPr lang="en-US" sz="2000"/>
              <a:t>A. Atmosphere</a:t>
            </a:r>
            <a:endParaRPr/>
          </a:p>
          <a:p>
            <a:pPr marL="0" lvl="0" indent="0" algn="l" rtl="0">
              <a:lnSpc>
                <a:spcPct val="90000"/>
              </a:lnSpc>
              <a:spcBef>
                <a:spcPts val="1000"/>
              </a:spcBef>
              <a:spcAft>
                <a:spcPts val="0"/>
              </a:spcAft>
              <a:buClr>
                <a:schemeClr val="dk1"/>
              </a:buClr>
              <a:buSzPts val="2000"/>
              <a:buNone/>
            </a:pPr>
            <a:r>
              <a:rPr lang="en-US" sz="2000" b="1"/>
              <a:t>	B. Biosphere- </a:t>
            </a:r>
            <a:r>
              <a:rPr lang="en-US" sz="2000" b="1">
                <a:solidFill>
                  <a:srgbClr val="FF0000"/>
                </a:solidFill>
              </a:rPr>
              <a:t>correct ☺ </a:t>
            </a:r>
            <a:endParaRPr sz="2000" b="1">
              <a:solidFill>
                <a:srgbClr val="FF0000"/>
              </a:solidFill>
            </a:endParaRPr>
          </a:p>
          <a:p>
            <a:pPr marL="0" lvl="0" indent="0" algn="l" rtl="0">
              <a:lnSpc>
                <a:spcPct val="90000"/>
              </a:lnSpc>
              <a:spcBef>
                <a:spcPts val="1000"/>
              </a:spcBef>
              <a:spcAft>
                <a:spcPts val="0"/>
              </a:spcAft>
              <a:buClr>
                <a:schemeClr val="dk1"/>
              </a:buClr>
              <a:buSzPts val="2000"/>
              <a:buNone/>
            </a:pPr>
            <a:r>
              <a:rPr lang="en-US" sz="2000" b="1"/>
              <a:t>	</a:t>
            </a:r>
            <a:r>
              <a:rPr lang="en-US" sz="2000"/>
              <a:t>C. Lithosphere</a:t>
            </a:r>
            <a:endParaRPr/>
          </a:p>
          <a:p>
            <a:pPr marL="0" lvl="0" indent="0" algn="l" rtl="0">
              <a:lnSpc>
                <a:spcPct val="90000"/>
              </a:lnSpc>
              <a:spcBef>
                <a:spcPts val="1000"/>
              </a:spcBef>
              <a:spcAft>
                <a:spcPts val="0"/>
              </a:spcAft>
              <a:buClr>
                <a:schemeClr val="dk1"/>
              </a:buClr>
              <a:buSzPts val="2000"/>
              <a:buNone/>
            </a:pPr>
            <a:r>
              <a:rPr lang="en-US" sz="2000"/>
              <a:t>	D. Hydrosphere</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2966</Words>
  <Application>Microsoft Macintosh PowerPoint</Application>
  <PresentationFormat>On-screen Show (4:3)</PresentationFormat>
  <Paragraphs>395</Paragraphs>
  <Slides>42</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PowerPoint Presentation</vt:lpstr>
      <vt:lpstr>Overview</vt:lpstr>
      <vt:lpstr>The Biosphere</vt:lpstr>
      <vt:lpstr>What is Green- Up?</vt:lpstr>
      <vt:lpstr>PowerPoint Presentation</vt:lpstr>
      <vt:lpstr>Why Collect Green-Up Data?</vt:lpstr>
      <vt:lpstr>Why Collect Green-Up Data?</vt:lpstr>
      <vt:lpstr>Let’s do a quick review before moving onto data collection! Question 1</vt:lpstr>
      <vt:lpstr>Let’s do a quick review before moving onto data collection! Answer to Question 1</vt:lpstr>
      <vt:lpstr>Let’s do a quick review before moving onto data collection! Question 2</vt:lpstr>
      <vt:lpstr>Let’s do a quick review before moving onto data collection! Answer to Question 2</vt:lpstr>
      <vt:lpstr>Let’s do a quick review before moving onto data collection! Question 3</vt:lpstr>
      <vt:lpstr>Let’s do a quick review before moving onto data collection! Answer to Question 3</vt:lpstr>
      <vt:lpstr>Overview of the Grass Green-Up Protocol</vt:lpstr>
      <vt:lpstr>Equipment and Documents Needed</vt:lpstr>
      <vt:lpstr>Site Selection</vt:lpstr>
      <vt:lpstr>Other Site Selection Considerations     </vt:lpstr>
      <vt:lpstr>Grass Green-Up Site Selection-1     </vt:lpstr>
      <vt:lpstr>Grass Green-Up Site Selection-2     </vt:lpstr>
      <vt:lpstr>Grass Green-Up Data Sheet      </vt:lpstr>
      <vt:lpstr>Grass Green-Up: Every Visit-1      </vt:lpstr>
      <vt:lpstr>Grass Green-Up Every Visit-2      </vt:lpstr>
      <vt:lpstr>Example of Completed Data Sheet       </vt:lpstr>
      <vt:lpstr>Let’s review so far! Question 4        </vt:lpstr>
      <vt:lpstr>Let’s review so far! Answer to Question 4        </vt:lpstr>
      <vt:lpstr>Let’s review so far before – Question 5         </vt:lpstr>
      <vt:lpstr>Let’s review so far before- Answer to Question 5         </vt:lpstr>
      <vt:lpstr>Report Your Data to GLOBE</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PowerPoint Presentation</vt:lpstr>
      <vt:lpstr>PowerPoint Presentation</vt:lpstr>
      <vt:lpstr>PowerPoint Presentation</vt:lpstr>
      <vt:lpstr>Review questions to help you prepare to do the Grass Green-Up Measurements associated with the GLOBE Biometry Protocols</vt:lpstr>
      <vt:lpstr>Congratulations!</vt:lpstr>
      <vt:lpstr>Research Questions for Investigation: </vt:lpstr>
      <vt:lpstr>FAQ: Frequently Asked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Alison Mote</cp:lastModifiedBy>
  <cp:revision>3</cp:revision>
  <dcterms:created xsi:type="dcterms:W3CDTF">2016-04-14T20:43:53Z</dcterms:created>
  <dcterms:modified xsi:type="dcterms:W3CDTF">2026-04-10T19:17:38Z</dcterms:modified>
</cp:coreProperties>
</file>