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73"/>
  </p:notesMasterIdLst>
  <p:sldIdLst>
    <p:sldId id="256" r:id="rId2"/>
    <p:sldId id="257" r:id="rId3"/>
    <p:sldId id="258" r:id="rId4"/>
    <p:sldId id="259" r:id="rId5"/>
    <p:sldId id="260" r:id="rId6"/>
    <p:sldId id="261" r:id="rId7"/>
    <p:sldId id="263" r:id="rId8"/>
    <p:sldId id="264" r:id="rId9"/>
    <p:sldId id="265" r:id="rId10"/>
    <p:sldId id="266"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6" r:id="rId48"/>
    <p:sldId id="307"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34" r:id="rId63"/>
    <p:sldId id="323" r:id="rId64"/>
    <p:sldId id="326" r:id="rId65"/>
    <p:sldId id="327" r:id="rId66"/>
    <p:sldId id="328" r:id="rId67"/>
    <p:sldId id="329" r:id="rId68"/>
    <p:sldId id="330" r:id="rId69"/>
    <p:sldId id="331" r:id="rId70"/>
    <p:sldId id="332" r:id="rId71"/>
    <p:sldId id="333" r:id="rId7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4" roundtripDataSignature="AMtx7mhaUrFAj7M4zWpRdnmBGhEm9l8t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02CBAE-3E30-4187-93CF-2D88CBD7E047}">
  <a:tblStyle styleId="{1502CBAE-3E30-4187-93CF-2D88CBD7E04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85"/>
    <p:restoredTop sz="94726"/>
  </p:normalViewPr>
  <p:slideViewPr>
    <p:cSldViewPr snapToGrid="0">
      <p:cViewPr varScale="1">
        <p:scale>
          <a:sx n="120" d="100"/>
          <a:sy n="120" d="100"/>
        </p:scale>
        <p:origin x="5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4" name="Google Shape;65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2" name="Google Shape;672;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7" name="Google Shape;71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6" name="Google Shape;726;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4" name="Google Shape;744;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6" name="Google Shape;756;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a:extLst>
            <a:ext uri="{FF2B5EF4-FFF2-40B4-BE49-F238E27FC236}">
              <a16:creationId xmlns:a16="http://schemas.microsoft.com/office/drawing/2014/main" id="{6A7FABF1-C191-5094-087E-E3D8B16C1D4D}"/>
            </a:ext>
          </a:extLst>
        </p:cNvPr>
        <p:cNvGrpSpPr/>
        <p:nvPr/>
      </p:nvGrpSpPr>
      <p:grpSpPr>
        <a:xfrm>
          <a:off x="0" y="0"/>
          <a:ext cx="0" cy="0"/>
          <a:chOff x="0" y="0"/>
          <a:chExt cx="0" cy="0"/>
        </a:xfrm>
      </p:grpSpPr>
      <p:sp>
        <p:nvSpPr>
          <p:cNvPr id="755" name="Google Shape;755;p67:notes">
            <a:extLst>
              <a:ext uri="{FF2B5EF4-FFF2-40B4-BE49-F238E27FC236}">
                <a16:creationId xmlns:a16="http://schemas.microsoft.com/office/drawing/2014/main" id="{03E86948-D2AE-E6F5-86FF-18A1B15E832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6" name="Google Shape;756;p67:notes">
            <a:extLst>
              <a:ext uri="{FF2B5EF4-FFF2-40B4-BE49-F238E27FC236}">
                <a16:creationId xmlns:a16="http://schemas.microsoft.com/office/drawing/2014/main" id="{83D171BD-324C-BD84-278E-18EEF612C18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83475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7" name="Google Shape;777;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1" name="Google Shape;811;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9" name="Google Shape;839;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0" name="Google Shape;840;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0" name="Google Shape;850;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1" name="Google Shape;851;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1" name="Google Shape;861;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0" name="Google Shape;870;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9" name="Google Shape;879;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8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9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9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
        <p:cNvGrpSpPr/>
        <p:nvPr/>
      </p:nvGrpSpPr>
      <p:grpSpPr>
        <a:xfrm>
          <a:off x="0" y="0"/>
          <a:ext cx="0" cy="0"/>
          <a:chOff x="0" y="0"/>
          <a:chExt cx="0" cy="0"/>
        </a:xfrm>
      </p:grpSpPr>
      <p:sp>
        <p:nvSpPr>
          <p:cNvPr id="22" name="Google Shape;22;p8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1"/>
          <p:cNvSpPr>
            <a:spLocks noGrp="1"/>
          </p:cNvSpPr>
          <p:nvPr>
            <p:ph type="pic" idx="2"/>
          </p:nvPr>
        </p:nvSpPr>
        <p:spPr>
          <a:xfrm>
            <a:off x="5183188" y="987425"/>
            <a:ext cx="6172200" cy="4873625"/>
          </a:xfrm>
          <a:prstGeom prst="rect">
            <a:avLst/>
          </a:prstGeom>
          <a:noFill/>
          <a:ln>
            <a:noFill/>
          </a:ln>
        </p:spPr>
        <p:txBody>
          <a:bodyPr/>
          <a:lstStyle/>
          <a:p>
            <a:endParaRPr lang="en-US"/>
          </a:p>
        </p:txBody>
      </p:sp>
      <p:sp>
        <p:nvSpPr>
          <p:cNvPr id="24" name="Google Shape;24;p8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8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8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8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8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8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8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8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8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8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landsat.usgs.gov/" TargetMode="External"/><Relationship Id="rId4" Type="http://schemas.openxmlformats.org/officeDocument/2006/relationships/hyperlink" Target="https://www.google.com/earth/"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https://www.globe.gov/documents/355050/5a2ab7cc-2fdc-41dc-b7a3-59e3b110e25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landsat.gsfc.nasa.gov/outreach/educational-activities/" TargetMode="External"/><Relationship Id="rId4" Type="http://schemas.openxmlformats.org/officeDocument/2006/relationships/hyperlink" Target="http://www.globe.gov/documents/355050/efb91c50-32cb-4733-a2f6-1e2acaebc575"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5.jpeg"/><Relationship Id="rId7"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5.jpeg"/><Relationship Id="rId7"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www.globe.gov/do-globe/globe-teachers-guide/biosphere" TargetMode="Externa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4.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ww.globe.gov/globe-data/data-entry/globe-observer" TargetMode="External"/><Relationship Id="rId5" Type="http://schemas.openxmlformats.org/officeDocument/2006/relationships/hyperlink" Target="https://www.globe.gov/globe-data/data-entry/email-data-entry" TargetMode="External"/><Relationship Id="rId4" Type="http://schemas.openxmlformats.org/officeDocument/2006/relationships/hyperlink" Target="https://dataentry.globe.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hyperlink" Target="https://dataentry.globe.gov/"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hyperlink" Target="https://www.globe.gov/get-trained/tutorial-center/data-access/-/tutorials/104432049/introduction-to-the-vis-system" TargetMode="External"/><Relationship Id="rId4" Type="http://schemas.openxmlformats.org/officeDocument/2006/relationships/hyperlink" Target="http://vis.globe.gov/GLOBE/"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8.xml.rels><?xml version="1.0" encoding="UTF-8" standalone="yes"?>
<Relationships xmlns="http://schemas.openxmlformats.org/package/2006/relationships"><Relationship Id="rId8" Type="http://schemas.openxmlformats.org/officeDocument/2006/relationships/hyperlink" Target="mailto:training@nasaglobe.org" TargetMode="External"/><Relationship Id="rId3" Type="http://schemas.openxmlformats.org/officeDocument/2006/relationships/image" Target="../media/image15.jpeg"/><Relationship Id="rId7" Type="http://schemas.openxmlformats.org/officeDocument/2006/relationships/hyperlink" Target="http://climate.nasa.gov/"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nasawavelength.org/" TargetMode="External"/><Relationship Id="rId5" Type="http://schemas.openxmlformats.org/officeDocument/2006/relationships/hyperlink" Target="http://www.globe.gov/" TargetMode="External"/><Relationship Id="rId4" Type="http://schemas.openxmlformats.org/officeDocument/2006/relationships/image" Target="../media/image5.jpeg"/></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2.png"/></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The GLOBE Program: Introduction to the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1074964"/>
          </a:xfrm>
          <a:prstGeom prst="rect">
            <a:avLst/>
          </a:prstGeom>
          <a:noFill/>
          <a:ln>
            <a:noFill/>
          </a:ln>
        </p:spPr>
      </p:pic>
      <p:sp>
        <p:nvSpPr>
          <p:cNvPr id="90" name="Google Shape;90;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Introduction to Biosphere</a:t>
            </a:r>
            <a:endParaRPr/>
          </a:p>
        </p:txBody>
      </p:sp>
      <p:pic>
        <p:nvPicPr>
          <p:cNvPr id="91" name="Google Shape;91;p1" descr="Abstract landscape of trees, grass and mountains" title="Abstract landscape of trees, grass and mountain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132996"/>
            <a:ext cx="12160605" cy="8088544"/>
          </a:xfrm>
          <a:prstGeom prst="rect">
            <a:avLst/>
          </a:prstGeom>
          <a:noFill/>
          <a:ln>
            <a:noFill/>
          </a:ln>
        </p:spPr>
      </p:pic>
      <p:pic>
        <p:nvPicPr>
          <p:cNvPr id="2" name="Picture 2" descr="A blue background with white text&#10;&#10;AI-generated content may be incorrect.">
            <a:extLst>
              <a:ext uri="{FF2B5EF4-FFF2-40B4-BE49-F238E27FC236}">
                <a16:creationId xmlns:a16="http://schemas.microsoft.com/office/drawing/2014/main" id="{6AB2C082-CD73-503B-A30F-2A2718DAB8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 y="0"/>
            <a:ext cx="4852503" cy="10749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89" name="Google Shape;189;p11"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sp>
        <p:nvSpPr>
          <p:cNvPr id="190" name="Google Shape;190;p11" descr="watermark of evergreen landscape"/>
          <p:cNvSpPr txBox="1">
            <a:spLocks noGrp="1"/>
          </p:cNvSpPr>
          <p:nvPr>
            <p:ph type="title"/>
          </p:nvPr>
        </p:nvSpPr>
        <p:spPr>
          <a:xfrm>
            <a:off x="541949" y="509156"/>
            <a:ext cx="10193107" cy="11582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1</a:t>
            </a:r>
            <a:endParaRPr/>
          </a:p>
        </p:txBody>
      </p:sp>
      <p:sp>
        <p:nvSpPr>
          <p:cNvPr id="191" name="Google Shape;191;p11"/>
          <p:cNvSpPr txBox="1">
            <a:spLocks noGrp="1"/>
          </p:cNvSpPr>
          <p:nvPr>
            <p:ph type="body" idx="1"/>
          </p:nvPr>
        </p:nvSpPr>
        <p:spPr>
          <a:xfrm>
            <a:off x="839788" y="2057400"/>
            <a:ext cx="6025707"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385623"/>
              </a:buClr>
              <a:buSzPts val="2000"/>
              <a:buNone/>
            </a:pPr>
            <a:r>
              <a:rPr lang="en-US" sz="2000" b="1">
                <a:solidFill>
                  <a:srgbClr val="385623"/>
                </a:solidFill>
              </a:rPr>
              <a:t>The Biosphere is:</a:t>
            </a:r>
            <a:endParaRPr/>
          </a:p>
          <a:p>
            <a:pPr marL="0" lvl="0" indent="0" algn="just" rtl="0">
              <a:lnSpc>
                <a:spcPct val="90000"/>
              </a:lnSpc>
              <a:spcBef>
                <a:spcPts val="1000"/>
              </a:spcBef>
              <a:spcAft>
                <a:spcPts val="0"/>
              </a:spcAft>
              <a:buClr>
                <a:srgbClr val="385623"/>
              </a:buClr>
              <a:buSzPts val="2000"/>
              <a:buNone/>
            </a:pPr>
            <a:r>
              <a:rPr lang="en-US" sz="2000" b="1">
                <a:solidFill>
                  <a:srgbClr val="385623"/>
                </a:solidFill>
              </a:rPr>
              <a:t>a. Part of the Earth system</a:t>
            </a:r>
            <a:endParaRPr/>
          </a:p>
          <a:p>
            <a:pPr marL="0" lvl="0" indent="0" algn="just" rtl="0">
              <a:lnSpc>
                <a:spcPct val="90000"/>
              </a:lnSpc>
              <a:spcBef>
                <a:spcPts val="1000"/>
              </a:spcBef>
              <a:spcAft>
                <a:spcPts val="0"/>
              </a:spcAft>
              <a:buClr>
                <a:srgbClr val="385623"/>
              </a:buClr>
              <a:buSzPts val="2000"/>
              <a:buNone/>
            </a:pPr>
            <a:r>
              <a:rPr lang="en-US" sz="2000" b="1">
                <a:solidFill>
                  <a:srgbClr val="385623"/>
                </a:solidFill>
              </a:rPr>
              <a:t>b. The zone of life</a:t>
            </a:r>
            <a:endParaRPr/>
          </a:p>
          <a:p>
            <a:pPr marL="0" lvl="0" indent="0" algn="just" rtl="0">
              <a:lnSpc>
                <a:spcPct val="90000"/>
              </a:lnSpc>
              <a:spcBef>
                <a:spcPts val="1000"/>
              </a:spcBef>
              <a:spcAft>
                <a:spcPts val="0"/>
              </a:spcAft>
              <a:buClr>
                <a:srgbClr val="385623"/>
              </a:buClr>
              <a:buSzPts val="2000"/>
              <a:buNone/>
            </a:pPr>
            <a:r>
              <a:rPr lang="en-US" sz="2000" b="1">
                <a:solidFill>
                  <a:srgbClr val="385623"/>
                </a:solidFill>
              </a:rPr>
              <a:t>c. One of the GLOBE protocol areas</a:t>
            </a:r>
            <a:endParaRPr/>
          </a:p>
          <a:p>
            <a:pPr marL="0" lvl="0" indent="0" algn="just" rtl="0">
              <a:lnSpc>
                <a:spcPct val="90000"/>
              </a:lnSpc>
              <a:spcBef>
                <a:spcPts val="1000"/>
              </a:spcBef>
              <a:spcAft>
                <a:spcPts val="0"/>
              </a:spcAft>
              <a:buClr>
                <a:srgbClr val="385623"/>
              </a:buClr>
              <a:buSzPts val="2000"/>
              <a:buNone/>
            </a:pPr>
            <a:r>
              <a:rPr lang="en-US" sz="2000" b="1">
                <a:solidFill>
                  <a:srgbClr val="385623"/>
                </a:solidFill>
              </a:rPr>
              <a:t>d. b and c only</a:t>
            </a:r>
            <a:endParaRPr/>
          </a:p>
          <a:p>
            <a:pPr marL="0" lvl="0" indent="0" algn="just" rtl="0">
              <a:lnSpc>
                <a:spcPct val="90000"/>
              </a:lnSpc>
              <a:spcBef>
                <a:spcPts val="1000"/>
              </a:spcBef>
              <a:spcAft>
                <a:spcPts val="0"/>
              </a:spcAft>
              <a:buClr>
                <a:srgbClr val="FF0000"/>
              </a:buClr>
              <a:buSzPts val="2000"/>
              <a:buNone/>
            </a:pPr>
            <a:r>
              <a:rPr lang="en-US" sz="2000" b="1">
                <a:solidFill>
                  <a:srgbClr val="FF0000"/>
                </a:solidFill>
              </a:rPr>
              <a:t>e. All of the above ☺ </a:t>
            </a:r>
            <a:r>
              <a:rPr lang="en-US" sz="2000" b="1" i="1">
                <a:solidFill>
                  <a:srgbClr val="FF0000"/>
                </a:solidFill>
              </a:rPr>
              <a:t>Correct!</a:t>
            </a:r>
            <a:endParaRPr sz="2000" b="1" i="1">
              <a:solidFill>
                <a:srgbClr val="FF0000"/>
              </a:solidFill>
            </a:endParaRPr>
          </a:p>
          <a:p>
            <a:pPr marL="0" lvl="0" indent="0" algn="just" rtl="0">
              <a:lnSpc>
                <a:spcPct val="90000"/>
              </a:lnSpc>
              <a:spcBef>
                <a:spcPts val="1000"/>
              </a:spcBef>
              <a:spcAft>
                <a:spcPts val="0"/>
              </a:spcAft>
              <a:buClr>
                <a:schemeClr val="dk1"/>
              </a:buClr>
              <a:buSzPts val="2000"/>
              <a:buNone/>
            </a:pPr>
            <a:endParaRPr sz="2000">
              <a:solidFill>
                <a:srgbClr val="000000"/>
              </a:solidFill>
            </a:endParaRPr>
          </a:p>
          <a:p>
            <a:pPr marL="0" lvl="0" indent="0" algn="just" rtl="0">
              <a:lnSpc>
                <a:spcPct val="90000"/>
              </a:lnSpc>
              <a:spcBef>
                <a:spcPts val="1000"/>
              </a:spcBef>
              <a:spcAft>
                <a:spcPts val="0"/>
              </a:spcAft>
              <a:buClr>
                <a:srgbClr val="000000"/>
              </a:buClr>
              <a:buSzPts val="2000"/>
              <a:buNone/>
            </a:pPr>
            <a:r>
              <a:rPr lang="en-US" sz="2000" b="1">
                <a:solidFill>
                  <a:srgbClr val="000000"/>
                </a:solidFill>
              </a:rPr>
              <a:t>Were you Correct? Go onto the next question!</a:t>
            </a:r>
            <a:endParaRPr/>
          </a:p>
          <a:p>
            <a:pPr marL="0" lvl="0" indent="0" algn="l" rtl="0">
              <a:lnSpc>
                <a:spcPct val="90000"/>
              </a:lnSpc>
              <a:spcBef>
                <a:spcPts val="1000"/>
              </a:spcBef>
              <a:spcAft>
                <a:spcPts val="0"/>
              </a:spcAft>
              <a:buClr>
                <a:schemeClr val="dk1"/>
              </a:buClr>
              <a:buSzPts val="1600"/>
              <a:buNone/>
            </a:pPr>
            <a:endParaRPr/>
          </a:p>
        </p:txBody>
      </p:sp>
      <p:pic>
        <p:nvPicPr>
          <p:cNvPr id="192" name="Google Shape;192;p11" descr="watermark of evergreen landscape"/>
          <p:cNvPicPr preferRelativeResize="0">
            <a:picLocks noGrp="1"/>
          </p:cNvPicPr>
          <p:nvPr>
            <p:ph type="pic" idx="2"/>
          </p:nvPr>
        </p:nvPicPr>
        <p:blipFill rotWithShape="1">
          <a:blip r:embed="rId4" cstate="email">
            <a:alphaModFix amt="12000"/>
            <a:extLst>
              <a:ext uri="{28A0092B-C50C-407E-A947-70E740481C1C}">
                <a14:useLocalDpi xmlns:a14="http://schemas.microsoft.com/office/drawing/2010/main"/>
              </a:ext>
            </a:extLst>
          </a:blip>
          <a:srcRect/>
          <a:stretch/>
        </p:blipFill>
        <p:spPr>
          <a:xfrm>
            <a:off x="0" y="822637"/>
            <a:ext cx="12192000" cy="61188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8" name="Google Shape;218;p14" descr="watermark of evergreen landscape"/>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0" y="878151"/>
            <a:ext cx="12192000" cy="5979849"/>
          </a:xfrm>
          <a:prstGeom prst="rect">
            <a:avLst/>
          </a:prstGeom>
          <a:noFill/>
          <a:ln>
            <a:noFill/>
          </a:ln>
        </p:spPr>
      </p:pic>
      <p:sp>
        <p:nvSpPr>
          <p:cNvPr id="215" name="Google Shape;21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216" name="Google Shape;216;p14"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sp>
        <p:nvSpPr>
          <p:cNvPr id="217" name="Google Shape;217;p14" descr="watermark of evergreen landscape"/>
          <p:cNvSpPr txBox="1">
            <a:spLocks noGrp="1"/>
          </p:cNvSpPr>
          <p:nvPr>
            <p:ph type="title"/>
          </p:nvPr>
        </p:nvSpPr>
        <p:spPr>
          <a:xfrm>
            <a:off x="541949" y="509156"/>
            <a:ext cx="10193107" cy="11582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Question 2</a:t>
            </a:r>
            <a:endParaRPr dirty="0"/>
          </a:p>
        </p:txBody>
      </p:sp>
      <p:sp>
        <p:nvSpPr>
          <p:cNvPr id="219" name="Google Shape;219;p14"/>
          <p:cNvSpPr txBox="1">
            <a:spLocks noGrp="1"/>
          </p:cNvSpPr>
          <p:nvPr>
            <p:ph type="body" idx="1"/>
          </p:nvPr>
        </p:nvSpPr>
        <p:spPr>
          <a:xfrm>
            <a:off x="734856" y="1784226"/>
            <a:ext cx="8933800"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What is true about GLOBE protocols ?</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a. It is recommended to always use them when collecting data, unless you or the teacher wants to use a more scientific procedure learned in college</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b. They ensure that the data collected by GLOBE schools and volunteers around the world can be compared because the data collection procedures are the same</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c. GLOBE protocols are only a suggestion how to collect data. As long as you report the data to the GLOBE database, it is up to you how you want to collect it</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d. A and B</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e. All of the above</a:t>
            </a:r>
            <a:endParaRPr/>
          </a:p>
          <a:p>
            <a:pPr marL="0" lvl="0" indent="0" algn="l" rtl="0">
              <a:lnSpc>
                <a:spcPct val="90000"/>
              </a:lnSpc>
              <a:spcBef>
                <a:spcPts val="1000"/>
              </a:spcBef>
              <a:spcAft>
                <a:spcPts val="0"/>
              </a:spcAft>
              <a:buClr>
                <a:schemeClr val="dk1"/>
              </a:buClr>
              <a:buSzPts val="2000"/>
              <a:buNone/>
            </a:pPr>
            <a:endParaRPr sz="2000" b="1">
              <a:solidFill>
                <a:srgbClr val="243A9D"/>
              </a:solidFill>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What is your answer?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7" name="Google Shape;227;p15" descr="watermark of evergreen landscape"/>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0" y="878151"/>
            <a:ext cx="12192000" cy="5979849"/>
          </a:xfrm>
          <a:prstGeom prst="rect">
            <a:avLst/>
          </a:prstGeom>
          <a:noFill/>
          <a:ln>
            <a:noFill/>
          </a:ln>
        </p:spPr>
      </p:pic>
      <p:sp>
        <p:nvSpPr>
          <p:cNvPr id="224" name="Google Shape;22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25" name="Google Shape;225;p15"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sp>
        <p:nvSpPr>
          <p:cNvPr id="226" name="Google Shape;226;p15" descr="watermark of evergreen landscape"/>
          <p:cNvSpPr txBox="1">
            <a:spLocks noGrp="1"/>
          </p:cNvSpPr>
          <p:nvPr>
            <p:ph type="title"/>
          </p:nvPr>
        </p:nvSpPr>
        <p:spPr>
          <a:xfrm>
            <a:off x="541949" y="509156"/>
            <a:ext cx="10193107" cy="11582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Answer to Question 2</a:t>
            </a:r>
            <a:endParaRPr dirty="0"/>
          </a:p>
        </p:txBody>
      </p:sp>
      <p:sp>
        <p:nvSpPr>
          <p:cNvPr id="228" name="Google Shape;228;p15"/>
          <p:cNvSpPr txBox="1">
            <a:spLocks noGrp="1"/>
          </p:cNvSpPr>
          <p:nvPr>
            <p:ph type="body" idx="1"/>
          </p:nvPr>
        </p:nvSpPr>
        <p:spPr>
          <a:xfrm>
            <a:off x="734856" y="1784226"/>
            <a:ext cx="8933800"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What is true about GLOBE protocols ?</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a. It is recommended to always use them when collecting data, unless you or</a:t>
            </a:r>
            <a:r>
              <a:rPr lang="en-US" sz="2000" b="1">
                <a:solidFill>
                  <a:srgbClr val="FF0000"/>
                </a:solidFill>
              </a:rPr>
              <a:t> </a:t>
            </a:r>
            <a:r>
              <a:rPr lang="en-US" sz="2000" b="1">
                <a:solidFill>
                  <a:srgbClr val="385623"/>
                </a:solidFill>
              </a:rPr>
              <a:t>the teacher wants to use a more scientific procedure learned in college</a:t>
            </a:r>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b. They ensure that the data collected by GLOBE schools and volunteers around the world can be compared because the data collection procedures are the same </a:t>
            </a:r>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 </a:t>
            </a:r>
            <a:r>
              <a:rPr lang="en-US" sz="2000" b="1" i="1">
                <a:solidFill>
                  <a:srgbClr val="FF0000"/>
                </a:solidFill>
              </a:rPr>
              <a:t>Correct!</a:t>
            </a:r>
            <a:endParaRPr sz="2000" b="1">
              <a:solidFill>
                <a:srgbClr val="FF0000"/>
              </a:solidFill>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c. GLOBE protocols are only a suggestion how to collect data. As long as you report the data to the GLOBE database, it is up to you how you want to collect it</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d. A and B</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e. All of the above</a:t>
            </a:r>
            <a:endParaRPr/>
          </a:p>
          <a:p>
            <a:pPr marL="0" lvl="0" indent="0" algn="l" rtl="0">
              <a:lnSpc>
                <a:spcPct val="90000"/>
              </a:lnSpc>
              <a:spcBef>
                <a:spcPts val="1000"/>
              </a:spcBef>
              <a:spcAft>
                <a:spcPts val="0"/>
              </a:spcAft>
              <a:buClr>
                <a:schemeClr val="dk1"/>
              </a:buClr>
              <a:buSzPts val="2000"/>
              <a:buNone/>
            </a:pPr>
            <a:endParaRPr sz="2000" b="1">
              <a:solidFill>
                <a:srgbClr val="243A9D"/>
              </a:solidFill>
            </a:endParaRPr>
          </a:p>
          <a:p>
            <a:pPr marL="0" lvl="0" indent="0" algn="l" rtl="0">
              <a:lnSpc>
                <a:spcPct val="90000"/>
              </a:lnSpc>
              <a:spcBef>
                <a:spcPts val="1000"/>
              </a:spcBef>
              <a:spcAft>
                <a:spcPts val="0"/>
              </a:spcAft>
              <a:buClr>
                <a:schemeClr val="dk1"/>
              </a:buClr>
              <a:buSzPts val="2000"/>
              <a:buNone/>
            </a:pPr>
            <a:r>
              <a:rPr lang="en-US" sz="2000" b="1"/>
              <a:t>Were you correct? Let’s proceed to the next section, where you will learn about GLOBE’s Land Cover Protocols.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35" name="Google Shape;235;p16"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sp>
        <p:nvSpPr>
          <p:cNvPr id="236" name="Google Shape;236;p16" descr="watermark of evergreen landscape"/>
          <p:cNvSpPr txBox="1">
            <a:spLocks noGrp="1"/>
          </p:cNvSpPr>
          <p:nvPr>
            <p:ph type="title"/>
          </p:nvPr>
        </p:nvSpPr>
        <p:spPr>
          <a:xfrm>
            <a:off x="541949" y="509156"/>
            <a:ext cx="10193107" cy="11582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 2. Introduction to Land Cover</a:t>
            </a:r>
            <a:endParaRPr/>
          </a:p>
        </p:txBody>
      </p:sp>
      <p:sp>
        <p:nvSpPr>
          <p:cNvPr id="237" name="Google Shape;237;p16"/>
          <p:cNvSpPr txBox="1">
            <a:spLocks noGrp="1"/>
          </p:cNvSpPr>
          <p:nvPr>
            <p:ph type="body" idx="1"/>
          </p:nvPr>
        </p:nvSpPr>
        <p:spPr>
          <a:xfrm>
            <a:off x="839788" y="1798819"/>
            <a:ext cx="6505392" cy="467693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00"/>
              </a:buClr>
              <a:buSzPts val="1800"/>
              <a:buNone/>
            </a:pPr>
            <a:r>
              <a:rPr lang="en-US" sz="1800">
                <a:solidFill>
                  <a:srgbClr val="000000"/>
                </a:solidFill>
                <a:latin typeface="Calibri"/>
                <a:ea typeface="Calibri"/>
                <a:cs typeface="Calibri"/>
                <a:sym typeface="Calibri"/>
              </a:rPr>
              <a:t>Land cover includes both developed and natural areas. All living things depend on their habitat, or land cover, for survival. They find shelter, food, and protection there. Land cover has a direct effect on the kinds of animals that will likely inhabit an area. Therefore, land cover is of great interest to ecologists, who study how plants and animals relate to their environment.</a:t>
            </a:r>
            <a:endParaRPr/>
          </a:p>
          <a:p>
            <a:pPr marL="0" lvl="0" indent="0" algn="just" rtl="0">
              <a:lnSpc>
                <a:spcPct val="90000"/>
              </a:lnSpc>
              <a:spcBef>
                <a:spcPts val="1000"/>
              </a:spcBef>
              <a:spcAft>
                <a:spcPts val="0"/>
              </a:spcAft>
              <a:buClr>
                <a:schemeClr val="dk1"/>
              </a:buClr>
              <a:buSzPts val="1800"/>
              <a:buNone/>
            </a:pPr>
            <a:endParaRPr sz="1800">
              <a:solidFill>
                <a:srgbClr val="000000"/>
              </a:solidFill>
              <a:latin typeface="Calibri"/>
              <a:ea typeface="Calibri"/>
              <a:cs typeface="Calibri"/>
              <a:sym typeface="Calibri"/>
            </a:endParaRPr>
          </a:p>
          <a:p>
            <a:pPr marL="0" lvl="0" indent="0" algn="just" rtl="0">
              <a:lnSpc>
                <a:spcPct val="90000"/>
              </a:lnSpc>
              <a:spcBef>
                <a:spcPts val="1000"/>
              </a:spcBef>
              <a:spcAft>
                <a:spcPts val="0"/>
              </a:spcAft>
              <a:buClr>
                <a:srgbClr val="000000"/>
              </a:buClr>
              <a:buSzPts val="1800"/>
              <a:buNone/>
            </a:pPr>
            <a:r>
              <a:rPr lang="en-US" sz="1800">
                <a:solidFill>
                  <a:srgbClr val="000000"/>
                </a:solidFill>
                <a:latin typeface="Calibri"/>
                <a:ea typeface="Calibri"/>
                <a:cs typeface="Calibri"/>
                <a:sym typeface="Calibri"/>
              </a:rPr>
              <a:t>Land cover exerts influence on weather, soil properties, and water chemistry. Different land cover types are all distinct in their effects on the flow of energy, water and various chemicals between the air and surface soil. As you can see, knowing what types of land cover occur is important for a variety of Earth system science investigations.  </a:t>
            </a:r>
            <a:r>
              <a:rPr lang="en-US" sz="1800" b="1">
                <a:solidFill>
                  <a:srgbClr val="385623"/>
                </a:solidFill>
                <a:latin typeface="Calibri"/>
                <a:ea typeface="Calibri"/>
                <a:cs typeface="Calibri"/>
                <a:sym typeface="Calibri"/>
              </a:rPr>
              <a:t>Your GLOBE Land Cover Sample Site description will allow you to classify your vegetation so it can be compared with land cover in other regions. </a:t>
            </a:r>
            <a:r>
              <a:rPr lang="en-US" sz="1800">
                <a:latin typeface="Calibri"/>
                <a:ea typeface="Calibri"/>
                <a:cs typeface="Calibri"/>
                <a:sym typeface="Calibri"/>
              </a:rPr>
              <a:t>Your biometry measurements support definition of your GLOBE Land Cover Sample Site.</a:t>
            </a:r>
            <a:endParaRPr/>
          </a:p>
          <a:p>
            <a:pPr marL="0" lvl="0" indent="0" algn="l" rtl="0">
              <a:lnSpc>
                <a:spcPct val="90000"/>
              </a:lnSpc>
              <a:spcBef>
                <a:spcPts val="1000"/>
              </a:spcBef>
              <a:spcAft>
                <a:spcPts val="0"/>
              </a:spcAft>
              <a:buClr>
                <a:schemeClr val="dk1"/>
              </a:buClr>
              <a:buSzPts val="1600"/>
              <a:buNone/>
            </a:pPr>
            <a:endParaRPr/>
          </a:p>
        </p:txBody>
      </p:sp>
      <p:pic>
        <p:nvPicPr>
          <p:cNvPr id="238" name="Google Shape;238;p16" descr="abstract sketch of a mountain landscape"/>
          <p:cNvPicPr preferRelativeResize="0">
            <a:picLocks noGrp="1"/>
          </p:cNvPicPr>
          <p:nvPr>
            <p:ph type="pic" idx="2"/>
          </p:nvPr>
        </p:nvPicPr>
        <p:blipFill rotWithShape="1">
          <a:blip r:embed="rId4" cstate="email">
            <a:alphaModFix/>
            <a:extLst>
              <a:ext uri="{28A0092B-C50C-407E-A947-70E740481C1C}">
                <a14:useLocalDpi xmlns:a14="http://schemas.microsoft.com/office/drawing/2010/main"/>
              </a:ext>
            </a:extLst>
          </a:blip>
          <a:srcRect/>
          <a:stretch/>
        </p:blipFill>
        <p:spPr>
          <a:xfrm>
            <a:off x="8198767" y="1948139"/>
            <a:ext cx="3612847" cy="28527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45" name="Google Shape;245;p17" descr="Banner: Introduction  to Biosphere" title="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8578"/>
            <a:ext cx="12192000" cy="961589"/>
          </a:xfrm>
          <a:prstGeom prst="rect">
            <a:avLst/>
          </a:prstGeom>
          <a:noFill/>
          <a:ln>
            <a:noFill/>
          </a:ln>
        </p:spPr>
      </p:pic>
      <p:sp>
        <p:nvSpPr>
          <p:cNvPr id="246" name="Google Shape;246;p17"/>
          <p:cNvSpPr txBox="1">
            <a:spLocks noGrp="1"/>
          </p:cNvSpPr>
          <p:nvPr>
            <p:ph type="title"/>
          </p:nvPr>
        </p:nvSpPr>
        <p:spPr>
          <a:xfrm>
            <a:off x="675078" y="0"/>
            <a:ext cx="846892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2. Land Cover</a:t>
            </a:r>
            <a:endParaRPr/>
          </a:p>
        </p:txBody>
      </p:sp>
      <p:sp>
        <p:nvSpPr>
          <p:cNvPr id="247" name="Google Shape;247;p17"/>
          <p:cNvSpPr txBox="1">
            <a:spLocks noGrp="1"/>
          </p:cNvSpPr>
          <p:nvPr>
            <p:ph type="body" idx="1"/>
          </p:nvPr>
        </p:nvSpPr>
        <p:spPr>
          <a:xfrm>
            <a:off x="675078" y="1781352"/>
            <a:ext cx="9109002" cy="471268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The </a:t>
            </a:r>
            <a:r>
              <a:rPr lang="en-US" sz="2000" b="1">
                <a:solidFill>
                  <a:srgbClr val="385623"/>
                </a:solidFill>
              </a:rPr>
              <a:t>Land Cover </a:t>
            </a:r>
            <a:r>
              <a:rPr lang="en-US" sz="2000"/>
              <a:t>protocols provide instructions how to describe the vegetation at your Land Cover Sample Site. Ideally, you will describe the vegetation at the height of the growing season. No matter what climate zone a GLOBE school is located, whether desert, temperate or tropical rainforest, the same classification scheme is used, allowing for scientific comparison of data sets around the globe.</a:t>
            </a:r>
            <a:endParaRPr/>
          </a:p>
          <a:p>
            <a:pPr marL="0" lvl="0" indent="0" algn="just" rtl="0">
              <a:lnSpc>
                <a:spcPct val="90000"/>
              </a:lnSpc>
              <a:spcBef>
                <a:spcPts val="1000"/>
              </a:spcBef>
              <a:spcAft>
                <a:spcPts val="0"/>
              </a:spcAft>
              <a:buClr>
                <a:schemeClr val="dk1"/>
              </a:buClr>
              <a:buSzPts val="2000"/>
              <a:buNone/>
            </a:pPr>
            <a:endParaRPr sz="2000"/>
          </a:p>
          <a:p>
            <a:pPr marL="0" lvl="0" indent="0" algn="just" rtl="0">
              <a:lnSpc>
                <a:spcPct val="90000"/>
              </a:lnSpc>
              <a:spcBef>
                <a:spcPts val="1000"/>
              </a:spcBef>
              <a:spcAft>
                <a:spcPts val="0"/>
              </a:spcAft>
              <a:buClr>
                <a:schemeClr val="dk1"/>
              </a:buClr>
              <a:buSzPts val="2000"/>
              <a:buNone/>
            </a:pPr>
            <a:r>
              <a:rPr lang="en-US" sz="2000"/>
              <a:t>The </a:t>
            </a:r>
            <a:r>
              <a:rPr lang="en-US" sz="2000" b="1">
                <a:solidFill>
                  <a:srgbClr val="385623"/>
                </a:solidFill>
              </a:rPr>
              <a:t>Biometry Protocols </a:t>
            </a:r>
            <a:r>
              <a:rPr lang="en-US" sz="2000"/>
              <a:t>enhance your land cover description with quantitative data. These data are necessary to determine the scientific classification of your Land Cover Sample Site, and are important for our understanding of the Earth’s carbon cycle. </a:t>
            </a:r>
            <a:endParaRPr/>
          </a:p>
          <a:p>
            <a:pPr marL="0" lvl="0" indent="0" algn="just" rtl="0">
              <a:lnSpc>
                <a:spcPct val="90000"/>
              </a:lnSpc>
              <a:spcBef>
                <a:spcPts val="1000"/>
              </a:spcBef>
              <a:spcAft>
                <a:spcPts val="0"/>
              </a:spcAft>
              <a:buClr>
                <a:schemeClr val="dk1"/>
              </a:buClr>
              <a:buSzPts val="2000"/>
              <a:buNone/>
            </a:pPr>
            <a:endParaRPr sz="2000"/>
          </a:p>
          <a:p>
            <a:pPr marL="0" lvl="0" indent="0" algn="just" rtl="0">
              <a:lnSpc>
                <a:spcPct val="90000"/>
              </a:lnSpc>
              <a:spcBef>
                <a:spcPts val="1000"/>
              </a:spcBef>
              <a:spcAft>
                <a:spcPts val="0"/>
              </a:spcAft>
              <a:buClr>
                <a:schemeClr val="dk1"/>
              </a:buClr>
              <a:buSzPts val="2000"/>
              <a:buNone/>
            </a:pPr>
            <a:r>
              <a:rPr lang="en-US" sz="2000"/>
              <a:t>The </a:t>
            </a:r>
            <a:r>
              <a:rPr lang="en-US" sz="2000" b="1">
                <a:solidFill>
                  <a:srgbClr val="385623"/>
                </a:solidFill>
              </a:rPr>
              <a:t>Fire Fuel Protocols </a:t>
            </a:r>
            <a:r>
              <a:rPr lang="en-US" sz="2000"/>
              <a:t>enable you to describe the availability and kind of fire fuel at your sample site, which is important information for mitigating wildfire danger. While climate change causes wildfires to occur at a greater frequency, your work describing fire fuel at GLOBE study sites is expected to become more important with every year.</a:t>
            </a:r>
            <a:endParaRPr/>
          </a:p>
          <a:p>
            <a:pPr marL="0" lvl="0" indent="0" algn="just" rtl="0">
              <a:lnSpc>
                <a:spcPct val="90000"/>
              </a:lnSpc>
              <a:spcBef>
                <a:spcPts val="1000"/>
              </a:spcBef>
              <a:spcAft>
                <a:spcPts val="0"/>
              </a:spcAft>
              <a:buClr>
                <a:schemeClr val="dk1"/>
              </a:buClr>
              <a:buSzPts val="2000"/>
              <a:buNone/>
            </a:pPr>
            <a:endParaRPr sz="2000"/>
          </a:p>
        </p:txBody>
      </p:sp>
      <p:pic>
        <p:nvPicPr>
          <p:cNvPr id="248" name="Google Shape;248;p17" descr="photo: trees and grass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50372" y="1385747"/>
            <a:ext cx="1556065" cy="1430605"/>
          </a:xfrm>
          <a:prstGeom prst="rect">
            <a:avLst/>
          </a:prstGeom>
          <a:noFill/>
          <a:ln>
            <a:noFill/>
          </a:ln>
        </p:spPr>
      </p:pic>
      <p:pic>
        <p:nvPicPr>
          <p:cNvPr id="249" name="Google Shape;249;p17" descr="photo of Student measuring tree circumferemce"/>
          <p:cNvPicPr preferRelativeResize="0">
            <a:picLocks noGrp="1"/>
          </p:cNvPicPr>
          <p:nvPr>
            <p:ph type="pic" idx="2"/>
          </p:nvPr>
        </p:nvPicPr>
        <p:blipFill rotWithShape="1">
          <a:blip r:embed="rId5" cstate="email">
            <a:alphaModFix/>
            <a:extLst>
              <a:ext uri="{28A0092B-C50C-407E-A947-70E740481C1C}">
                <a14:useLocalDpi xmlns:a14="http://schemas.microsoft.com/office/drawing/2010/main"/>
              </a:ext>
            </a:extLst>
          </a:blip>
          <a:srcRect/>
          <a:stretch/>
        </p:blipFill>
        <p:spPr>
          <a:xfrm>
            <a:off x="10135975" y="3240510"/>
            <a:ext cx="1570462" cy="1240050"/>
          </a:xfrm>
          <a:prstGeom prst="rect">
            <a:avLst/>
          </a:prstGeom>
          <a:noFill/>
          <a:ln>
            <a:noFill/>
          </a:ln>
        </p:spPr>
      </p:pic>
      <p:pic>
        <p:nvPicPr>
          <p:cNvPr id="250" name="Google Shape;250;p17" descr="Photo  of dead standing fire fuel and surface fire fuel, at site of 2012 Flagstaff Fire, Colorado, USA.&#1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115913" y="4736592"/>
            <a:ext cx="1572768" cy="15727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56" name="Google Shape;256;p18"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257" name="Google Shape;257;p18"/>
          <p:cNvSpPr txBox="1">
            <a:spLocks noGrp="1"/>
          </p:cNvSpPr>
          <p:nvPr>
            <p:ph type="title"/>
          </p:nvPr>
        </p:nvSpPr>
        <p:spPr>
          <a:xfrm>
            <a:off x="661971"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How should we start our GLOBE Land Cover Investigations? </a:t>
            </a:r>
            <a:endParaRPr/>
          </a:p>
        </p:txBody>
      </p:sp>
      <p:sp>
        <p:nvSpPr>
          <p:cNvPr id="258" name="Google Shape;258;p18"/>
          <p:cNvSpPr txBox="1"/>
          <p:nvPr/>
        </p:nvSpPr>
        <p:spPr>
          <a:xfrm>
            <a:off x="661971" y="1822987"/>
            <a:ext cx="5307755" cy="4503116"/>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200"/>
              <a:buFont typeface="Arial"/>
              <a:buNone/>
            </a:pPr>
            <a:r>
              <a:rPr lang="en-US" sz="2200">
                <a:solidFill>
                  <a:schemeClr val="dk1"/>
                </a:solidFill>
                <a:latin typeface="Calibri"/>
                <a:ea typeface="Calibri"/>
                <a:cs typeface="Calibri"/>
                <a:sym typeface="Calibri"/>
              </a:rPr>
              <a:t>A good place to begin is by observing your surrounding area in an aerial photograph. After you locate easily identifiable locations in an aerial photograph, view the same location in a satellite image. Can you recognize some of the same locations as you did in the aerial photograph?</a:t>
            </a:r>
            <a:endParaRPr/>
          </a:p>
          <a:p>
            <a:pPr marL="0" marR="0" lvl="0" indent="0" algn="just" rtl="0">
              <a:lnSpc>
                <a:spcPct val="90000"/>
              </a:lnSpc>
              <a:spcBef>
                <a:spcPts val="1000"/>
              </a:spcBef>
              <a:spcAft>
                <a:spcPts val="0"/>
              </a:spcAft>
              <a:buClr>
                <a:schemeClr val="dk1"/>
              </a:buClr>
              <a:buSzPts val="2200"/>
              <a:buFont typeface="Arial"/>
              <a:buNone/>
            </a:pPr>
            <a:r>
              <a:rPr lang="en-US" sz="2200">
                <a:solidFill>
                  <a:schemeClr val="dk1"/>
                </a:solidFill>
                <a:latin typeface="Calibri"/>
                <a:ea typeface="Calibri"/>
                <a:cs typeface="Calibri"/>
                <a:sym typeface="Calibri"/>
              </a:rPr>
              <a:t>Aerial photographs are available for many locations using </a:t>
            </a:r>
            <a:r>
              <a:rPr lang="en-US" sz="2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Google Earth</a:t>
            </a:r>
            <a:r>
              <a:rPr lang="en-US" sz="2200">
                <a:solidFill>
                  <a:schemeClr val="dk1"/>
                </a:solidFill>
                <a:latin typeface="Calibri"/>
                <a:ea typeface="Calibri"/>
                <a:cs typeface="Calibri"/>
                <a:sym typeface="Calibri"/>
              </a:rPr>
              <a:t>.</a:t>
            </a:r>
            <a:endParaRPr/>
          </a:p>
          <a:p>
            <a:pPr marL="0" marR="0" lvl="0" indent="0" algn="just" rtl="0">
              <a:lnSpc>
                <a:spcPct val="90000"/>
              </a:lnSpc>
              <a:spcBef>
                <a:spcPts val="1000"/>
              </a:spcBef>
              <a:spcAft>
                <a:spcPts val="0"/>
              </a:spcAft>
              <a:buClr>
                <a:schemeClr val="dk1"/>
              </a:buClr>
              <a:buSzPts val="2200"/>
              <a:buFont typeface="Arial"/>
              <a:buNone/>
            </a:pPr>
            <a:r>
              <a:rPr lang="en-US" sz="2200">
                <a:solidFill>
                  <a:schemeClr val="dk1"/>
                </a:solidFill>
                <a:latin typeface="Calibri"/>
                <a:ea typeface="Calibri"/>
                <a:cs typeface="Calibri"/>
                <a:sym typeface="Calibri"/>
              </a:rPr>
              <a:t>Landsat satellite images can be found easily at the </a:t>
            </a:r>
            <a:r>
              <a:rPr lang="en-US" sz="22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USGS Landsat</a:t>
            </a:r>
            <a:r>
              <a:rPr lang="en-US" sz="2200">
                <a:solidFill>
                  <a:schemeClr val="dk1"/>
                </a:solidFill>
                <a:latin typeface="Calibri"/>
                <a:ea typeface="Calibri"/>
                <a:cs typeface="Calibri"/>
                <a:sym typeface="Calibri"/>
              </a:rPr>
              <a:t> Mission site.</a:t>
            </a: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pic>
        <p:nvPicPr>
          <p:cNvPr id="259" name="Google Shape;259;p18" descr="Landsat satellite image of Nederland Middle and High School"/>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328559" y="1822987"/>
            <a:ext cx="5170685" cy="3787925"/>
          </a:xfrm>
          <a:prstGeom prst="rect">
            <a:avLst/>
          </a:prstGeom>
          <a:noFill/>
          <a:ln>
            <a:noFill/>
          </a:ln>
        </p:spPr>
      </p:pic>
      <p:sp>
        <p:nvSpPr>
          <p:cNvPr id="260" name="Google Shape;260;p18" title="Landsat satellite image of Nederland Middle and High School"/>
          <p:cNvSpPr txBox="1"/>
          <p:nvPr/>
        </p:nvSpPr>
        <p:spPr>
          <a:xfrm>
            <a:off x="6328559" y="5783841"/>
            <a:ext cx="517068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Aerial photograph of Nederland Middle and High School, Colorado USA.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66" name="Google Shape;266;p19"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267" name="Google Shape;267;p19"/>
          <p:cNvSpPr txBox="1">
            <a:spLocks noGrp="1"/>
          </p:cNvSpPr>
          <p:nvPr>
            <p:ph type="title"/>
          </p:nvPr>
        </p:nvSpPr>
        <p:spPr>
          <a:xfrm>
            <a:off x="527554"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First, select a homogeneous sampling site near your school</a:t>
            </a:r>
            <a:endParaRPr/>
          </a:p>
        </p:txBody>
      </p:sp>
      <p:sp>
        <p:nvSpPr>
          <p:cNvPr id="268" name="Google Shape;268;p19"/>
          <p:cNvSpPr txBox="1"/>
          <p:nvPr/>
        </p:nvSpPr>
        <p:spPr>
          <a:xfrm>
            <a:off x="612270" y="1935990"/>
            <a:ext cx="4454405" cy="50167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Calibri"/>
                <a:ea typeface="Calibri"/>
                <a:cs typeface="Calibri"/>
                <a:sym typeface="Calibri"/>
              </a:rPr>
              <a:t>Land Cover measurements can be taken anywhere that consists of a large homogeneous land cover type. </a:t>
            </a:r>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000">
                <a:solidFill>
                  <a:schemeClr val="dk1"/>
                </a:solidFill>
                <a:latin typeface="Calibri"/>
                <a:ea typeface="Calibri"/>
                <a:cs typeface="Calibri"/>
                <a:sym typeface="Calibri"/>
              </a:rPr>
              <a:t>What makes a site homogenous? A homogeneous sampling site can contain many different species and growth forms (trees, grasses, and shrubs) but the sampling site should exhibit the same species and density of plants over the whole sampling area. </a:t>
            </a:r>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000">
                <a:solidFill>
                  <a:schemeClr val="dk1"/>
                </a:solidFill>
                <a:latin typeface="Calibri"/>
                <a:ea typeface="Calibri"/>
                <a:cs typeface="Calibri"/>
                <a:sym typeface="Calibri"/>
              </a:rPr>
              <a:t>Often you will be able to determine whether or not your study site is homogenous by eye: see figure. </a:t>
            </a:r>
            <a:endParaRPr/>
          </a:p>
          <a:p>
            <a:pPr marL="0" marR="0" lvl="0" indent="0" algn="just" rtl="0">
              <a:spcBef>
                <a:spcPts val="0"/>
              </a:spcBef>
              <a:spcAft>
                <a:spcPts val="0"/>
              </a:spcAft>
              <a:buNone/>
            </a:pPr>
            <a:endParaRPr sz="2000">
              <a:solidFill>
                <a:srgbClr val="000000"/>
              </a:solidFill>
              <a:latin typeface="Calibri"/>
              <a:ea typeface="Calibri"/>
              <a:cs typeface="Calibri"/>
              <a:sym typeface="Calibri"/>
            </a:endParaRPr>
          </a:p>
        </p:txBody>
      </p:sp>
      <p:pic>
        <p:nvPicPr>
          <p:cNvPr id="269" name="Google Shape;269;p19" descr="Diagram showing the difference between homogeneous sites, where the vegetation is consistant in composition and density, and a heterogenous site, where different plants and growth forms are unevenly distribu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21508" y="2161495"/>
            <a:ext cx="5630473" cy="376955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76" name="Google Shape;276;p20"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277" name="Google Shape;277;p20"/>
          <p:cNvSpPr txBox="1">
            <a:spLocks noGrp="1"/>
          </p:cNvSpPr>
          <p:nvPr>
            <p:ph type="title"/>
          </p:nvPr>
        </p:nvSpPr>
        <p:spPr>
          <a:xfrm>
            <a:off x="527553" y="38888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Identify Likely Homogeneous Land Cover Sample Sites on your Aerial Photograph or Satellite Image</a:t>
            </a:r>
            <a:endParaRPr/>
          </a:p>
        </p:txBody>
      </p:sp>
      <p:sp>
        <p:nvSpPr>
          <p:cNvPr id="278" name="Google Shape;278;p20"/>
          <p:cNvSpPr txBox="1"/>
          <p:nvPr/>
        </p:nvSpPr>
        <p:spPr>
          <a:xfrm>
            <a:off x="688525" y="2054227"/>
            <a:ext cx="5307755" cy="4503116"/>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You can see that there are several areas with distinctive vegetation around this school. There are GLOBE Learning Activities in the GLOBE Teacher’s Guide to assist  in identifying different land cover types in your image, either by eye or using a digital analysis tool (Multispec). </a:t>
            </a:r>
            <a:endParaRPr/>
          </a:p>
          <a:p>
            <a:pPr marL="0" marR="0" lvl="0" indent="0" algn="just" rtl="0">
              <a:lnSpc>
                <a:spcPct val="90000"/>
              </a:lnSpc>
              <a:spcBef>
                <a:spcPts val="1000"/>
              </a:spcBef>
              <a:spcAft>
                <a:spcPts val="0"/>
              </a:spcAft>
              <a:buClr>
                <a:schemeClr val="dk1"/>
              </a:buClr>
              <a:buSzPts val="2000"/>
              <a:buFont typeface="Arial"/>
              <a:buNone/>
            </a:pPr>
            <a:r>
              <a:rPr lang="en-US" sz="2000">
                <a:solidFill>
                  <a:schemeClr val="dk1"/>
                </a:solidFill>
                <a:latin typeface="Calibri"/>
                <a:ea typeface="Calibri"/>
                <a:cs typeface="Calibri"/>
                <a:sym typeface="Calibri"/>
              </a:rPr>
              <a:t>You can’t tell from the aerial photographs or satellite images the species composition of trees or the dominant grasses and shrubs. For this, it is necessary to do on-the-ground observations to interpret this image. </a:t>
            </a:r>
            <a:endParaRPr/>
          </a:p>
          <a:p>
            <a:pPr marL="0" marR="0" lvl="0" indent="0" algn="just"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pic>
        <p:nvPicPr>
          <p:cNvPr id="279" name="Google Shape;279;p20" descr="Satellite image of school in Colorado USA and surrounding vegetation. There are lines drawn on top of the image, showing the boundaries between different vegetation zones." titl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77198" y="1911569"/>
            <a:ext cx="5118100" cy="3670300"/>
          </a:xfrm>
          <a:prstGeom prst="rect">
            <a:avLst/>
          </a:prstGeom>
          <a:noFill/>
          <a:ln>
            <a:noFill/>
          </a:ln>
        </p:spPr>
      </p:pic>
      <p:sp>
        <p:nvSpPr>
          <p:cNvPr id="280" name="Google Shape;280;p20" title="Landsat satellite image of Nederland Middle and High School"/>
          <p:cNvSpPr txBox="1"/>
          <p:nvPr/>
        </p:nvSpPr>
        <p:spPr>
          <a:xfrm>
            <a:off x="6124613" y="5781233"/>
            <a:ext cx="517068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Aerial photograph of Nederland Middle and High School, Colorado USA, with different vegetation types identified.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87" name="Google Shape;287;p21"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288" name="Google Shape;288;p21" descr="Student consulting a MUC Guide"/>
          <p:cNvSpPr txBox="1">
            <a:spLocks noGrp="1"/>
          </p:cNvSpPr>
          <p:nvPr>
            <p:ph type="title"/>
          </p:nvPr>
        </p:nvSpPr>
        <p:spPr>
          <a:xfrm>
            <a:off x="527554"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Classifying Land Cover: MUC Guide</a:t>
            </a:r>
            <a:endParaRPr/>
          </a:p>
        </p:txBody>
      </p:sp>
      <p:sp>
        <p:nvSpPr>
          <p:cNvPr id="289" name="Google Shape;289;p21" descr="Student consulting a MUC Guide"/>
          <p:cNvSpPr txBox="1"/>
          <p:nvPr/>
        </p:nvSpPr>
        <p:spPr>
          <a:xfrm>
            <a:off x="661971" y="1495161"/>
            <a:ext cx="7470722" cy="4503116"/>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000"/>
              <a:buFont typeface="Arial"/>
              <a:buNone/>
            </a:pPr>
            <a:endParaRPr sz="20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rgbClr val="000000"/>
              </a:buClr>
              <a:buSzPts val="2400"/>
              <a:buFont typeface="Arial"/>
              <a:buNone/>
            </a:pPr>
            <a:r>
              <a:rPr lang="en-US" sz="2400">
                <a:solidFill>
                  <a:srgbClr val="000000"/>
                </a:solidFill>
                <a:latin typeface="Calibri"/>
                <a:ea typeface="Calibri"/>
                <a:cs typeface="Calibri"/>
                <a:sym typeface="Calibri"/>
              </a:rPr>
              <a:t>Once you have defined your Land Cover Sample Site, there are several different protocols that are used to quantify different aspects of vegetation in a study area.  You will use these measurements to classify your sample site, using the </a:t>
            </a:r>
            <a:r>
              <a:rPr lang="en-US" sz="2400" i="1">
                <a:solidFill>
                  <a:srgbClr val="000000"/>
                </a:solidFill>
                <a:latin typeface="Calibri"/>
                <a:ea typeface="Calibri"/>
                <a:cs typeface="Calibri"/>
                <a:sym typeface="Calibri"/>
              </a:rPr>
              <a:t>Modified UNESCO Classification Guide</a:t>
            </a:r>
            <a:r>
              <a:rPr lang="en-US" sz="2400">
                <a:solidFill>
                  <a:srgbClr val="000000"/>
                </a:solidFill>
                <a:latin typeface="Calibri"/>
                <a:ea typeface="Calibri"/>
                <a:cs typeface="Calibri"/>
                <a:sym typeface="Calibri"/>
              </a:rPr>
              <a:t>, also called the </a:t>
            </a:r>
            <a:r>
              <a:rPr lang="en-US" sz="2400" i="1">
                <a:solidFill>
                  <a:srgbClr val="000000"/>
                </a:solidFill>
                <a:latin typeface="Calibri"/>
                <a:ea typeface="Calibri"/>
                <a:cs typeface="Calibri"/>
                <a:sym typeface="Calibri"/>
              </a:rPr>
              <a:t>MUC Field Guide</a:t>
            </a:r>
            <a:r>
              <a:rPr lang="en-US" sz="2400">
                <a:solidFill>
                  <a:srgbClr val="000000"/>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sp>
        <p:nvSpPr>
          <p:cNvPr id="290" name="Google Shape;290;p21" descr="Student consulting a MUC Guide"/>
          <p:cNvSpPr txBox="1"/>
          <p:nvPr/>
        </p:nvSpPr>
        <p:spPr>
          <a:xfrm>
            <a:off x="2215543" y="3746719"/>
            <a:ext cx="9368592" cy="4503116"/>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000"/>
              <a:buFont typeface="Arial"/>
              <a:buNone/>
            </a:pPr>
            <a:endParaRPr sz="20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rgbClr val="000000"/>
              </a:buClr>
              <a:buSzPts val="2400"/>
              <a:buFont typeface="Arial"/>
              <a:buNone/>
            </a:pPr>
            <a:r>
              <a:rPr lang="en-US" sz="2400">
                <a:solidFill>
                  <a:srgbClr val="000000"/>
                </a:solidFill>
                <a:latin typeface="Calibri"/>
                <a:ea typeface="Calibri"/>
                <a:cs typeface="Calibri"/>
                <a:sym typeface="Calibri"/>
              </a:rPr>
              <a:t>This land cover classification system is used so that there is a consistent use of terms around the world. For instance, what one person may call a forest living in the tropical Amazon may be quite different from a person living in northern Canada. Different species of trees live in these places, trees may be of different heights and the amount of ground and canopy cover may be quite different.  </a:t>
            </a:r>
            <a:r>
              <a:rPr lang="en-US" sz="2400" b="1" u="sng">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UNESCO Classification (MUC)</a:t>
            </a:r>
            <a:r>
              <a:rPr lang="en-US" sz="2400" b="1">
                <a:solidFill>
                  <a:srgbClr val="000000"/>
                </a:solidFill>
                <a:latin typeface="Calibri"/>
                <a:ea typeface="Calibri"/>
                <a:cs typeface="Calibri"/>
                <a:sym typeface="Calibri"/>
              </a:rPr>
              <a:t>.</a:t>
            </a:r>
            <a:endParaRPr sz="24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pic>
        <p:nvPicPr>
          <p:cNvPr id="291" name="Google Shape;291;p21" descr="Student consulting a MUC Guid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352379" y="1674660"/>
            <a:ext cx="3012070" cy="2259052"/>
          </a:xfrm>
          <a:prstGeom prst="rect">
            <a:avLst/>
          </a:prstGeom>
          <a:noFill/>
          <a:ln>
            <a:noFill/>
          </a:ln>
        </p:spPr>
      </p:pic>
      <p:pic>
        <p:nvPicPr>
          <p:cNvPr id="292" name="Google Shape;292;p21" descr="Screenshot of the MUC Field Guid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11582" y="4130244"/>
            <a:ext cx="1217442" cy="1868033"/>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98" name="Google Shape;298;p22"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299" name="Google Shape;299;p22"/>
          <p:cNvSpPr txBox="1">
            <a:spLocks noGrp="1"/>
          </p:cNvSpPr>
          <p:nvPr>
            <p:ph type="title"/>
          </p:nvPr>
        </p:nvSpPr>
        <p:spPr>
          <a:xfrm>
            <a:off x="347672" y="-5158"/>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On the Ground: Describing the Land Cover Sampling Site</a:t>
            </a:r>
            <a:endParaRPr/>
          </a:p>
        </p:txBody>
      </p:sp>
      <p:sp>
        <p:nvSpPr>
          <p:cNvPr id="300" name="Google Shape;300;p22"/>
          <p:cNvSpPr/>
          <p:nvPr/>
        </p:nvSpPr>
        <p:spPr>
          <a:xfrm>
            <a:off x="832065" y="2382020"/>
            <a:ext cx="6096000" cy="25853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rgbClr val="000000"/>
                </a:solidFill>
                <a:latin typeface="Calibri"/>
                <a:ea typeface="Calibri"/>
                <a:cs typeface="Calibri"/>
                <a:sym typeface="Calibri"/>
              </a:rPr>
              <a:t>Where: </a:t>
            </a:r>
            <a:r>
              <a:rPr lang="en-US" sz="1800">
                <a:solidFill>
                  <a:srgbClr val="000000"/>
                </a:solidFill>
                <a:latin typeface="Calibri"/>
                <a:ea typeface="Calibri"/>
                <a:cs typeface="Calibri"/>
                <a:sym typeface="Calibri"/>
              </a:rPr>
              <a:t>a 90 x 90 m homogeneous vegetation</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When: </a:t>
            </a:r>
            <a:r>
              <a:rPr lang="en-US" sz="1800">
                <a:solidFill>
                  <a:srgbClr val="000000"/>
                </a:solidFill>
                <a:latin typeface="Calibri"/>
                <a:ea typeface="Calibri"/>
                <a:cs typeface="Calibri"/>
                <a:sym typeface="Calibri"/>
              </a:rPr>
              <a:t>once for every new site during peak growing season, or more frequently in sites of your choosing, especially after extreme weather events (flooding or drought) or wildfire</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Equipment you will need: </a:t>
            </a:r>
            <a:r>
              <a:rPr lang="en-US" sz="1800">
                <a:solidFill>
                  <a:srgbClr val="000000"/>
                </a:solidFill>
                <a:latin typeface="Calibri"/>
                <a:ea typeface="Calibri"/>
                <a:cs typeface="Calibri"/>
                <a:sym typeface="Calibri"/>
              </a:rPr>
              <a:t>GPS, compass, metric tape measure and equipment for specific biometry protocols, local plant key, MUC Guide</a:t>
            </a:r>
            <a:endParaRPr/>
          </a:p>
        </p:txBody>
      </p:sp>
      <p:pic>
        <p:nvPicPr>
          <p:cNvPr id="301" name="Google Shape;301;p22" descr="Image of equipment that is needed for describing a Land Cover Sampling 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12458" y="1097437"/>
            <a:ext cx="4800600" cy="5397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101" name="Google Shape;101;p2" descr="Abstract evergreen landscape"/>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0" y="936095"/>
            <a:ext cx="12192000" cy="5921905"/>
          </a:xfrm>
          <a:prstGeom prst="rect">
            <a:avLst/>
          </a:prstGeom>
          <a:noFill/>
          <a:ln>
            <a:noFill/>
          </a:ln>
        </p:spPr>
      </p:pic>
      <p:sp>
        <p:nvSpPr>
          <p:cNvPr id="97" name="Google Shape;9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8" name="Google Shape;98;p2"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99" name="Google Shape;99;p2"/>
          <p:cNvSpPr txBox="1">
            <a:spLocks noGrp="1"/>
          </p:cNvSpPr>
          <p:nvPr>
            <p:ph type="title"/>
          </p:nvPr>
        </p:nvSpPr>
        <p:spPr>
          <a:xfrm>
            <a:off x="777110" y="1070811"/>
            <a:ext cx="7705688" cy="54157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a:t>Overview and Learning Objectives </a:t>
            </a:r>
            <a:endParaRPr/>
          </a:p>
        </p:txBody>
      </p:sp>
      <p:sp>
        <p:nvSpPr>
          <p:cNvPr id="100" name="Google Shape;100;p2"/>
          <p:cNvSpPr txBox="1">
            <a:spLocks noGrp="1"/>
          </p:cNvSpPr>
          <p:nvPr>
            <p:ph type="body" idx="1"/>
          </p:nvPr>
        </p:nvSpPr>
        <p:spPr>
          <a:xfrm>
            <a:off x="777110" y="1372144"/>
            <a:ext cx="10868209"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endParaRPr sz="2400" dirty="0"/>
          </a:p>
          <a:p>
            <a:pPr marL="0" lvl="0" indent="0" algn="l" rtl="0">
              <a:lnSpc>
                <a:spcPct val="90000"/>
              </a:lnSpc>
              <a:spcBef>
                <a:spcPts val="0"/>
              </a:spcBef>
              <a:spcAft>
                <a:spcPts val="0"/>
              </a:spcAft>
              <a:buClr>
                <a:schemeClr val="dk1"/>
              </a:buClr>
              <a:buSzPts val="2400"/>
              <a:buNone/>
            </a:pPr>
            <a:r>
              <a:rPr lang="en-US" sz="2400" b="1" dirty="0"/>
              <a:t>This module: </a:t>
            </a:r>
            <a:endParaRPr sz="2400" dirty="0"/>
          </a:p>
          <a:p>
            <a:pPr marL="342900" lvl="0" indent="-342900" algn="l" rtl="0">
              <a:lnSpc>
                <a:spcPct val="90000"/>
              </a:lnSpc>
              <a:spcBef>
                <a:spcPts val="0"/>
              </a:spcBef>
              <a:spcAft>
                <a:spcPts val="0"/>
              </a:spcAft>
              <a:buClr>
                <a:schemeClr val="dk1"/>
              </a:buClr>
              <a:buSzPts val="2400"/>
              <a:buFont typeface="Arial"/>
              <a:buChar char="•"/>
            </a:pPr>
            <a:r>
              <a:rPr lang="en-US" sz="2400" dirty="0"/>
              <a:t>Reviews the GLOBE Biosphere Protocol Area  </a:t>
            </a:r>
            <a:endParaRPr dirty="0"/>
          </a:p>
          <a:p>
            <a:pPr marL="342900" lvl="0" indent="-342900" algn="l" rtl="0">
              <a:lnSpc>
                <a:spcPct val="90000"/>
              </a:lnSpc>
              <a:spcBef>
                <a:spcPts val="0"/>
              </a:spcBef>
              <a:spcAft>
                <a:spcPts val="0"/>
              </a:spcAft>
              <a:buClr>
                <a:schemeClr val="dk1"/>
              </a:buClr>
              <a:buSzPts val="2400"/>
              <a:buFont typeface="Arial"/>
              <a:buChar char="•"/>
            </a:pPr>
            <a:r>
              <a:rPr lang="en-US" sz="2400" dirty="0"/>
              <a:t>Introduces the investigations associated with the Biosphere</a:t>
            </a:r>
            <a:endParaRPr dirty="0"/>
          </a:p>
          <a:p>
            <a:pPr marL="0" lvl="0" indent="0" algn="l" rtl="0">
              <a:lnSpc>
                <a:spcPct val="90000"/>
              </a:lnSpc>
              <a:spcBef>
                <a:spcPts val="0"/>
              </a:spcBef>
              <a:spcAft>
                <a:spcPts val="0"/>
              </a:spcAft>
              <a:buClr>
                <a:schemeClr val="dk1"/>
              </a:buClr>
              <a:buSzPts val="2400"/>
              <a:buNone/>
            </a:pPr>
            <a:endParaRPr sz="2400" dirty="0"/>
          </a:p>
          <a:p>
            <a:pPr marL="0" lvl="0" indent="0" algn="l" rtl="0">
              <a:lnSpc>
                <a:spcPct val="90000"/>
              </a:lnSpc>
              <a:spcBef>
                <a:spcPts val="0"/>
              </a:spcBef>
              <a:spcAft>
                <a:spcPts val="0"/>
              </a:spcAft>
              <a:buClr>
                <a:schemeClr val="dk1"/>
              </a:buClr>
              <a:buSzPts val="2400"/>
              <a:buNone/>
            </a:pPr>
            <a:r>
              <a:rPr lang="en-US" sz="2400" b="1" dirty="0"/>
              <a:t>After completing this module, you will be able to:</a:t>
            </a:r>
            <a:endParaRPr sz="2400" dirty="0"/>
          </a:p>
          <a:p>
            <a:pPr marL="342900" lvl="0" indent="-342900" algn="l" rtl="0">
              <a:lnSpc>
                <a:spcPct val="90000"/>
              </a:lnSpc>
              <a:spcBef>
                <a:spcPts val="0"/>
              </a:spcBef>
              <a:spcAft>
                <a:spcPts val="0"/>
              </a:spcAft>
              <a:buClr>
                <a:schemeClr val="dk1"/>
              </a:buClr>
              <a:buSzPts val="2400"/>
              <a:buFont typeface="Arial"/>
              <a:buChar char="•"/>
            </a:pPr>
            <a:r>
              <a:rPr lang="en-US" sz="2400" dirty="0"/>
              <a:t>Compare and contrast biometry and phenology measurements </a:t>
            </a:r>
            <a:endParaRPr dirty="0"/>
          </a:p>
          <a:p>
            <a:pPr marL="342900" lvl="0" indent="-342900" algn="l" rtl="0">
              <a:lnSpc>
                <a:spcPct val="90000"/>
              </a:lnSpc>
              <a:spcBef>
                <a:spcPts val="0"/>
              </a:spcBef>
              <a:spcAft>
                <a:spcPts val="0"/>
              </a:spcAft>
              <a:buClr>
                <a:schemeClr val="dk1"/>
              </a:buClr>
              <a:buSzPts val="2400"/>
              <a:buFont typeface="Arial"/>
              <a:buChar char="•"/>
            </a:pPr>
            <a:r>
              <a:rPr lang="en-US" sz="2400" dirty="0"/>
              <a:t>Describe how biosphere protocols can support understanding of satellite images</a:t>
            </a:r>
            <a:endParaRPr dirty="0"/>
          </a:p>
          <a:p>
            <a:pPr marL="342900" lvl="0" indent="-342900" algn="l" rtl="0">
              <a:lnSpc>
                <a:spcPct val="90000"/>
              </a:lnSpc>
              <a:spcBef>
                <a:spcPts val="0"/>
              </a:spcBef>
              <a:spcAft>
                <a:spcPts val="0"/>
              </a:spcAft>
              <a:buClr>
                <a:schemeClr val="dk1"/>
              </a:buClr>
              <a:buSzPts val="2400"/>
              <a:buFont typeface="Arial"/>
              <a:buChar char="•"/>
            </a:pPr>
            <a:r>
              <a:rPr lang="en-US" sz="2400" dirty="0"/>
              <a:t>Describe the importance of quality control steps in the collection of accurate data</a:t>
            </a:r>
            <a:endParaRPr dirty="0"/>
          </a:p>
          <a:p>
            <a:pPr marL="342900" lvl="0" indent="-342900" algn="l" rtl="0">
              <a:lnSpc>
                <a:spcPct val="90000"/>
              </a:lnSpc>
              <a:spcBef>
                <a:spcPts val="0"/>
              </a:spcBef>
              <a:spcAft>
                <a:spcPts val="0"/>
              </a:spcAft>
              <a:buClr>
                <a:schemeClr val="dk1"/>
              </a:buClr>
              <a:buSzPts val="2400"/>
              <a:buFont typeface="Arial"/>
              <a:buChar char="•"/>
            </a:pPr>
            <a:r>
              <a:rPr lang="en-US" sz="2400" dirty="0"/>
              <a:t>Explain why the MUC Classification system is used to classify land cover at your study site</a:t>
            </a:r>
            <a:endParaRPr dirty="0"/>
          </a:p>
          <a:p>
            <a:pPr marL="342900" lvl="0" indent="-342900" algn="l" rtl="0">
              <a:lnSpc>
                <a:spcPct val="90000"/>
              </a:lnSpc>
              <a:spcBef>
                <a:spcPts val="0"/>
              </a:spcBef>
              <a:spcAft>
                <a:spcPts val="0"/>
              </a:spcAft>
              <a:buClr>
                <a:schemeClr val="dk1"/>
              </a:buClr>
              <a:buSzPts val="2400"/>
              <a:buFont typeface="Arial"/>
              <a:buChar char="•"/>
            </a:pPr>
            <a:r>
              <a:rPr lang="en-US" sz="2400" dirty="0"/>
              <a:t>Upload data to the GLOBE database </a:t>
            </a:r>
            <a:endParaRPr dirty="0"/>
          </a:p>
          <a:p>
            <a:pPr marL="342900" lvl="0" indent="-342900" algn="l" rtl="0">
              <a:lnSpc>
                <a:spcPct val="90000"/>
              </a:lnSpc>
              <a:spcBef>
                <a:spcPts val="0"/>
              </a:spcBef>
              <a:spcAft>
                <a:spcPts val="0"/>
              </a:spcAft>
              <a:buClr>
                <a:schemeClr val="dk1"/>
              </a:buClr>
              <a:buSzPts val="2400"/>
              <a:buFont typeface="Arial"/>
              <a:buChar char="•"/>
            </a:pPr>
            <a:r>
              <a:rPr lang="en-US" sz="2400" dirty="0"/>
              <a:t>Visualize data using GLOBE’s Visualization System</a:t>
            </a:r>
            <a:endParaRPr dirty="0"/>
          </a:p>
          <a:p>
            <a:pPr marL="342900" lvl="0" indent="-190500" algn="l" rtl="0">
              <a:lnSpc>
                <a:spcPct val="90000"/>
              </a:lnSpc>
              <a:spcBef>
                <a:spcPts val="0"/>
              </a:spcBef>
              <a:spcAft>
                <a:spcPts val="0"/>
              </a:spcAft>
              <a:buClr>
                <a:schemeClr val="dk1"/>
              </a:buClr>
              <a:buSzPts val="2400"/>
              <a:buFont typeface="Arial"/>
              <a:buNone/>
            </a:pPr>
            <a:endParaRPr sz="2400" dirty="0"/>
          </a:p>
          <a:p>
            <a:pPr marL="0" lvl="0" indent="0" algn="l" rtl="0">
              <a:lnSpc>
                <a:spcPct val="90000"/>
              </a:lnSpc>
              <a:spcBef>
                <a:spcPts val="0"/>
              </a:spcBef>
              <a:spcAft>
                <a:spcPts val="0"/>
              </a:spcAft>
              <a:buClr>
                <a:schemeClr val="dk1"/>
              </a:buClr>
              <a:buSzPts val="2400"/>
              <a:buNone/>
            </a:pPr>
            <a:r>
              <a:rPr lang="en-US" sz="2400" b="1" i="1" dirty="0"/>
              <a:t>Estimated time to complete this module: 1.5 hours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307" name="Google Shape;307;p23"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sp>
        <p:nvSpPr>
          <p:cNvPr id="308" name="Google Shape;308;p23"/>
          <p:cNvSpPr txBox="1">
            <a:spLocks noGrp="1"/>
          </p:cNvSpPr>
          <p:nvPr>
            <p:ph type="title"/>
          </p:nvPr>
        </p:nvSpPr>
        <p:spPr>
          <a:xfrm>
            <a:off x="527554"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Define your Land Cover Sample Site </a:t>
            </a:r>
            <a:endParaRPr/>
          </a:p>
        </p:txBody>
      </p:sp>
      <p:sp>
        <p:nvSpPr>
          <p:cNvPr id="309" name="Google Shape;309;p23"/>
          <p:cNvSpPr txBox="1"/>
          <p:nvPr/>
        </p:nvSpPr>
        <p:spPr>
          <a:xfrm>
            <a:off x="527554" y="1673489"/>
            <a:ext cx="6330446" cy="4503116"/>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000"/>
              <a:buFont typeface="Arial"/>
              <a:buNone/>
            </a:pPr>
            <a:endParaRPr sz="20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000"/>
              <a:buFont typeface="Arial"/>
              <a:buNone/>
            </a:pPr>
            <a:r>
              <a:rPr lang="en-US" sz="2000">
                <a:solidFill>
                  <a:schemeClr val="dk1"/>
                </a:solidFill>
                <a:latin typeface="Calibri"/>
                <a:ea typeface="Calibri"/>
                <a:cs typeface="Calibri"/>
                <a:sym typeface="Calibri"/>
              </a:rPr>
              <a:t>It is not expected that you or your students will return to these sites as with other GLOBE protocols. The exception is when the cover has changed due to fire, flood or man-made modification.</a:t>
            </a:r>
            <a:endParaRPr/>
          </a:p>
          <a:p>
            <a:pPr marL="0" marR="0" lvl="0" indent="0" algn="just" rtl="0">
              <a:lnSpc>
                <a:spcPct val="90000"/>
              </a:lnSpc>
              <a:spcBef>
                <a:spcPts val="1000"/>
              </a:spcBef>
              <a:spcAft>
                <a:spcPts val="0"/>
              </a:spcAft>
              <a:buClr>
                <a:schemeClr val="dk1"/>
              </a:buClr>
              <a:buSzPts val="2000"/>
              <a:buFont typeface="Arial"/>
              <a:buNone/>
            </a:pPr>
            <a:r>
              <a:rPr lang="en-US" sz="2000">
                <a:solidFill>
                  <a:schemeClr val="dk1"/>
                </a:solidFill>
                <a:latin typeface="Calibri"/>
                <a:ea typeface="Calibri"/>
                <a:cs typeface="Calibri"/>
                <a:sym typeface="Calibri"/>
              </a:rPr>
              <a:t>Land cover sample sites must be </a:t>
            </a:r>
            <a:r>
              <a:rPr lang="en-US" sz="2000" b="1">
                <a:solidFill>
                  <a:srgbClr val="385623"/>
                </a:solidFill>
                <a:latin typeface="Calibri"/>
                <a:ea typeface="Calibri"/>
                <a:cs typeface="Calibri"/>
                <a:sym typeface="Calibri"/>
              </a:rPr>
              <a:t>90 m X 90 m </a:t>
            </a:r>
            <a:r>
              <a:rPr lang="en-US" sz="2000">
                <a:solidFill>
                  <a:schemeClr val="dk1"/>
                </a:solidFill>
                <a:latin typeface="Calibri"/>
                <a:ea typeface="Calibri"/>
                <a:cs typeface="Calibri"/>
                <a:sym typeface="Calibri"/>
              </a:rPr>
              <a:t>in size and homogeneous (contain the same land cover type throughout). A sample site area of 90 m x 90 m is necessary in order to accurately locate the site on the ground and on the satellite image. </a:t>
            </a:r>
            <a:endParaRPr/>
          </a:p>
          <a:p>
            <a:pPr marL="0" marR="0" lvl="0" indent="0" algn="just"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pic>
        <p:nvPicPr>
          <p:cNvPr id="310" name="Google Shape;310;p23" descr="Diagram of a 90 x 90 m Land Cover Sample Site. A GPS reading is taken at the center. Biometry measurements are taken and are used to determine the MUC classification of the veget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45867" y="1615677"/>
            <a:ext cx="4821508" cy="43267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316" name="Google Shape;316;p24"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317" name="Google Shape;317;p24"/>
          <p:cNvSpPr txBox="1">
            <a:spLocks noGrp="1"/>
          </p:cNvSpPr>
          <p:nvPr>
            <p:ph type="title"/>
          </p:nvPr>
        </p:nvSpPr>
        <p:spPr>
          <a:xfrm>
            <a:off x="527554"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Size of a GLOBE Land Cover Sampling Site </a:t>
            </a:r>
            <a:endParaRPr/>
          </a:p>
        </p:txBody>
      </p:sp>
      <p:sp>
        <p:nvSpPr>
          <p:cNvPr id="318" name="Google Shape;318;p24"/>
          <p:cNvSpPr txBox="1"/>
          <p:nvPr/>
        </p:nvSpPr>
        <p:spPr>
          <a:xfrm>
            <a:off x="661971" y="2020347"/>
            <a:ext cx="6330446" cy="4503116"/>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Do you wonder why GLOBE uses a </a:t>
            </a:r>
            <a:r>
              <a:rPr lang="en-US" sz="2000" b="1">
                <a:solidFill>
                  <a:schemeClr val="dk1"/>
                </a:solidFill>
                <a:latin typeface="Calibri"/>
                <a:ea typeface="Calibri"/>
                <a:cs typeface="Calibri"/>
                <a:sym typeface="Calibri"/>
              </a:rPr>
              <a:t>90 x 90 m </a:t>
            </a:r>
            <a:r>
              <a:rPr lang="en-US" sz="2000">
                <a:solidFill>
                  <a:schemeClr val="dk1"/>
                </a:solidFill>
                <a:latin typeface="Calibri"/>
                <a:ea typeface="Calibri"/>
                <a:cs typeface="Calibri"/>
                <a:sym typeface="Calibri"/>
              </a:rPr>
              <a:t>Land Cover Sampling Site? </a:t>
            </a:r>
            <a:endParaRPr/>
          </a:p>
          <a:p>
            <a:pPr marL="0" marR="0" lvl="0" indent="0" algn="just" rtl="0">
              <a:lnSpc>
                <a:spcPct val="90000"/>
              </a:lnSpc>
              <a:spcBef>
                <a:spcPts val="1000"/>
              </a:spcBef>
              <a:spcAft>
                <a:spcPts val="0"/>
              </a:spcAft>
              <a:buClr>
                <a:schemeClr val="dk1"/>
              </a:buClr>
              <a:buSzPts val="2000"/>
              <a:buFont typeface="Arial"/>
              <a:buNone/>
            </a:pPr>
            <a:r>
              <a:rPr lang="en-US" sz="2000">
                <a:solidFill>
                  <a:schemeClr val="dk1"/>
                </a:solidFill>
                <a:latin typeface="Calibri"/>
                <a:ea typeface="Calibri"/>
                <a:cs typeface="Calibri"/>
                <a:sym typeface="Calibri"/>
              </a:rPr>
              <a:t>As you zoom in on a 15 km x 15 km satellite image, the pixels (which are 30 m x 30m in size) become visible. In the Land Cover/Biology Investigation, students take field measurements at sites that are 90 m x 90 m (equal to 3 pixels x 3 pixels).</a:t>
            </a:r>
            <a:endParaRPr/>
          </a:p>
          <a:p>
            <a:pPr marL="0" marR="0" lvl="0" indent="0" algn="l" rtl="0">
              <a:lnSpc>
                <a:spcPct val="90000"/>
              </a:lnSpc>
              <a:spcBef>
                <a:spcPts val="1000"/>
              </a:spcBef>
              <a:spcAft>
                <a:spcPts val="0"/>
              </a:spcAft>
              <a:buClr>
                <a:schemeClr val="dk1"/>
              </a:buClr>
              <a:buSzPts val="2000"/>
              <a:buFont typeface="Arial"/>
              <a:buNone/>
            </a:pPr>
            <a:r>
              <a:rPr lang="en-US" sz="2000">
                <a:solidFill>
                  <a:schemeClr val="dk1"/>
                </a:solidFill>
                <a:latin typeface="Calibri"/>
                <a:ea typeface="Calibri"/>
                <a:cs typeface="Calibri"/>
                <a:sym typeface="Calibri"/>
              </a:rPr>
              <a:t>This area is equivalent to nine Landsat pixels (a square of 3 pixels by 3 pixels). A sample site area of 90 m x 90 m is necessary in order to accurately locate the site on the ground and on the satellite image.</a:t>
            </a:r>
            <a:endParaRPr/>
          </a:p>
          <a:p>
            <a:pPr marL="0" marR="0" lvl="0" indent="0" algn="just"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pic>
        <p:nvPicPr>
          <p:cNvPr id="319" name="Google Shape;319;p24" descr="Satellite image showing how a Landsat image is composed of pixels. In a Landsat image, 3 pixels by 3 pixels = 90 m x 90 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346366" y="1263921"/>
            <a:ext cx="4256223" cy="496559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325" name="Google Shape;325;p25"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326" name="Google Shape;326;p25"/>
          <p:cNvSpPr txBox="1">
            <a:spLocks noGrp="1"/>
          </p:cNvSpPr>
          <p:nvPr>
            <p:ph type="title"/>
          </p:nvPr>
        </p:nvSpPr>
        <p:spPr>
          <a:xfrm>
            <a:off x="527554"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Use your Satellite Map to Guide your Field Investigations</a:t>
            </a:r>
            <a:endParaRPr/>
          </a:p>
        </p:txBody>
      </p:sp>
      <p:sp>
        <p:nvSpPr>
          <p:cNvPr id="327" name="Google Shape;327;p25"/>
          <p:cNvSpPr txBox="1"/>
          <p:nvPr/>
        </p:nvSpPr>
        <p:spPr>
          <a:xfrm>
            <a:off x="661971" y="1822987"/>
            <a:ext cx="5025907" cy="4503116"/>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000"/>
              <a:buFont typeface="Arial"/>
              <a:buNone/>
            </a:pPr>
            <a:r>
              <a:rPr lang="en-US" sz="2000" dirty="0">
                <a:solidFill>
                  <a:schemeClr val="dk1"/>
                </a:solidFill>
                <a:latin typeface="Calibri"/>
                <a:ea typeface="Calibri"/>
                <a:cs typeface="Calibri"/>
                <a:sym typeface="Calibri"/>
              </a:rPr>
              <a:t>Once you create your map, you are ready to travel to the different vegetation zones you identified in your satellite imagery and describe them using GLOBE Biometry Protocols. After following the measurements, you will be able to classify the vegetation areas in your Land Cover Sampling Site using the </a:t>
            </a:r>
            <a:r>
              <a:rPr lang="en-US" sz="2000" b="1" i="1" dirty="0">
                <a:solidFill>
                  <a:srgbClr val="385623"/>
                </a:solidFill>
                <a:latin typeface="Calibri"/>
                <a:ea typeface="Calibri"/>
                <a:cs typeface="Calibri"/>
                <a:sym typeface="Calibri"/>
              </a:rPr>
              <a:t>MUC Guide</a:t>
            </a:r>
            <a:r>
              <a:rPr lang="en-US" sz="2000" dirty="0">
                <a:solidFill>
                  <a:schemeClr val="dk1"/>
                </a:solidFill>
                <a:latin typeface="Calibri"/>
                <a:ea typeface="Calibri"/>
                <a:cs typeface="Calibri"/>
                <a:sym typeface="Calibri"/>
              </a:rPr>
              <a:t>. </a:t>
            </a:r>
            <a:endParaRPr dirty="0"/>
          </a:p>
          <a:p>
            <a:pPr marL="0" marR="0" lvl="0" indent="0" algn="just" rtl="0">
              <a:lnSpc>
                <a:spcPct val="90000"/>
              </a:lnSpc>
              <a:spcBef>
                <a:spcPts val="1000"/>
              </a:spcBef>
              <a:spcAft>
                <a:spcPts val="0"/>
              </a:spcAft>
              <a:buClr>
                <a:schemeClr val="dk1"/>
              </a:buClr>
              <a:buSzPts val="2000"/>
              <a:buFont typeface="Arial"/>
              <a:buNone/>
            </a:pPr>
            <a:r>
              <a:rPr lang="en-US" sz="2000" dirty="0">
                <a:solidFill>
                  <a:schemeClr val="dk1"/>
                </a:solidFill>
                <a:latin typeface="Calibri"/>
                <a:ea typeface="Calibri"/>
                <a:cs typeface="Calibri"/>
                <a:sym typeface="Calibri"/>
              </a:rPr>
              <a:t>To describe the different vegetation types in the study site may take several field excursions and can be completed over months or years. You can do fieldwork as many areas as you need to create an accurate description of your study site.</a:t>
            </a:r>
            <a:endParaRPr dirty="0"/>
          </a:p>
          <a:p>
            <a:pPr marL="0" marR="0" lvl="0" indent="0" algn="just" rtl="0">
              <a:lnSpc>
                <a:spcPct val="90000"/>
              </a:lnSpc>
              <a:spcBef>
                <a:spcPts val="1000"/>
              </a:spcBef>
              <a:spcAft>
                <a:spcPts val="0"/>
              </a:spcAft>
              <a:buClr>
                <a:schemeClr val="dk1"/>
              </a:buClr>
              <a:buSzPts val="9600"/>
              <a:buFont typeface="Arial"/>
              <a:buNone/>
            </a:pPr>
            <a:endParaRPr sz="9600" dirty="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dirty="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dirty="0">
              <a:solidFill>
                <a:srgbClr val="000000"/>
              </a:solidFill>
              <a:latin typeface="Calibri"/>
              <a:ea typeface="Calibri"/>
              <a:cs typeface="Calibri"/>
              <a:sym typeface="Calibri"/>
            </a:endParaRPr>
          </a:p>
        </p:txBody>
      </p:sp>
      <p:pic>
        <p:nvPicPr>
          <p:cNvPr id="328" name="Google Shape;328;p25" descr="Image showing a hand drawn map showing different patches of vegetation. Once the land cover map is made collect validation data at additional Land Cove Sample Sites to assess the accuracy of the classified map. Over time, observe and mesure as many validation sites as possible for each of the land cover types in your are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36790" y="3285641"/>
            <a:ext cx="4306135" cy="3438481"/>
          </a:xfrm>
          <a:prstGeom prst="rect">
            <a:avLst/>
          </a:prstGeom>
          <a:noFill/>
          <a:ln>
            <a:noFill/>
          </a:ln>
        </p:spPr>
      </p:pic>
      <p:pic>
        <p:nvPicPr>
          <p:cNvPr id="329" name="Google Shape;329;p25" descr="Satellite image of school in Colorado USA and surrounding vegetation.There are lines drawn on top of the image, showing the boundaries between different vegetation zon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402899" y="1897684"/>
            <a:ext cx="2088987" cy="149805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35" name="Google Shape;335;p26"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336" name="Google Shape;336;p26"/>
          <p:cNvSpPr txBox="1">
            <a:spLocks noGrp="1"/>
          </p:cNvSpPr>
          <p:nvPr>
            <p:ph type="title"/>
          </p:nvPr>
        </p:nvSpPr>
        <p:spPr>
          <a:xfrm>
            <a:off x="527554"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Use your Satellite Map to Guide your Field Investigations-2</a:t>
            </a:r>
            <a:endParaRPr/>
          </a:p>
        </p:txBody>
      </p:sp>
      <p:sp>
        <p:nvSpPr>
          <p:cNvPr id="337" name="Google Shape;337;p26"/>
          <p:cNvSpPr txBox="1"/>
          <p:nvPr/>
        </p:nvSpPr>
        <p:spPr>
          <a:xfrm>
            <a:off x="661971" y="1897684"/>
            <a:ext cx="4498965" cy="4503116"/>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just" rtl="0">
              <a:lnSpc>
                <a:spcPct val="90000"/>
              </a:lnSpc>
              <a:spcBef>
                <a:spcPts val="0"/>
              </a:spcBef>
              <a:spcAft>
                <a:spcPts val="0"/>
              </a:spcAft>
              <a:buClr>
                <a:schemeClr val="dk1"/>
              </a:buClr>
              <a:buSzPct val="100000"/>
              <a:buFont typeface="Arial"/>
              <a:buNone/>
            </a:pPr>
            <a:endParaRPr sz="2000"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r>
              <a:rPr lang="en-US" sz="2000" dirty="0">
                <a:solidFill>
                  <a:schemeClr val="dk1"/>
                </a:solidFill>
                <a:latin typeface="Calibri"/>
                <a:ea typeface="Calibri"/>
                <a:cs typeface="Calibri"/>
                <a:sym typeface="Calibri"/>
              </a:rPr>
              <a:t>The </a:t>
            </a:r>
            <a:r>
              <a:rPr lang="en-US" sz="2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Introduction to Biosphere</a:t>
            </a:r>
            <a:r>
              <a:rPr lang="en-US" sz="2000" dirty="0">
                <a:solidFill>
                  <a:schemeClr val="dk1"/>
                </a:solidFill>
                <a:latin typeface="Calibri"/>
                <a:ea typeface="Calibri"/>
                <a:cs typeface="Calibri"/>
                <a:sym typeface="Calibri"/>
              </a:rPr>
              <a:t> section of the GLOBE Teacher’s Guide includes learning activities that you or students can use to calculate the overall accuracy of their classification of study sites by comparing their classification of satellite images with ground observation data. </a:t>
            </a:r>
            <a:endParaRPr dirty="0"/>
          </a:p>
          <a:p>
            <a:pPr marL="0" marR="0" lvl="0" indent="0" algn="just" rtl="0">
              <a:lnSpc>
                <a:spcPct val="90000"/>
              </a:lnSpc>
              <a:spcBef>
                <a:spcPts val="1000"/>
              </a:spcBef>
              <a:spcAft>
                <a:spcPts val="0"/>
              </a:spcAft>
              <a:buClr>
                <a:schemeClr val="dk1"/>
              </a:buClr>
              <a:buSzPct val="100000"/>
              <a:buFont typeface="Arial"/>
              <a:buNone/>
            </a:pPr>
            <a:endParaRPr sz="2000"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r>
              <a:rPr lang="en-US" sz="2000" dirty="0">
                <a:solidFill>
                  <a:schemeClr val="dk1"/>
                </a:solidFill>
                <a:latin typeface="Calibri"/>
                <a:ea typeface="Calibri"/>
                <a:cs typeface="Calibri"/>
                <a:sym typeface="Calibri"/>
              </a:rPr>
              <a:t>See also NASA’s </a:t>
            </a:r>
            <a:r>
              <a:rPr lang="en-US" sz="2000" u="sng" dirty="0">
                <a:solidFill>
                  <a:schemeClr val="dk1"/>
                </a:solidFill>
                <a:latin typeface="Calibri"/>
                <a:ea typeface="Calibri"/>
                <a:cs typeface="Calibri"/>
                <a:sym typeface="Calibri"/>
                <a:hlinkClick r:id="rId5"/>
              </a:rPr>
              <a:t>Landsat Education</a:t>
            </a:r>
            <a:r>
              <a:rPr lang="en-US" sz="2000" dirty="0">
                <a:solidFill>
                  <a:schemeClr val="dk1"/>
                </a:solidFill>
                <a:latin typeface="Calibri"/>
                <a:ea typeface="Calibri"/>
                <a:cs typeface="Calibri"/>
                <a:sym typeface="Calibri"/>
                <a:hlinkClick r:id="rId5"/>
              </a:rPr>
              <a:t> </a:t>
            </a:r>
            <a:r>
              <a:rPr lang="en-US" sz="2000" dirty="0">
                <a:solidFill>
                  <a:schemeClr val="dk1"/>
                </a:solidFill>
                <a:latin typeface="Calibri"/>
                <a:ea typeface="Calibri"/>
                <a:cs typeface="Calibri"/>
                <a:sym typeface="Calibri"/>
              </a:rPr>
              <a:t>Portal for lesson ideas.</a:t>
            </a:r>
            <a:endParaRPr dirty="0"/>
          </a:p>
          <a:p>
            <a:pPr marL="0" marR="0" lvl="0" indent="0" algn="just" rtl="0">
              <a:lnSpc>
                <a:spcPct val="90000"/>
              </a:lnSpc>
              <a:spcBef>
                <a:spcPts val="1000"/>
              </a:spcBef>
              <a:spcAft>
                <a:spcPts val="0"/>
              </a:spcAft>
              <a:buClr>
                <a:schemeClr val="dk1"/>
              </a:buClr>
              <a:buSzPct val="100000"/>
              <a:buFont typeface="Arial"/>
              <a:buNone/>
            </a:pPr>
            <a:endParaRPr sz="2000"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r>
              <a:rPr lang="en-US" sz="2000" dirty="0">
                <a:solidFill>
                  <a:schemeClr val="dk1"/>
                </a:solidFill>
                <a:latin typeface="Calibri"/>
                <a:ea typeface="Calibri"/>
                <a:cs typeface="Calibri"/>
                <a:sym typeface="Calibri"/>
              </a:rPr>
              <a:t>In the next section, we will survey the different GLOBE Biometry Protocols that you will use to classify your vegetation.</a:t>
            </a:r>
            <a:endParaRPr sz="2400"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9600" dirty="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9600" dirty="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2400" dirty="0">
              <a:solidFill>
                <a:srgbClr val="000000"/>
              </a:solidFill>
              <a:latin typeface="Calibri"/>
              <a:ea typeface="Calibri"/>
              <a:cs typeface="Calibri"/>
              <a:sym typeface="Calibri"/>
            </a:endParaRPr>
          </a:p>
        </p:txBody>
      </p:sp>
      <p:pic>
        <p:nvPicPr>
          <p:cNvPr id="338" name="Google Shape;338;p26" descr="Asessing Map Classification Accuracy, Image of a difference/error matrix to compare the student map classification data to the validation data from Land Cover Sample Sites. From the difference/error matrix, you can calculate accuracy assessment percentages to assess how accurate your land cover map is.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60936" y="1897683"/>
            <a:ext cx="6601419" cy="392894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44" name="Google Shape;344;p27"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345" name="Google Shape;345;p27"/>
          <p:cNvSpPr txBox="1">
            <a:spLocks noGrp="1"/>
          </p:cNvSpPr>
          <p:nvPr>
            <p:ph type="title"/>
          </p:nvPr>
        </p:nvSpPr>
        <p:spPr>
          <a:xfrm>
            <a:off x="563411" y="313455"/>
            <a:ext cx="11065178"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Sequencing, Interconnections, and Interdependence of</a:t>
            </a:r>
            <a:br>
              <a:rPr lang="en-US"/>
            </a:br>
            <a:r>
              <a:rPr lang="en-US"/>
              <a:t>Learning Activities and Protocols </a:t>
            </a:r>
            <a:endParaRPr/>
          </a:p>
        </p:txBody>
      </p:sp>
      <p:sp>
        <p:nvSpPr>
          <p:cNvPr id="346" name="Google Shape;346;p27"/>
          <p:cNvSpPr txBox="1">
            <a:spLocks noGrp="1"/>
          </p:cNvSpPr>
          <p:nvPr>
            <p:ph type="body" idx="1"/>
          </p:nvPr>
        </p:nvSpPr>
        <p:spPr>
          <a:xfrm>
            <a:off x="563410" y="2051892"/>
            <a:ext cx="8493707"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dirty="0"/>
              <a:t>In order to report data for the main protocol, the Land Cover Sample Site Protocol, you must be able to carry out the Biometry Protocol and accurately record the location of sites (latitude, longitude and elevation) using a GPS or your phone. In addition, you must be able to use MUC to classify land cover, pace accurately, use a compass, and make and know how to use a </a:t>
            </a:r>
            <a:r>
              <a:rPr lang="en-US" sz="2000" dirty="0" err="1"/>
              <a:t>densiometer</a:t>
            </a:r>
            <a:r>
              <a:rPr lang="en-US" sz="2000" dirty="0"/>
              <a:t> and clinometer correctly. Teachers will find classroom learning activities to prepare students  to conduct the investigations correctly in the GLOBE Teacher’s Guide. </a:t>
            </a:r>
            <a:endParaRPr sz="2000" dirty="0">
              <a:latin typeface="Arial"/>
              <a:ea typeface="Arial"/>
              <a:cs typeface="Arial"/>
              <a:sym typeface="Arial"/>
            </a:endParaRPr>
          </a:p>
        </p:txBody>
      </p:sp>
      <p:pic>
        <p:nvPicPr>
          <p:cNvPr id="347" name="Google Shape;347;p27" descr="Using a compas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6307" y="4422315"/>
            <a:ext cx="2336799" cy="1896183"/>
          </a:xfrm>
          <a:prstGeom prst="rect">
            <a:avLst/>
          </a:prstGeom>
          <a:noFill/>
          <a:ln>
            <a:noFill/>
          </a:ln>
        </p:spPr>
      </p:pic>
      <p:pic>
        <p:nvPicPr>
          <p:cNvPr id="348" name="Google Shape;348;p27" descr="Photograph stretching a 100 m tape to determine the study are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78961" y="4368008"/>
            <a:ext cx="2336800" cy="2004798"/>
          </a:xfrm>
          <a:prstGeom prst="rect">
            <a:avLst/>
          </a:prstGeom>
          <a:noFill/>
          <a:ln>
            <a:noFill/>
          </a:ln>
        </p:spPr>
      </p:pic>
      <p:pic>
        <p:nvPicPr>
          <p:cNvPr id="349" name="Google Shape;349;p27" descr="Person holding a GPS and get a readi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261616" y="4368008"/>
            <a:ext cx="2531237" cy="1898428"/>
          </a:xfrm>
          <a:prstGeom prst="rect">
            <a:avLst/>
          </a:prstGeom>
          <a:noFill/>
          <a:ln>
            <a:noFill/>
          </a:ln>
        </p:spPr>
      </p:pic>
      <p:pic>
        <p:nvPicPr>
          <p:cNvPr id="350" name="Google Shape;350;p27" descr="Teacher using a clinometer to obtain the sight angle to the top of the tree so that tree height can be calcul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320178" y="1789671"/>
            <a:ext cx="2473723" cy="1855293"/>
          </a:xfrm>
          <a:prstGeom prst="rect">
            <a:avLst/>
          </a:prstGeom>
          <a:noFill/>
          <a:ln>
            <a:noFill/>
          </a:ln>
        </p:spPr>
      </p:pic>
      <p:pic>
        <p:nvPicPr>
          <p:cNvPr id="351" name="Google Shape;351;p27" descr="Image of a teacher looking though a densiometer to estimate tree canopy cove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262664" y="4375374"/>
            <a:ext cx="2531237" cy="189842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60" name="Google Shape;360;p28" descr="Watermark of mountain landscape"/>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10514" y="936095"/>
            <a:ext cx="12192000" cy="5979849"/>
          </a:xfrm>
          <a:prstGeom prst="rect">
            <a:avLst/>
          </a:prstGeom>
          <a:noFill/>
          <a:ln>
            <a:noFill/>
          </a:ln>
        </p:spPr>
      </p:pic>
      <p:sp>
        <p:nvSpPr>
          <p:cNvPr id="356" name="Google Shape;35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57" name="Google Shape;357;p28"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358" name="Google Shape;358;p28"/>
          <p:cNvSpPr txBox="1">
            <a:spLocks noGrp="1"/>
          </p:cNvSpPr>
          <p:nvPr>
            <p:ph type="title"/>
          </p:nvPr>
        </p:nvSpPr>
        <p:spPr>
          <a:xfrm>
            <a:off x="636042"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Question 3</a:t>
            </a:r>
            <a:endParaRPr dirty="0"/>
          </a:p>
        </p:txBody>
      </p:sp>
      <p:sp>
        <p:nvSpPr>
          <p:cNvPr id="359" name="Google Shape;359;p28"/>
          <p:cNvSpPr txBox="1"/>
          <p:nvPr/>
        </p:nvSpPr>
        <p:spPr>
          <a:xfrm>
            <a:off x="636042" y="1897684"/>
            <a:ext cx="7470722" cy="450311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How big is a GLOBE land cover sampling site? </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a. 15 x 15 km </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b. 90 x 90 m</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c. 30 x 30 m</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d. 3 x 3 m</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What is your answer?</a:t>
            </a:r>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66" name="Google Shape;366;p29"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367" name="Google Shape;367;p29"/>
          <p:cNvSpPr txBox="1">
            <a:spLocks noGrp="1"/>
          </p:cNvSpPr>
          <p:nvPr>
            <p:ph type="title"/>
          </p:nvPr>
        </p:nvSpPr>
        <p:spPr>
          <a:xfrm>
            <a:off x="527554"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Answer to Question 3</a:t>
            </a:r>
            <a:endParaRPr dirty="0"/>
          </a:p>
        </p:txBody>
      </p:sp>
      <p:sp>
        <p:nvSpPr>
          <p:cNvPr id="368" name="Google Shape;368;p29"/>
          <p:cNvSpPr txBox="1"/>
          <p:nvPr/>
        </p:nvSpPr>
        <p:spPr>
          <a:xfrm>
            <a:off x="527554" y="1897684"/>
            <a:ext cx="7470722" cy="450311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How big is a GLOBE land cover sampling site? </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a. 15 x 15 km </a:t>
            </a:r>
            <a:endParaRPr/>
          </a:p>
          <a:p>
            <a:pPr marL="0" marR="0" lvl="0" indent="0" algn="l" rtl="0">
              <a:lnSpc>
                <a:spcPct val="90000"/>
              </a:lnSpc>
              <a:spcBef>
                <a:spcPts val="1000"/>
              </a:spcBef>
              <a:spcAft>
                <a:spcPts val="0"/>
              </a:spcAft>
              <a:buClr>
                <a:srgbClr val="FF0000"/>
              </a:buClr>
              <a:buSzPts val="2000"/>
              <a:buFont typeface="Arial"/>
              <a:buNone/>
            </a:pPr>
            <a:r>
              <a:rPr lang="en-US" sz="2000" b="1">
                <a:solidFill>
                  <a:srgbClr val="FF0000"/>
                </a:solidFill>
                <a:latin typeface="Calibri"/>
                <a:ea typeface="Calibri"/>
                <a:cs typeface="Calibri"/>
                <a:sym typeface="Calibri"/>
              </a:rPr>
              <a:t>b. 90 x 90 m ☺ </a:t>
            </a:r>
            <a:r>
              <a:rPr lang="en-US" sz="2000" b="1" i="1">
                <a:solidFill>
                  <a:srgbClr val="FF0000"/>
                </a:solidFill>
                <a:latin typeface="Calibri"/>
                <a:ea typeface="Calibri"/>
                <a:cs typeface="Calibri"/>
                <a:sym typeface="Calibri"/>
              </a:rPr>
              <a:t>correct! </a:t>
            </a:r>
            <a:endParaRPr sz="2000" b="1" i="1">
              <a:solidFill>
                <a:srgbClr val="FF0000"/>
              </a:solidFill>
              <a:latin typeface="Calibri"/>
              <a:ea typeface="Calibri"/>
              <a:cs typeface="Calibri"/>
              <a:sym typeface="Calibri"/>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c. 30 x 30 m</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d. 3 x 3 m</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Were you correct? </a:t>
            </a:r>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7" name="Google Shape;377;p30" descr="Banner: Introduction  to Biosphere"/>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0" y="936095"/>
            <a:ext cx="12192000" cy="5979849"/>
          </a:xfrm>
          <a:prstGeom prst="rect">
            <a:avLst/>
          </a:prstGeom>
          <a:noFill/>
          <a:ln>
            <a:noFill/>
          </a:ln>
        </p:spPr>
      </p:pic>
      <p:sp>
        <p:nvSpPr>
          <p:cNvPr id="373" name="Google Shape;37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74" name="Google Shape;374;p30"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375" name="Google Shape;375;p30"/>
          <p:cNvSpPr txBox="1">
            <a:spLocks noGrp="1"/>
          </p:cNvSpPr>
          <p:nvPr>
            <p:ph type="title"/>
          </p:nvPr>
        </p:nvSpPr>
        <p:spPr>
          <a:xfrm>
            <a:off x="527554"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Question 4</a:t>
            </a:r>
            <a:endParaRPr dirty="0"/>
          </a:p>
        </p:txBody>
      </p:sp>
      <p:sp>
        <p:nvSpPr>
          <p:cNvPr id="376" name="Google Shape;376;p30"/>
          <p:cNvSpPr txBox="1"/>
          <p:nvPr/>
        </p:nvSpPr>
        <p:spPr>
          <a:xfrm>
            <a:off x="527554" y="1736195"/>
            <a:ext cx="7470722" cy="450311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What do we use to classify a GLOBE Land Cover Study Site?</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a. The </a:t>
            </a:r>
            <a:r>
              <a:rPr lang="en-US" sz="2000" b="1" i="1">
                <a:solidFill>
                  <a:srgbClr val="385623"/>
                </a:solidFill>
                <a:latin typeface="Calibri"/>
                <a:ea typeface="Calibri"/>
                <a:cs typeface="Calibri"/>
                <a:sym typeface="Calibri"/>
              </a:rPr>
              <a:t>MUC Guide</a:t>
            </a:r>
            <a:r>
              <a:rPr lang="en-US" sz="2000" b="1">
                <a:solidFill>
                  <a:srgbClr val="385623"/>
                </a:solidFill>
                <a:latin typeface="Calibri"/>
                <a:ea typeface="Calibri"/>
                <a:cs typeface="Calibri"/>
                <a:sym typeface="Calibri"/>
              </a:rPr>
              <a:t>  </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b. A land cover classification system that can be applied in all parts of the world</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c. The </a:t>
            </a:r>
            <a:r>
              <a:rPr lang="en-US" sz="2000" b="1" i="1">
                <a:solidFill>
                  <a:srgbClr val="385623"/>
                </a:solidFill>
                <a:latin typeface="Calibri"/>
                <a:ea typeface="Calibri"/>
                <a:cs typeface="Calibri"/>
                <a:sym typeface="Calibri"/>
              </a:rPr>
              <a:t>Modified UNESCO Classification Guide</a:t>
            </a:r>
            <a:endParaRPr sz="2000" b="1">
              <a:solidFill>
                <a:srgbClr val="385623"/>
              </a:solidFill>
              <a:latin typeface="Calibri"/>
              <a:ea typeface="Calibri"/>
              <a:cs typeface="Calibri"/>
              <a:sym typeface="Calibri"/>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d. A and C only</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e. All of the above</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What is your answer? </a:t>
            </a:r>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83" name="Google Shape;383;p31"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384" name="Google Shape;384;p31"/>
          <p:cNvSpPr txBox="1">
            <a:spLocks noGrp="1"/>
          </p:cNvSpPr>
          <p:nvPr>
            <p:ph type="title"/>
          </p:nvPr>
        </p:nvSpPr>
        <p:spPr>
          <a:xfrm>
            <a:off x="527554"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Answer to Question 4</a:t>
            </a:r>
            <a:endParaRPr dirty="0"/>
          </a:p>
        </p:txBody>
      </p:sp>
      <p:sp>
        <p:nvSpPr>
          <p:cNvPr id="385" name="Google Shape;385;p31"/>
          <p:cNvSpPr txBox="1"/>
          <p:nvPr/>
        </p:nvSpPr>
        <p:spPr>
          <a:xfrm>
            <a:off x="527554" y="1736195"/>
            <a:ext cx="7470722" cy="450311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What do we use to classify a GLOBE Land Cover Study Site?</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a. The </a:t>
            </a:r>
            <a:r>
              <a:rPr lang="en-US" sz="2000" b="1" i="1">
                <a:solidFill>
                  <a:srgbClr val="385623"/>
                </a:solidFill>
                <a:latin typeface="Calibri"/>
                <a:ea typeface="Calibri"/>
                <a:cs typeface="Calibri"/>
                <a:sym typeface="Calibri"/>
              </a:rPr>
              <a:t>MUC Guide</a:t>
            </a:r>
            <a:r>
              <a:rPr lang="en-US" sz="2000" b="1">
                <a:solidFill>
                  <a:srgbClr val="385623"/>
                </a:solidFill>
                <a:latin typeface="Calibri"/>
                <a:ea typeface="Calibri"/>
                <a:cs typeface="Calibri"/>
                <a:sym typeface="Calibri"/>
              </a:rPr>
              <a:t>  </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b. A land cover classification system that can be applied in all parts of the world</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c. The </a:t>
            </a:r>
            <a:r>
              <a:rPr lang="en-US" sz="2000" b="1" i="1">
                <a:solidFill>
                  <a:srgbClr val="385623"/>
                </a:solidFill>
                <a:latin typeface="Calibri"/>
                <a:ea typeface="Calibri"/>
                <a:cs typeface="Calibri"/>
                <a:sym typeface="Calibri"/>
              </a:rPr>
              <a:t>Modified UNESCO Classification Guide</a:t>
            </a:r>
            <a:endParaRPr sz="2000" b="1">
              <a:solidFill>
                <a:srgbClr val="385623"/>
              </a:solidFill>
              <a:latin typeface="Calibri"/>
              <a:ea typeface="Calibri"/>
              <a:cs typeface="Calibri"/>
              <a:sym typeface="Calibri"/>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d. A and C </a:t>
            </a:r>
            <a:endParaRPr/>
          </a:p>
          <a:p>
            <a:pPr marL="0" marR="0" lvl="0" indent="0" algn="l" rtl="0">
              <a:lnSpc>
                <a:spcPct val="90000"/>
              </a:lnSpc>
              <a:spcBef>
                <a:spcPts val="1000"/>
              </a:spcBef>
              <a:spcAft>
                <a:spcPts val="0"/>
              </a:spcAft>
              <a:buClr>
                <a:srgbClr val="FF0000"/>
              </a:buClr>
              <a:buSzPts val="2000"/>
              <a:buFont typeface="Arial"/>
              <a:buNone/>
            </a:pPr>
            <a:r>
              <a:rPr lang="en-US" sz="2000" b="1">
                <a:solidFill>
                  <a:srgbClr val="FF0000"/>
                </a:solidFill>
                <a:latin typeface="Calibri"/>
                <a:ea typeface="Calibri"/>
                <a:cs typeface="Calibri"/>
                <a:sym typeface="Calibri"/>
              </a:rPr>
              <a:t>e. All of the above ☺ </a:t>
            </a:r>
            <a:r>
              <a:rPr lang="en-US" sz="2000" b="1" i="1">
                <a:solidFill>
                  <a:srgbClr val="FF0000"/>
                </a:solidFill>
                <a:latin typeface="Calibri"/>
                <a:ea typeface="Calibri"/>
                <a:cs typeface="Calibri"/>
                <a:sym typeface="Calibri"/>
              </a:rPr>
              <a:t>correct! </a:t>
            </a:r>
            <a:endParaRPr sz="2000" b="1" i="1">
              <a:solidFill>
                <a:srgbClr val="FF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Were you correct? </a:t>
            </a: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2"/>
          <p:cNvSpPr txBox="1">
            <a:spLocks noGrp="1"/>
          </p:cNvSpPr>
          <p:nvPr>
            <p:ph type="title"/>
          </p:nvPr>
        </p:nvSpPr>
        <p:spPr>
          <a:xfrm>
            <a:off x="839788" y="979487"/>
            <a:ext cx="7439025" cy="54603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6</a:t>
            </a:r>
            <a:endParaRPr/>
          </a:p>
        </p:txBody>
      </p:sp>
      <p:sp>
        <p:nvSpPr>
          <p:cNvPr id="392" name="Google Shape;392;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a:t>What characteristic is important when selecting a sampling site?</a:t>
            </a:r>
            <a:endParaRPr/>
          </a:p>
          <a:p>
            <a:pPr marL="0" lvl="0" indent="0" algn="l" rtl="0">
              <a:lnSpc>
                <a:spcPct val="90000"/>
              </a:lnSpc>
              <a:spcBef>
                <a:spcPts val="1000"/>
              </a:spcBef>
              <a:spcAft>
                <a:spcPts val="0"/>
              </a:spcAft>
              <a:buClr>
                <a:schemeClr val="dk1"/>
              </a:buClr>
              <a:buSzPts val="1600"/>
              <a:buNone/>
            </a:pPr>
            <a:r>
              <a:rPr lang="en-US"/>
              <a:t>a. All the plants need to be of the same species</a:t>
            </a:r>
            <a:endParaRPr/>
          </a:p>
          <a:p>
            <a:pPr marL="0" lvl="0" indent="0" algn="l" rtl="0">
              <a:lnSpc>
                <a:spcPct val="90000"/>
              </a:lnSpc>
              <a:spcBef>
                <a:spcPts val="1000"/>
              </a:spcBef>
              <a:spcAft>
                <a:spcPts val="0"/>
              </a:spcAft>
              <a:buClr>
                <a:schemeClr val="dk1"/>
              </a:buClr>
              <a:buSzPts val="1600"/>
              <a:buNone/>
            </a:pPr>
            <a:r>
              <a:rPr lang="en-US"/>
              <a:t>b. The sampling site can have many different species, but the density and composition of species should be similar over the sampling area</a:t>
            </a:r>
            <a:endParaRPr/>
          </a:p>
          <a:p>
            <a:pPr marL="0" lvl="0" indent="0" algn="l" rtl="0">
              <a:lnSpc>
                <a:spcPct val="90000"/>
              </a:lnSpc>
              <a:spcBef>
                <a:spcPts val="1000"/>
              </a:spcBef>
              <a:spcAft>
                <a:spcPts val="0"/>
              </a:spcAft>
              <a:buClr>
                <a:schemeClr val="dk1"/>
              </a:buClr>
              <a:buSzPts val="1600"/>
              <a:buNone/>
            </a:pPr>
            <a:r>
              <a:rPr lang="en-US"/>
              <a:t>c. The site must be heterogeneous</a:t>
            </a:r>
            <a:endParaRPr/>
          </a:p>
          <a:p>
            <a:pPr marL="0" lvl="0" indent="0" algn="l" rtl="0">
              <a:lnSpc>
                <a:spcPct val="90000"/>
              </a:lnSpc>
              <a:spcBef>
                <a:spcPts val="1000"/>
              </a:spcBef>
              <a:spcAft>
                <a:spcPts val="0"/>
              </a:spcAft>
              <a:buClr>
                <a:schemeClr val="dk1"/>
              </a:buClr>
              <a:buSzPts val="1600"/>
              <a:buNone/>
            </a:pPr>
            <a:r>
              <a:rPr lang="en-US"/>
              <a:t>d. The site should be composed of well adapted, non-native species</a:t>
            </a:r>
            <a:endParaRPr/>
          </a:p>
          <a:p>
            <a:pPr marL="0" lvl="0" indent="0" algn="l"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r>
              <a:rPr lang="en-US"/>
              <a:t>What is your answer?</a:t>
            </a:r>
            <a:endParaRPr/>
          </a:p>
        </p:txBody>
      </p:sp>
      <p:sp>
        <p:nvSpPr>
          <p:cNvPr id="393" name="Google Shape;39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94" name="Google Shape;394;p32"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pic>
        <p:nvPicPr>
          <p:cNvPr id="395" name="Google Shape;395;p32" descr="Landscape image showing homogeneous and heterogenous vegetation. It is important to select a site that is composed of one dominant vegetation type, such as grasslands or fores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86562" y="2057400"/>
            <a:ext cx="3416300" cy="45634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7" name="Google Shape;107;p3"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sp>
        <p:nvSpPr>
          <p:cNvPr id="108" name="Google Shape;108;p3"/>
          <p:cNvSpPr txBox="1">
            <a:spLocks noGrp="1"/>
          </p:cNvSpPr>
          <p:nvPr>
            <p:ph type="title"/>
          </p:nvPr>
        </p:nvSpPr>
        <p:spPr>
          <a:xfrm>
            <a:off x="675077" y="161489"/>
            <a:ext cx="1023776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1. Introduction: The Biosphere is Part of the Earth System</a:t>
            </a:r>
            <a:endParaRPr/>
          </a:p>
        </p:txBody>
      </p:sp>
      <p:sp>
        <p:nvSpPr>
          <p:cNvPr id="109" name="Google Shape;109;p3"/>
          <p:cNvSpPr txBox="1">
            <a:spLocks noGrp="1"/>
          </p:cNvSpPr>
          <p:nvPr>
            <p:ph type="body" idx="1"/>
          </p:nvPr>
        </p:nvSpPr>
        <p:spPr>
          <a:xfrm>
            <a:off x="675078" y="1854504"/>
            <a:ext cx="7223557" cy="471268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The Earth system refers to the Earth´s interacting physical, chemical, and biological processes. The system consists of the atmosphere (air), hydrosphere (water), lithosphere (land) and biosphere (life). The biosphere is constantly responding to changes in the Earth system including the biological processes such as ecological succession, the impact of extreme weather and geological events, and community growth responses resulting  from a warming global climate. We can quantify these changes by taking measurements over time, and by comparing  what we saw in the past to what we see in the present by examining changes in land cover. </a:t>
            </a:r>
            <a:endParaRPr/>
          </a:p>
          <a:p>
            <a:pPr marL="0" lvl="0" indent="0" algn="just" rtl="0">
              <a:lnSpc>
                <a:spcPct val="90000"/>
              </a:lnSpc>
              <a:spcBef>
                <a:spcPts val="1000"/>
              </a:spcBef>
              <a:spcAft>
                <a:spcPts val="0"/>
              </a:spcAft>
              <a:buClr>
                <a:schemeClr val="dk1"/>
              </a:buClr>
              <a:buSzPts val="2000"/>
              <a:buNone/>
            </a:pPr>
            <a:r>
              <a:rPr lang="en-US" sz="2000"/>
              <a:t>Through the </a:t>
            </a:r>
            <a:r>
              <a:rPr lang="en-US" sz="2000" b="1">
                <a:solidFill>
                  <a:srgbClr val="385623"/>
                </a:solidFill>
              </a:rPr>
              <a:t>GLOBE biosphere protocols</a:t>
            </a:r>
            <a:r>
              <a:rPr lang="en-US" sz="2000"/>
              <a:t>, you will describe the </a:t>
            </a:r>
            <a:r>
              <a:rPr lang="en-US" sz="2000" b="1">
                <a:solidFill>
                  <a:srgbClr val="385623"/>
                </a:solidFill>
              </a:rPr>
              <a:t>land cover</a:t>
            </a:r>
            <a:r>
              <a:rPr lang="en-US" sz="2000" b="1"/>
              <a:t> </a:t>
            </a:r>
            <a:r>
              <a:rPr lang="en-US" sz="2000"/>
              <a:t>at your sampling site, take biometric measurements </a:t>
            </a:r>
            <a:r>
              <a:rPr lang="en-US" sz="2000">
                <a:solidFill>
                  <a:srgbClr val="385623"/>
                </a:solidFill>
              </a:rPr>
              <a:t>(</a:t>
            </a:r>
            <a:r>
              <a:rPr lang="en-US" sz="2000" b="1">
                <a:solidFill>
                  <a:srgbClr val="385623"/>
                </a:solidFill>
              </a:rPr>
              <a:t>biometry</a:t>
            </a:r>
            <a:r>
              <a:rPr lang="en-US" sz="2000">
                <a:solidFill>
                  <a:srgbClr val="385623"/>
                </a:solidFill>
              </a:rPr>
              <a:t>), </a:t>
            </a:r>
            <a:r>
              <a:rPr lang="en-US" sz="2000"/>
              <a:t>observe responses of common plants and animals to seasonal changes in weather and climate </a:t>
            </a:r>
            <a:r>
              <a:rPr lang="en-US" sz="2000">
                <a:solidFill>
                  <a:srgbClr val="385623"/>
                </a:solidFill>
              </a:rPr>
              <a:t>(</a:t>
            </a:r>
            <a:r>
              <a:rPr lang="en-US" sz="2000" b="1">
                <a:solidFill>
                  <a:srgbClr val="385623"/>
                </a:solidFill>
              </a:rPr>
              <a:t>phenology</a:t>
            </a:r>
            <a:r>
              <a:rPr lang="en-US" sz="2000">
                <a:solidFill>
                  <a:srgbClr val="385623"/>
                </a:solidFill>
              </a:rPr>
              <a:t>), </a:t>
            </a:r>
            <a:r>
              <a:rPr lang="en-US" sz="2000"/>
              <a:t>and measure carbon storage and plant growth </a:t>
            </a:r>
            <a:r>
              <a:rPr lang="en-US" sz="2000">
                <a:solidFill>
                  <a:srgbClr val="385623"/>
                </a:solidFill>
              </a:rPr>
              <a:t>(</a:t>
            </a:r>
            <a:r>
              <a:rPr lang="en-US" sz="2000" b="1">
                <a:solidFill>
                  <a:srgbClr val="385623"/>
                </a:solidFill>
              </a:rPr>
              <a:t>carbon cycle</a:t>
            </a:r>
            <a:r>
              <a:rPr lang="en-US" sz="2000">
                <a:solidFill>
                  <a:srgbClr val="385623"/>
                </a:solidFill>
              </a:rPr>
              <a:t>). </a:t>
            </a:r>
            <a:endParaRPr/>
          </a:p>
        </p:txBody>
      </p:sp>
      <p:pic>
        <p:nvPicPr>
          <p:cNvPr id="110" name="Google Shape;110;p3" descr="Earth system diagram: Energy flows and matter cycles through the Earth's biosphere, hydrosphere, atmosphere and pedosphere (soil). The cycles are powered by the Sun's energy.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98635" y="1944724"/>
            <a:ext cx="3617862" cy="3679767"/>
          </a:xfrm>
          <a:prstGeom prst="rect">
            <a:avLst/>
          </a:prstGeom>
          <a:noFill/>
          <a:ln>
            <a:noFill/>
          </a:ln>
        </p:spPr>
      </p:pic>
      <p:sp>
        <p:nvSpPr>
          <p:cNvPr id="111" name="Google Shape;111;p3"/>
          <p:cNvSpPr/>
          <p:nvPr/>
        </p:nvSpPr>
        <p:spPr>
          <a:xfrm>
            <a:off x="7733743" y="5624491"/>
            <a:ext cx="457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i="1" u="none" strike="noStrike" cap="none">
                <a:solidFill>
                  <a:schemeClr val="dk1"/>
                </a:solidFill>
                <a:latin typeface="Calibri"/>
                <a:ea typeface="Calibri"/>
                <a:cs typeface="Calibri"/>
                <a:sym typeface="Calibri"/>
              </a:rPr>
              <a:t>The Earth System: Energy flows and matter cycles.</a:t>
            </a:r>
            <a:endParaRPr/>
          </a:p>
          <a:p>
            <a:pPr marL="0" marR="0" lvl="0" indent="0" algn="ctr" rtl="0">
              <a:spcBef>
                <a:spcPts val="0"/>
              </a:spcBef>
              <a:spcAft>
                <a:spcPts val="0"/>
              </a:spcAft>
              <a:buNone/>
            </a:pPr>
            <a:r>
              <a:rPr lang="en-US" sz="1200" b="1" i="1" u="none" strike="noStrike" cap="none">
                <a:solidFill>
                  <a:schemeClr val="dk1"/>
                </a:solidFill>
                <a:latin typeface="Calibri"/>
                <a:ea typeface="Calibri"/>
                <a:cs typeface="Calibri"/>
                <a:sym typeface="Calibri"/>
              </a:rPr>
              <a:t> In the Earth system, everything is connected to everything else</a:t>
            </a:r>
            <a:r>
              <a:rPr lang="en-US" sz="1200" b="0" i="1" u="none" strike="noStrike" cap="none">
                <a:solidFill>
                  <a:schemeClr val="dk1"/>
                </a:solidFill>
                <a:latin typeface="Calibri"/>
                <a:ea typeface="Calibri"/>
                <a:cs typeface="Calibri"/>
                <a:sym typeface="Calibri"/>
              </a:rPr>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401" name="Google Shape;401;p33"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402" name="Google Shape;402;p33"/>
          <p:cNvSpPr txBox="1">
            <a:spLocks noGrp="1"/>
          </p:cNvSpPr>
          <p:nvPr>
            <p:ph type="title"/>
          </p:nvPr>
        </p:nvSpPr>
        <p:spPr>
          <a:xfrm>
            <a:off x="231228" y="457200"/>
            <a:ext cx="5055475"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6.</a:t>
            </a:r>
            <a:endParaRPr/>
          </a:p>
        </p:txBody>
      </p:sp>
      <p:sp>
        <p:nvSpPr>
          <p:cNvPr id="403" name="Google Shape;403;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600"/>
              <a:buNone/>
            </a:pPr>
            <a:r>
              <a:rPr lang="en-US"/>
              <a:t>What characteristic is important when selecting a sampling site?</a:t>
            </a:r>
            <a:endParaRPr/>
          </a:p>
          <a:p>
            <a:pPr marL="0" lvl="0" indent="0" algn="l" rtl="0">
              <a:lnSpc>
                <a:spcPct val="90000"/>
              </a:lnSpc>
              <a:spcBef>
                <a:spcPts val="1000"/>
              </a:spcBef>
              <a:spcAft>
                <a:spcPts val="0"/>
              </a:spcAft>
              <a:buClr>
                <a:schemeClr val="dk1"/>
              </a:buClr>
              <a:buSzPts val="1600"/>
              <a:buNone/>
            </a:pPr>
            <a:r>
              <a:rPr lang="en-US"/>
              <a:t>a. All the plants need to be of the same species</a:t>
            </a:r>
            <a:endParaRPr/>
          </a:p>
          <a:p>
            <a:pPr marL="0" lvl="0" indent="0" algn="l" rtl="0">
              <a:lnSpc>
                <a:spcPct val="90000"/>
              </a:lnSpc>
              <a:spcBef>
                <a:spcPts val="1000"/>
              </a:spcBef>
              <a:spcAft>
                <a:spcPts val="0"/>
              </a:spcAft>
              <a:buClr>
                <a:srgbClr val="FF0000"/>
              </a:buClr>
              <a:buSzPts val="1600"/>
              <a:buNone/>
            </a:pPr>
            <a:r>
              <a:rPr lang="en-US">
                <a:solidFill>
                  <a:srgbClr val="FF0000"/>
                </a:solidFill>
              </a:rPr>
              <a:t>b. The sampling site can have many different species, but the density and composition of species should be similar over the sampling area ☺ correct!</a:t>
            </a:r>
            <a:endParaRPr>
              <a:solidFill>
                <a:srgbClr val="FF0000"/>
              </a:solidFill>
            </a:endParaRPr>
          </a:p>
          <a:p>
            <a:pPr marL="0" lvl="0" indent="0" algn="l" rtl="0">
              <a:lnSpc>
                <a:spcPct val="90000"/>
              </a:lnSpc>
              <a:spcBef>
                <a:spcPts val="1000"/>
              </a:spcBef>
              <a:spcAft>
                <a:spcPts val="0"/>
              </a:spcAft>
              <a:buClr>
                <a:schemeClr val="dk1"/>
              </a:buClr>
              <a:buSzPts val="1600"/>
              <a:buNone/>
            </a:pPr>
            <a:r>
              <a:rPr lang="en-US"/>
              <a:t>c. The site must be heterogeneous</a:t>
            </a:r>
            <a:endParaRPr/>
          </a:p>
          <a:p>
            <a:pPr marL="0" lvl="0" indent="0" algn="l" rtl="0">
              <a:lnSpc>
                <a:spcPct val="90000"/>
              </a:lnSpc>
              <a:spcBef>
                <a:spcPts val="1000"/>
              </a:spcBef>
              <a:spcAft>
                <a:spcPts val="0"/>
              </a:spcAft>
              <a:buClr>
                <a:schemeClr val="dk1"/>
              </a:buClr>
              <a:buSzPts val="1600"/>
              <a:buNone/>
            </a:pPr>
            <a:r>
              <a:rPr lang="en-US"/>
              <a:t>d. The site should be composed of well adapted, non-native species</a:t>
            </a:r>
            <a:endParaRPr/>
          </a:p>
          <a:p>
            <a:pPr marL="0" lvl="0" indent="0" algn="l"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r>
              <a:rPr lang="en-US"/>
              <a:t>Were you correct? We now are ready to move onto an overview of the GLOBE biometry and phenology protocols!</a:t>
            </a:r>
            <a:endParaRPr/>
          </a:p>
          <a:p>
            <a:pPr marL="0" lvl="0" indent="0" algn="l"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endParaRPr/>
          </a:p>
        </p:txBody>
      </p:sp>
      <p:pic>
        <p:nvPicPr>
          <p:cNvPr id="404" name="Google Shape;404;p33" descr="Landscape image showing homogeneous and heterogenous vegetation. It is important to select a site that is composed of one dominant vegetation type, such as grasslands or fores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68162" y="1625694"/>
            <a:ext cx="3416300" cy="456343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410" name="Google Shape;410;p34"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411" name="Google Shape;411;p34"/>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3. GLOBE Biometry Protocols</a:t>
            </a:r>
            <a:endParaRPr/>
          </a:p>
        </p:txBody>
      </p:sp>
      <p:sp>
        <p:nvSpPr>
          <p:cNvPr id="412" name="Google Shape;412;p34"/>
          <p:cNvSpPr txBox="1">
            <a:spLocks noGrp="1"/>
          </p:cNvSpPr>
          <p:nvPr>
            <p:ph type="body" idx="1"/>
          </p:nvPr>
        </p:nvSpPr>
        <p:spPr>
          <a:xfrm>
            <a:off x="527554" y="1964591"/>
            <a:ext cx="6988368"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385623"/>
              </a:buClr>
              <a:buSzPts val="2400"/>
              <a:buNone/>
            </a:pPr>
            <a:r>
              <a:rPr lang="en-US" sz="2400" b="1">
                <a:solidFill>
                  <a:srgbClr val="385623"/>
                </a:solidFill>
              </a:rPr>
              <a:t>Biometry is the measuring of living things</a:t>
            </a:r>
            <a:r>
              <a:rPr lang="en-US" sz="2400"/>
              <a:t>.  A scientist is interested not only in the characteristics of vegetation at a study site, but also how it is distributed. How dense is the forest?  Does sunlight penetrate to the forest floor? Is the landscape dominated by grasses? Has there been a recent disturbance, such as a forest fire or flood? These are questions that are answered by taking biometric measurements of land cover.</a:t>
            </a:r>
            <a:endParaRPr/>
          </a:p>
          <a:p>
            <a:pPr marL="0" lvl="0" indent="0" algn="just" rtl="0">
              <a:lnSpc>
                <a:spcPct val="90000"/>
              </a:lnSpc>
              <a:spcBef>
                <a:spcPts val="1000"/>
              </a:spcBef>
              <a:spcAft>
                <a:spcPts val="0"/>
              </a:spcAft>
              <a:buClr>
                <a:schemeClr val="dk1"/>
              </a:buClr>
              <a:buSzPts val="2400"/>
              <a:buNone/>
            </a:pPr>
            <a:r>
              <a:rPr lang="en-US" sz="2400"/>
              <a:t>Let’s take a look at the GLOBE biometry protocols. </a:t>
            </a:r>
            <a:endParaRPr/>
          </a:p>
        </p:txBody>
      </p:sp>
      <p:pic>
        <p:nvPicPr>
          <p:cNvPr id="413" name="Google Shape;413;p34" descr="Photo of Student measuring tree circumferemce."/>
          <p:cNvPicPr preferRelativeResize="0">
            <a:picLocks noGrp="1"/>
          </p:cNvPicPr>
          <p:nvPr>
            <p:ph type="pic" idx="2"/>
          </p:nvPr>
        </p:nvPicPr>
        <p:blipFill rotWithShape="1">
          <a:blip r:embed="rId4" cstate="email">
            <a:alphaModFix/>
            <a:extLst>
              <a:ext uri="{28A0092B-C50C-407E-A947-70E740481C1C}">
                <a14:useLocalDpi xmlns:a14="http://schemas.microsoft.com/office/drawing/2010/main"/>
              </a:ext>
            </a:extLst>
          </a:blip>
          <a:srcRect/>
          <a:stretch/>
        </p:blipFill>
        <p:spPr>
          <a:xfrm>
            <a:off x="7859868" y="2049659"/>
            <a:ext cx="3861805" cy="3049316"/>
          </a:xfrm>
          <a:prstGeom prst="rect">
            <a:avLst/>
          </a:prstGeom>
          <a:noFill/>
          <a:ln>
            <a:noFill/>
          </a:ln>
        </p:spPr>
      </p:pic>
      <p:sp>
        <p:nvSpPr>
          <p:cNvPr id="414" name="Google Shape;414;p34"/>
          <p:cNvSpPr txBox="1"/>
          <p:nvPr/>
        </p:nvSpPr>
        <p:spPr>
          <a:xfrm>
            <a:off x="7859868" y="5241136"/>
            <a:ext cx="49288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Student measuring tree circumference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421" name="Google Shape;421;p35"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422" name="Google Shape;422;p35"/>
          <p:cNvSpPr txBox="1">
            <a:spLocks noGrp="1"/>
          </p:cNvSpPr>
          <p:nvPr>
            <p:ph type="title"/>
          </p:nvPr>
        </p:nvSpPr>
        <p:spPr>
          <a:xfrm>
            <a:off x="527554" y="0"/>
            <a:ext cx="10891295"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Biometry Protocols: Graminoid, Tree and Shrub Height</a:t>
            </a:r>
            <a:endParaRPr/>
          </a:p>
        </p:txBody>
      </p:sp>
      <p:sp>
        <p:nvSpPr>
          <p:cNvPr id="423" name="Google Shape;423;p35"/>
          <p:cNvSpPr txBox="1">
            <a:spLocks noGrp="1"/>
          </p:cNvSpPr>
          <p:nvPr>
            <p:ph type="body" idx="1"/>
          </p:nvPr>
        </p:nvSpPr>
        <p:spPr>
          <a:xfrm>
            <a:off x="527554" y="1964591"/>
            <a:ext cx="6988368" cy="3811588"/>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rgbClr val="000000"/>
              </a:buClr>
              <a:buSzPts val="2200"/>
              <a:buNone/>
            </a:pPr>
            <a:r>
              <a:rPr lang="en-US" sz="2200">
                <a:solidFill>
                  <a:srgbClr val="000000"/>
                </a:solidFill>
              </a:rPr>
              <a:t>To describe your Land Cover Sample Site and identify the MUC code, you may need to measure the average height of the vegetation. For low-lying vegetation, such as grasses, and medium height vegetation, such as shrubs,  you will take a random sample of plants, measure them, and calculate the average plant height. </a:t>
            </a:r>
            <a:endParaRPr/>
          </a:p>
          <a:p>
            <a:pPr marL="0" lvl="0" indent="0" algn="just" rtl="0">
              <a:lnSpc>
                <a:spcPct val="90000"/>
              </a:lnSpc>
              <a:spcBef>
                <a:spcPts val="1000"/>
              </a:spcBef>
              <a:spcAft>
                <a:spcPts val="0"/>
              </a:spcAft>
              <a:buClr>
                <a:schemeClr val="dk1"/>
              </a:buClr>
              <a:buSzPts val="2200"/>
              <a:buNone/>
            </a:pPr>
            <a:endParaRPr sz="2200">
              <a:solidFill>
                <a:srgbClr val="000000"/>
              </a:solidFill>
            </a:endParaRPr>
          </a:p>
          <a:p>
            <a:pPr marL="0" lvl="0" indent="0" algn="just" rtl="0">
              <a:lnSpc>
                <a:spcPct val="90000"/>
              </a:lnSpc>
              <a:spcBef>
                <a:spcPts val="1000"/>
              </a:spcBef>
              <a:spcAft>
                <a:spcPts val="0"/>
              </a:spcAft>
              <a:buClr>
                <a:srgbClr val="000000"/>
              </a:buClr>
              <a:buSzPts val="2200"/>
              <a:buNone/>
            </a:pPr>
            <a:r>
              <a:rPr lang="en-US" sz="2200">
                <a:solidFill>
                  <a:srgbClr val="000000"/>
                </a:solidFill>
              </a:rPr>
              <a:t>To measure tree height, you will need to use a</a:t>
            </a:r>
            <a:r>
              <a:rPr lang="en-US" sz="2200" b="1">
                <a:solidFill>
                  <a:srgbClr val="055000"/>
                </a:solidFill>
              </a:rPr>
              <a:t> Clinometer </a:t>
            </a:r>
            <a:r>
              <a:rPr lang="en-US" sz="2200"/>
              <a:t>to measure the angle from your eye to the top of the tree, and calculate the tree height using some basic trigonometry. </a:t>
            </a:r>
            <a:r>
              <a:rPr lang="en-US" sz="2200">
                <a:solidFill>
                  <a:srgbClr val="000000"/>
                </a:solidFill>
              </a:rPr>
              <a:t>You will find instructions for building a clinometer in the Teacher’s Guide.  </a:t>
            </a:r>
            <a:endParaRPr/>
          </a:p>
          <a:p>
            <a:pPr marL="0" lvl="0" indent="0" algn="l" rtl="0">
              <a:lnSpc>
                <a:spcPct val="90000"/>
              </a:lnSpc>
              <a:spcBef>
                <a:spcPts val="1000"/>
              </a:spcBef>
              <a:spcAft>
                <a:spcPts val="0"/>
              </a:spcAft>
              <a:buClr>
                <a:schemeClr val="dk1"/>
              </a:buClr>
              <a:buSzPts val="2400"/>
              <a:buNone/>
            </a:pPr>
            <a:endParaRPr sz="2400"/>
          </a:p>
          <a:p>
            <a:pPr marL="0" lvl="0" indent="0" algn="just" rtl="0">
              <a:lnSpc>
                <a:spcPct val="90000"/>
              </a:lnSpc>
              <a:spcBef>
                <a:spcPts val="1000"/>
              </a:spcBef>
              <a:spcAft>
                <a:spcPts val="0"/>
              </a:spcAft>
              <a:buClr>
                <a:schemeClr val="dk1"/>
              </a:buClr>
              <a:buSzPts val="2400"/>
              <a:buNone/>
            </a:pPr>
            <a:endParaRPr sz="2400"/>
          </a:p>
        </p:txBody>
      </p:sp>
      <p:pic>
        <p:nvPicPr>
          <p:cNvPr id="424" name="Google Shape;424;p35" descr="Photo: Teacher using a clinometer to obtain the sight angle to the top of the tree so that tree height can be calculated."/>
          <p:cNvPicPr preferRelativeResize="0"/>
          <p:nvPr/>
        </p:nvPicPr>
        <p:blipFill rotWithShape="1">
          <a:blip r:embed="rId4">
            <a:alphaModFix/>
          </a:blip>
          <a:srcRect/>
          <a:stretch/>
        </p:blipFill>
        <p:spPr>
          <a:xfrm>
            <a:off x="7758042" y="1964591"/>
            <a:ext cx="3883831" cy="29128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30" name="Google Shape;430;p36"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2322"/>
            <a:ext cx="12192000" cy="961589"/>
          </a:xfrm>
          <a:prstGeom prst="rect">
            <a:avLst/>
          </a:prstGeom>
          <a:noFill/>
          <a:ln>
            <a:noFill/>
          </a:ln>
        </p:spPr>
      </p:pic>
      <p:sp>
        <p:nvSpPr>
          <p:cNvPr id="431" name="Google Shape;431;p36"/>
          <p:cNvSpPr txBox="1">
            <a:spLocks noGrp="1"/>
          </p:cNvSpPr>
          <p:nvPr>
            <p:ph type="title"/>
          </p:nvPr>
        </p:nvSpPr>
        <p:spPr>
          <a:xfrm>
            <a:off x="527554" y="364391"/>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Biometry Protocols: Canopy Cover and Ground Cover</a:t>
            </a:r>
            <a:endParaRPr/>
          </a:p>
        </p:txBody>
      </p:sp>
      <p:sp>
        <p:nvSpPr>
          <p:cNvPr id="432" name="Google Shape;432;p36"/>
          <p:cNvSpPr txBox="1">
            <a:spLocks noGrp="1"/>
          </p:cNvSpPr>
          <p:nvPr>
            <p:ph type="body" idx="1"/>
          </p:nvPr>
        </p:nvSpPr>
        <p:spPr>
          <a:xfrm>
            <a:off x="527554" y="1964591"/>
            <a:ext cx="6988368"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55000"/>
              </a:buClr>
              <a:buSzPts val="2400"/>
              <a:buNone/>
            </a:pPr>
            <a:r>
              <a:rPr lang="en-US" sz="2400" b="1">
                <a:solidFill>
                  <a:srgbClr val="055000"/>
                </a:solidFill>
              </a:rPr>
              <a:t>Canopy cover </a:t>
            </a:r>
            <a:r>
              <a:rPr lang="en-US" sz="2400"/>
              <a:t>describes the proportion of land area covered by either tree crowns or shrub crowns, </a:t>
            </a:r>
            <a:r>
              <a:rPr lang="en-US" sz="2400" b="1">
                <a:solidFill>
                  <a:srgbClr val="055000"/>
                </a:solidFill>
              </a:rPr>
              <a:t>as viewed from the air</a:t>
            </a:r>
            <a:r>
              <a:rPr lang="en-US" sz="2400"/>
              <a:t>. It is a measurement used to describe the density of trees in a forest or tree stand, and the cover of shrubs in a shrub land. It helps to correctly choose the correct MUC land cover type.</a:t>
            </a:r>
            <a:endParaRPr/>
          </a:p>
          <a:p>
            <a:pPr marL="0" lvl="0" indent="0" algn="just" rtl="0">
              <a:lnSpc>
                <a:spcPct val="90000"/>
              </a:lnSpc>
              <a:spcBef>
                <a:spcPts val="1000"/>
              </a:spcBef>
              <a:spcAft>
                <a:spcPts val="0"/>
              </a:spcAft>
              <a:buClr>
                <a:schemeClr val="dk1"/>
              </a:buClr>
              <a:buSzPts val="2400"/>
              <a:buNone/>
            </a:pPr>
            <a:endParaRPr sz="2400"/>
          </a:p>
        </p:txBody>
      </p:sp>
      <p:pic>
        <p:nvPicPr>
          <p:cNvPr id="433" name="Google Shape;433;p36" descr="Photo of a teacher looking up through a densiometer to estimate tree canopy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99737" y="2093070"/>
            <a:ext cx="3982067" cy="2986550"/>
          </a:xfrm>
          <a:prstGeom prst="rect">
            <a:avLst/>
          </a:prstGeom>
          <a:noFill/>
          <a:ln>
            <a:noFill/>
          </a:ln>
        </p:spPr>
      </p:pic>
      <p:sp>
        <p:nvSpPr>
          <p:cNvPr id="434" name="Google Shape;434;p36"/>
          <p:cNvSpPr txBox="1"/>
          <p:nvPr/>
        </p:nvSpPr>
        <p:spPr>
          <a:xfrm>
            <a:off x="1697947" y="4451587"/>
            <a:ext cx="5817975" cy="1904763"/>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Canopy cover is estimated using a scientific  instrument known as a </a:t>
            </a:r>
            <a:r>
              <a:rPr lang="en-US" sz="2400" b="1">
                <a:solidFill>
                  <a:srgbClr val="055000"/>
                </a:solidFill>
                <a:latin typeface="Calibri"/>
                <a:ea typeface="Calibri"/>
                <a:cs typeface="Calibri"/>
                <a:sym typeface="Calibri"/>
              </a:rPr>
              <a:t>densiometer. </a:t>
            </a:r>
            <a:r>
              <a:rPr lang="en-US" sz="2400">
                <a:solidFill>
                  <a:schemeClr val="dk1"/>
                </a:solidFill>
                <a:latin typeface="Calibri"/>
                <a:ea typeface="Calibri"/>
                <a:cs typeface="Calibri"/>
                <a:sym typeface="Calibri"/>
              </a:rPr>
              <a:t>You can make this instrument using common household materials: instructions are located in the GLOBE Teacher’s Guide.</a:t>
            </a:r>
            <a:endParaRPr/>
          </a:p>
          <a:p>
            <a:pPr marL="0" marR="0" lvl="0" indent="0" algn="just"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pic>
        <p:nvPicPr>
          <p:cNvPr id="435" name="Google Shape;435;p36" descr="Image of a densiometer, a viewing tube used to estimate tree canopy."/>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192436">
            <a:off x="757643" y="4247688"/>
            <a:ext cx="610421" cy="1663865"/>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7"/>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Biometry Protocols: Tree Circumference</a:t>
            </a:r>
            <a:endParaRPr/>
          </a:p>
        </p:txBody>
      </p:sp>
      <p:sp>
        <p:nvSpPr>
          <p:cNvPr id="441" name="Google Shape;441;p37"/>
          <p:cNvSpPr txBox="1">
            <a:spLocks noGrp="1"/>
          </p:cNvSpPr>
          <p:nvPr>
            <p:ph type="body" idx="1"/>
          </p:nvPr>
        </p:nvSpPr>
        <p:spPr>
          <a:xfrm>
            <a:off x="527554" y="1964591"/>
            <a:ext cx="6988368" cy="3811588"/>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90000"/>
              </a:lnSpc>
              <a:spcBef>
                <a:spcPts val="0"/>
              </a:spcBef>
              <a:spcAft>
                <a:spcPts val="0"/>
              </a:spcAft>
              <a:buClr>
                <a:schemeClr val="dk1"/>
              </a:buClr>
              <a:buSzPts val="2400"/>
              <a:buNone/>
            </a:pPr>
            <a:r>
              <a:rPr lang="en-US" sz="2400"/>
              <a:t>Tree circumference is a common measurement used by ecologists. It is the measurement around the trunk of the tree, taken at a </a:t>
            </a:r>
            <a:r>
              <a:rPr lang="en-US" sz="2400" b="1">
                <a:solidFill>
                  <a:srgbClr val="055000"/>
                </a:solidFill>
              </a:rPr>
              <a:t>Diameter Breast Height  (DBH) (1.35 m). </a:t>
            </a:r>
            <a:endParaRPr/>
          </a:p>
          <a:p>
            <a:pPr marL="0" lvl="0" indent="0" algn="just" rtl="0">
              <a:lnSpc>
                <a:spcPct val="90000"/>
              </a:lnSpc>
              <a:spcBef>
                <a:spcPts val="1000"/>
              </a:spcBef>
              <a:spcAft>
                <a:spcPts val="0"/>
              </a:spcAft>
              <a:buClr>
                <a:schemeClr val="dk1"/>
              </a:buClr>
              <a:buSzPts val="2400"/>
              <a:buNone/>
            </a:pPr>
            <a:endParaRPr sz="2400"/>
          </a:p>
          <a:p>
            <a:pPr marL="0" lvl="0" indent="0" algn="just" rtl="0">
              <a:lnSpc>
                <a:spcPct val="90000"/>
              </a:lnSpc>
              <a:spcBef>
                <a:spcPts val="1000"/>
              </a:spcBef>
              <a:spcAft>
                <a:spcPts val="0"/>
              </a:spcAft>
              <a:buClr>
                <a:schemeClr val="dk1"/>
              </a:buClr>
              <a:buSzPts val="2400"/>
              <a:buNone/>
            </a:pPr>
            <a:r>
              <a:rPr lang="en-US" sz="2400"/>
              <a:t>Tree circumference is one of the several vegetation measurements in the</a:t>
            </a:r>
            <a:r>
              <a:rPr lang="en-US" sz="2400" b="1"/>
              <a:t> </a:t>
            </a:r>
            <a:r>
              <a:rPr lang="en-US" sz="2400" b="1">
                <a:solidFill>
                  <a:srgbClr val="055000"/>
                </a:solidFill>
              </a:rPr>
              <a:t>Biometry Protocol. </a:t>
            </a:r>
            <a:r>
              <a:rPr lang="en-US" sz="2400"/>
              <a:t>In combination with other measurements in the protocol, tree circumference data is useful for describing the vegetation landscape and answering many scientific questions related to forest stability and change.</a:t>
            </a:r>
            <a:endParaRPr/>
          </a:p>
          <a:p>
            <a:pPr marL="0" lvl="0" indent="0" algn="l" rtl="0">
              <a:lnSpc>
                <a:spcPct val="90000"/>
              </a:lnSpc>
              <a:spcBef>
                <a:spcPts val="1000"/>
              </a:spcBef>
              <a:spcAft>
                <a:spcPts val="0"/>
              </a:spcAft>
              <a:buClr>
                <a:schemeClr val="dk1"/>
              </a:buClr>
              <a:buSzPts val="2400"/>
              <a:buNone/>
            </a:pPr>
            <a:endParaRPr sz="2400"/>
          </a:p>
          <a:p>
            <a:pPr marL="0" lvl="0" indent="0" algn="just" rtl="0">
              <a:lnSpc>
                <a:spcPct val="90000"/>
              </a:lnSpc>
              <a:spcBef>
                <a:spcPts val="1000"/>
              </a:spcBef>
              <a:spcAft>
                <a:spcPts val="0"/>
              </a:spcAft>
              <a:buClr>
                <a:schemeClr val="dk1"/>
              </a:buClr>
              <a:buSzPts val="2400"/>
              <a:buNone/>
            </a:pPr>
            <a:endParaRPr sz="2400"/>
          </a:p>
        </p:txBody>
      </p:sp>
      <p:pic>
        <p:nvPicPr>
          <p:cNvPr id="442" name="Google Shape;442;p37"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pic>
        <p:nvPicPr>
          <p:cNvPr id="443" name="Google Shape;443;p37" descr="photo of Student measuring tree circumferemce."/>
          <p:cNvPicPr preferRelativeResize="0">
            <a:picLocks noGrp="1"/>
          </p:cNvPicPr>
          <p:nvPr>
            <p:ph type="pic" idx="2"/>
          </p:nvPr>
        </p:nvPicPr>
        <p:blipFill rotWithShape="1">
          <a:blip r:embed="rId4" cstate="email">
            <a:alphaModFix/>
            <a:extLst>
              <a:ext uri="{28A0092B-C50C-407E-A947-70E740481C1C}">
                <a14:useLocalDpi xmlns:a14="http://schemas.microsoft.com/office/drawing/2010/main"/>
              </a:ext>
            </a:extLst>
          </a:blip>
          <a:srcRect/>
          <a:stretch/>
        </p:blipFill>
        <p:spPr>
          <a:xfrm>
            <a:off x="7859868" y="1964591"/>
            <a:ext cx="3861805" cy="3049316"/>
          </a:xfrm>
          <a:prstGeom prst="rect">
            <a:avLst/>
          </a:prstGeom>
          <a:noFill/>
          <a:ln>
            <a:noFill/>
          </a:ln>
        </p:spPr>
      </p:pic>
      <p:sp>
        <p:nvSpPr>
          <p:cNvPr id="444" name="Google Shape;44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8"/>
          <p:cNvSpPr txBox="1">
            <a:spLocks noGrp="1"/>
          </p:cNvSpPr>
          <p:nvPr>
            <p:ph type="title"/>
          </p:nvPr>
        </p:nvSpPr>
        <p:spPr>
          <a:xfrm>
            <a:off x="527554" y="0"/>
            <a:ext cx="10891295"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Biometry Protocols: Graminoid Biomass</a:t>
            </a:r>
            <a:endParaRPr/>
          </a:p>
        </p:txBody>
      </p:sp>
      <p:sp>
        <p:nvSpPr>
          <p:cNvPr id="450" name="Google Shape;450;p38"/>
          <p:cNvSpPr txBox="1">
            <a:spLocks noGrp="1"/>
          </p:cNvSpPr>
          <p:nvPr>
            <p:ph type="body" idx="1"/>
          </p:nvPr>
        </p:nvSpPr>
        <p:spPr>
          <a:xfrm>
            <a:off x="527554" y="1751729"/>
            <a:ext cx="7991978" cy="4570023"/>
          </a:xfrm>
          <a:prstGeom prst="rect">
            <a:avLst/>
          </a:prstGeom>
          <a:noFill/>
          <a:ln>
            <a:noFill/>
          </a:ln>
        </p:spPr>
        <p:txBody>
          <a:bodyPr spcFirstLastPara="1" wrap="square" lIns="91425" tIns="45700" rIns="91425" bIns="45700" anchor="t" anchorCtr="0">
            <a:normAutofit fontScale="77500" lnSpcReduction="20000"/>
          </a:bodyPr>
          <a:lstStyle/>
          <a:p>
            <a:pPr marL="0" lvl="0" indent="0" algn="just" rtl="0">
              <a:lnSpc>
                <a:spcPct val="90000"/>
              </a:lnSpc>
              <a:spcBef>
                <a:spcPts val="0"/>
              </a:spcBef>
              <a:spcAft>
                <a:spcPts val="0"/>
              </a:spcAft>
              <a:buClr>
                <a:schemeClr val="dk1"/>
              </a:buClr>
              <a:buSzPct val="100000"/>
              <a:buNone/>
            </a:pPr>
            <a:r>
              <a:rPr lang="en-US" sz="2600"/>
              <a:t>Graminoid is another word for grasses and grass-like plants. </a:t>
            </a:r>
            <a:r>
              <a:rPr lang="en-US" sz="2600" b="1">
                <a:solidFill>
                  <a:srgbClr val="055000"/>
                </a:solidFill>
              </a:rPr>
              <a:t>Graminoid Biomass </a:t>
            </a:r>
            <a:r>
              <a:rPr lang="en-US" sz="2600"/>
              <a:t>is a measure of the total mass of grass-like plants in a given area or volume.</a:t>
            </a:r>
            <a:endParaRPr/>
          </a:p>
          <a:p>
            <a:pPr marL="0" lvl="0" indent="0" algn="just" rtl="0">
              <a:lnSpc>
                <a:spcPct val="90000"/>
              </a:lnSpc>
              <a:spcBef>
                <a:spcPts val="1000"/>
              </a:spcBef>
              <a:spcAft>
                <a:spcPts val="0"/>
              </a:spcAft>
              <a:buClr>
                <a:schemeClr val="dk1"/>
              </a:buClr>
              <a:buSzPct val="100000"/>
              <a:buNone/>
            </a:pPr>
            <a:endParaRPr sz="2600"/>
          </a:p>
          <a:p>
            <a:pPr marL="0" lvl="0" indent="0" algn="just" rtl="0">
              <a:lnSpc>
                <a:spcPct val="90000"/>
              </a:lnSpc>
              <a:spcBef>
                <a:spcPts val="1000"/>
              </a:spcBef>
              <a:spcAft>
                <a:spcPts val="0"/>
              </a:spcAft>
              <a:buClr>
                <a:schemeClr val="dk1"/>
              </a:buClr>
              <a:buSzPct val="100000"/>
              <a:buNone/>
            </a:pPr>
            <a:r>
              <a:rPr lang="en-US" sz="2600"/>
              <a:t>Measurement of biomass is an indicator of the amount of energy stored in vegetation. This information can be used to calculate primary productivity of an ecological site, and can also be used to calculate the amount of carbon that is sequestered (stored) in grasses and similar plants. </a:t>
            </a:r>
            <a:endParaRPr/>
          </a:p>
          <a:p>
            <a:pPr marL="0" lvl="0" indent="0" algn="just" rtl="0">
              <a:lnSpc>
                <a:spcPct val="90000"/>
              </a:lnSpc>
              <a:spcBef>
                <a:spcPts val="1000"/>
              </a:spcBef>
              <a:spcAft>
                <a:spcPts val="0"/>
              </a:spcAft>
              <a:buClr>
                <a:schemeClr val="dk1"/>
              </a:buClr>
              <a:buSzPct val="100000"/>
              <a:buNone/>
            </a:pPr>
            <a:endParaRPr sz="2600"/>
          </a:p>
          <a:p>
            <a:pPr marL="0" lvl="0" indent="0" algn="just" rtl="0">
              <a:lnSpc>
                <a:spcPct val="90000"/>
              </a:lnSpc>
              <a:spcBef>
                <a:spcPts val="1000"/>
              </a:spcBef>
              <a:spcAft>
                <a:spcPts val="0"/>
              </a:spcAft>
              <a:buClr>
                <a:schemeClr val="dk1"/>
              </a:buClr>
              <a:buSzPct val="100000"/>
              <a:buNone/>
            </a:pPr>
            <a:r>
              <a:rPr lang="en-US" sz="2600"/>
              <a:t>Students will collect green and brown graminoid samples from a given area, and take them to their lab where they will dry and weigh their samples. </a:t>
            </a:r>
            <a:endParaRPr/>
          </a:p>
          <a:p>
            <a:pPr marL="0" lvl="0" indent="0" algn="just" rtl="0">
              <a:lnSpc>
                <a:spcPct val="90000"/>
              </a:lnSpc>
              <a:spcBef>
                <a:spcPts val="1000"/>
              </a:spcBef>
              <a:spcAft>
                <a:spcPts val="0"/>
              </a:spcAft>
              <a:buClr>
                <a:schemeClr val="dk1"/>
              </a:buClr>
              <a:buSzPct val="100000"/>
              <a:buNone/>
            </a:pPr>
            <a:endParaRPr sz="2600"/>
          </a:p>
          <a:p>
            <a:pPr marL="0" lvl="0" indent="0" algn="just" rtl="0">
              <a:lnSpc>
                <a:spcPct val="90000"/>
              </a:lnSpc>
              <a:spcBef>
                <a:spcPts val="1000"/>
              </a:spcBef>
              <a:spcAft>
                <a:spcPts val="0"/>
              </a:spcAft>
              <a:buClr>
                <a:schemeClr val="dk1"/>
              </a:buClr>
              <a:buSzPct val="100000"/>
              <a:buNone/>
            </a:pPr>
            <a:r>
              <a:rPr lang="en-US" sz="2600"/>
              <a:t>Estimates of biomass are also useful because vegetation cover plays a role in the hydrological properties of a site, such as infiltration, runoff and erosion.</a:t>
            </a:r>
            <a:endParaRPr/>
          </a:p>
          <a:p>
            <a:pPr marL="0" lvl="0" indent="0" algn="l" rtl="0">
              <a:lnSpc>
                <a:spcPct val="90000"/>
              </a:lnSpc>
              <a:spcBef>
                <a:spcPts val="1000"/>
              </a:spcBef>
              <a:spcAft>
                <a:spcPts val="0"/>
              </a:spcAft>
              <a:buClr>
                <a:schemeClr val="dk1"/>
              </a:buClr>
              <a:buSzPct val="100000"/>
              <a:buNone/>
            </a:pPr>
            <a:endParaRPr sz="2400"/>
          </a:p>
          <a:p>
            <a:pPr marL="0" lvl="0" indent="0" algn="just" rtl="0">
              <a:lnSpc>
                <a:spcPct val="90000"/>
              </a:lnSpc>
              <a:spcBef>
                <a:spcPts val="1000"/>
              </a:spcBef>
              <a:spcAft>
                <a:spcPts val="0"/>
              </a:spcAft>
              <a:buClr>
                <a:schemeClr val="dk1"/>
              </a:buClr>
              <a:buSzPct val="100000"/>
              <a:buNone/>
            </a:pPr>
            <a:endParaRPr sz="2400"/>
          </a:p>
        </p:txBody>
      </p:sp>
      <p:pic>
        <p:nvPicPr>
          <p:cNvPr id="451" name="Google Shape;451;p38"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pic>
        <p:nvPicPr>
          <p:cNvPr id="452" name="Google Shape;452;p38" descr="Photo of a patch of gras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17478" y="1942289"/>
            <a:ext cx="2792603" cy="2094452"/>
          </a:xfrm>
          <a:prstGeom prst="rect">
            <a:avLst/>
          </a:prstGeom>
          <a:noFill/>
          <a:ln>
            <a:noFill/>
          </a:ln>
        </p:spPr>
      </p:pic>
      <p:pic>
        <p:nvPicPr>
          <p:cNvPr id="453" name="Google Shape;453;p38" descr="Image of plant shears cutting grass clippings and putting in paper bag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17478" y="4235406"/>
            <a:ext cx="2349462" cy="1840747"/>
          </a:xfrm>
          <a:prstGeom prst="rect">
            <a:avLst/>
          </a:prstGeom>
          <a:noFill/>
          <a:ln>
            <a:noFill/>
          </a:ln>
        </p:spPr>
      </p:pic>
      <p:sp>
        <p:nvSpPr>
          <p:cNvPr id="454" name="Google Shape;45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9"/>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Land Cover: Fire Fuel Protocol</a:t>
            </a:r>
            <a:endParaRPr/>
          </a:p>
        </p:txBody>
      </p:sp>
      <p:sp>
        <p:nvSpPr>
          <p:cNvPr id="460" name="Google Shape;460;p39"/>
          <p:cNvSpPr txBox="1">
            <a:spLocks noGrp="1"/>
          </p:cNvSpPr>
          <p:nvPr>
            <p:ph type="body" idx="1"/>
          </p:nvPr>
        </p:nvSpPr>
        <p:spPr>
          <a:xfrm>
            <a:off x="527554" y="1760389"/>
            <a:ext cx="7866638"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Scientists project that changes in climate will be accompanied by increasing frequency of wildfires. Data collected using the GLOBE </a:t>
            </a:r>
            <a:r>
              <a:rPr lang="en-US" sz="2000" b="1">
                <a:solidFill>
                  <a:srgbClr val="055000"/>
                </a:solidFill>
              </a:rPr>
              <a:t> Fire Fuel Protocol </a:t>
            </a:r>
            <a:r>
              <a:rPr lang="en-US" sz="2000"/>
              <a:t>will become increasingly important as communities adapt to and mitigate the negative consequences of climate change. </a:t>
            </a:r>
            <a:endParaRPr sz="2000">
              <a:latin typeface="Arial"/>
              <a:ea typeface="Arial"/>
              <a:cs typeface="Arial"/>
              <a:sym typeface="Arial"/>
            </a:endParaRPr>
          </a:p>
          <a:p>
            <a:pPr marL="0" lvl="0" indent="0" algn="just" rtl="0">
              <a:lnSpc>
                <a:spcPct val="90000"/>
              </a:lnSpc>
              <a:spcBef>
                <a:spcPts val="1000"/>
              </a:spcBef>
              <a:spcAft>
                <a:spcPts val="0"/>
              </a:spcAft>
              <a:buClr>
                <a:schemeClr val="dk1"/>
              </a:buClr>
              <a:buSzPts val="2000"/>
              <a:buNone/>
            </a:pPr>
            <a:r>
              <a:rPr lang="en-US" sz="2000"/>
              <a:t>The Fire Fuel Protocol measures the amount of different types of fuels found on your Land Cover Sample Site. Fire fuels are the above ground organic biomass that can contribute to a wild land fire, and  include dead branches, logs, live shrubs and trees.</a:t>
            </a:r>
            <a:endParaRPr/>
          </a:p>
          <a:p>
            <a:pPr marL="0" lvl="0" indent="0" algn="just" rtl="0">
              <a:lnSpc>
                <a:spcPct val="90000"/>
              </a:lnSpc>
              <a:spcBef>
                <a:spcPts val="1000"/>
              </a:spcBef>
              <a:spcAft>
                <a:spcPts val="0"/>
              </a:spcAft>
              <a:buClr>
                <a:schemeClr val="dk1"/>
              </a:buClr>
              <a:buSzPts val="2000"/>
              <a:buNone/>
            </a:pPr>
            <a:r>
              <a:rPr lang="en-US" sz="2000"/>
              <a:t>The data you collect can be used for other types of research and management. For instance, the estimates of live and dead biomass made from your measurements are extremely important for understanding carbon, water and nutrient cycles. Potential smoke and carbon inputs to the atmosphere can be calculated from the loadings of fuels computed from your data.</a:t>
            </a:r>
            <a:endParaRPr sz="2000">
              <a:solidFill>
                <a:srgbClr val="055000"/>
              </a:solidFill>
            </a:endParaRPr>
          </a:p>
          <a:p>
            <a:pPr marL="0" lvl="0" indent="0" algn="l" rtl="0">
              <a:lnSpc>
                <a:spcPct val="90000"/>
              </a:lnSpc>
              <a:spcBef>
                <a:spcPts val="1000"/>
              </a:spcBef>
              <a:spcAft>
                <a:spcPts val="0"/>
              </a:spcAft>
              <a:buClr>
                <a:schemeClr val="dk1"/>
              </a:buClr>
              <a:buSzPts val="2000"/>
              <a:buNone/>
            </a:pPr>
            <a:endParaRPr sz="2000">
              <a:latin typeface="Arial"/>
              <a:ea typeface="Arial"/>
              <a:cs typeface="Arial"/>
              <a:sym typeface="Arial"/>
            </a:endParaRPr>
          </a:p>
        </p:txBody>
      </p:sp>
      <p:pic>
        <p:nvPicPr>
          <p:cNvPr id="461" name="Google Shape;461;p39"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pic>
        <p:nvPicPr>
          <p:cNvPr id="462" name="Google Shape;462;p39" descr="Photo of dead standing fire fuel and surface fire fuel, at site of 2012 Flagstaff Fire, Colorado, USA.&#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613647" y="1760389"/>
            <a:ext cx="2999233" cy="2999233"/>
          </a:xfrm>
          <a:prstGeom prst="rect">
            <a:avLst/>
          </a:prstGeom>
          <a:noFill/>
          <a:ln>
            <a:noFill/>
          </a:ln>
        </p:spPr>
      </p:pic>
      <p:sp>
        <p:nvSpPr>
          <p:cNvPr id="463" name="Google Shape;463;p39"/>
          <p:cNvSpPr txBox="1"/>
          <p:nvPr/>
        </p:nvSpPr>
        <p:spPr>
          <a:xfrm>
            <a:off x="8613647" y="4759622"/>
            <a:ext cx="292608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Dead standing fire fuel and surface fire fuel, at site of 2012 Flagstaff Fire, Colorado, USA.</a:t>
            </a:r>
            <a:endParaRPr sz="1800">
              <a:solidFill>
                <a:schemeClr val="dk1"/>
              </a:solidFill>
              <a:latin typeface="Calibri"/>
              <a:ea typeface="Calibri"/>
              <a:cs typeface="Calibri"/>
              <a:sym typeface="Calibri"/>
            </a:endParaRPr>
          </a:p>
        </p:txBody>
      </p:sp>
      <p:sp>
        <p:nvSpPr>
          <p:cNvPr id="464" name="Google Shape;46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0"/>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Carbon Cycle</a:t>
            </a:r>
            <a:endParaRPr/>
          </a:p>
        </p:txBody>
      </p:sp>
      <p:sp>
        <p:nvSpPr>
          <p:cNvPr id="470" name="Google Shape;470;p40"/>
          <p:cNvSpPr txBox="1">
            <a:spLocks noGrp="1"/>
          </p:cNvSpPr>
          <p:nvPr>
            <p:ph type="body" idx="1"/>
          </p:nvPr>
        </p:nvSpPr>
        <p:spPr>
          <a:xfrm>
            <a:off x="527554" y="1760388"/>
            <a:ext cx="8083046" cy="496108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50"/>
              <a:buNone/>
            </a:pPr>
            <a:r>
              <a:rPr lang="en-US" sz="1850"/>
              <a:t>Carbon is the most abundant element in living things. It is also present in the Earth’s atmosphere, soil, oceans, and crust. The </a:t>
            </a:r>
            <a:r>
              <a:rPr lang="en-US" sz="1850" b="1">
                <a:solidFill>
                  <a:srgbClr val="385623"/>
                </a:solidFill>
              </a:rPr>
              <a:t>Global Carbon Cycle </a:t>
            </a:r>
            <a:r>
              <a:rPr lang="en-US" sz="1850"/>
              <a:t>is the movement of carbon between the atmosphere, land, and oceans. Carbon Cycle materials use a </a:t>
            </a:r>
            <a:r>
              <a:rPr lang="en-US" sz="1850" b="1"/>
              <a:t>systems-thinking approach </a:t>
            </a:r>
            <a:r>
              <a:rPr lang="en-US" sz="1850"/>
              <a:t>to gain a foundation in the carbon cycle and its relation to climate and energy. These include:</a:t>
            </a:r>
            <a:endParaRPr/>
          </a:p>
          <a:p>
            <a:pPr marL="0" lvl="0" indent="0" algn="l" rtl="0">
              <a:lnSpc>
                <a:spcPct val="90000"/>
              </a:lnSpc>
              <a:spcBef>
                <a:spcPts val="1000"/>
              </a:spcBef>
              <a:spcAft>
                <a:spcPts val="0"/>
              </a:spcAft>
              <a:buClr>
                <a:schemeClr val="dk1"/>
              </a:buClr>
              <a:buSzPts val="1850"/>
              <a:buNone/>
            </a:pPr>
            <a:r>
              <a:rPr lang="en-US" sz="1850" b="1"/>
              <a:t>Introductory Learning Activities</a:t>
            </a:r>
            <a:r>
              <a:rPr lang="en-US" sz="1850"/>
              <a:t>: Hands-on activities that use a systems thinking approach to understanding the global carbon cycle.</a:t>
            </a:r>
            <a:endParaRPr/>
          </a:p>
          <a:p>
            <a:pPr marL="0" lvl="0" indent="0" algn="l" rtl="0">
              <a:lnSpc>
                <a:spcPct val="90000"/>
              </a:lnSpc>
              <a:spcBef>
                <a:spcPts val="1000"/>
              </a:spcBef>
              <a:spcAft>
                <a:spcPts val="0"/>
              </a:spcAft>
              <a:buClr>
                <a:schemeClr val="dk1"/>
              </a:buClr>
              <a:buSzPts val="1850"/>
              <a:buNone/>
            </a:pPr>
            <a:r>
              <a:rPr lang="en-US" sz="1850" b="1"/>
              <a:t>Plant-A-Plant Experiments:</a:t>
            </a:r>
            <a:r>
              <a:rPr lang="en-US" sz="1850"/>
              <a:t> Hands-on cultivation experiments for the classroom, with options for structured, guided, or open levels of inquiry.</a:t>
            </a:r>
            <a:endParaRPr/>
          </a:p>
          <a:p>
            <a:pPr marL="0" lvl="0" indent="0" algn="l" rtl="0">
              <a:lnSpc>
                <a:spcPct val="90000"/>
              </a:lnSpc>
              <a:spcBef>
                <a:spcPts val="1000"/>
              </a:spcBef>
              <a:spcAft>
                <a:spcPts val="0"/>
              </a:spcAft>
              <a:buClr>
                <a:schemeClr val="dk1"/>
              </a:buClr>
              <a:buSzPts val="1850"/>
              <a:buNone/>
            </a:pPr>
            <a:r>
              <a:rPr lang="en-US" sz="1850" b="1"/>
              <a:t>Protocols and Field Learning Activities:</a:t>
            </a:r>
            <a:r>
              <a:rPr lang="en-US" sz="1850"/>
              <a:t> Skills designed to help you collect and analyze data to determine the biomass and carbon storage in the vegetation near you.</a:t>
            </a:r>
            <a:endParaRPr/>
          </a:p>
          <a:p>
            <a:pPr marL="0" lvl="0" indent="0" algn="l" rtl="0">
              <a:lnSpc>
                <a:spcPct val="90000"/>
              </a:lnSpc>
              <a:spcBef>
                <a:spcPts val="1000"/>
              </a:spcBef>
              <a:spcAft>
                <a:spcPts val="0"/>
              </a:spcAft>
              <a:buClr>
                <a:schemeClr val="dk1"/>
              </a:buClr>
              <a:buSzPts val="1850"/>
              <a:buNone/>
            </a:pPr>
            <a:r>
              <a:rPr lang="en-US" sz="1850" b="1"/>
              <a:t>Modeling: </a:t>
            </a:r>
            <a:r>
              <a:rPr lang="en-US" sz="1850"/>
              <a:t>Computer models (at varying levels of complexity) to help you predict the change in biomass and carbon storage over time.</a:t>
            </a:r>
            <a:endParaRPr/>
          </a:p>
          <a:p>
            <a:pPr marL="0" lvl="0" indent="0" algn="l" rtl="0">
              <a:lnSpc>
                <a:spcPct val="90000"/>
              </a:lnSpc>
              <a:spcBef>
                <a:spcPts val="1000"/>
              </a:spcBef>
              <a:spcAft>
                <a:spcPts val="0"/>
              </a:spcAft>
              <a:buClr>
                <a:schemeClr val="dk1"/>
              </a:buClr>
              <a:buSzPts val="1850"/>
              <a:buNone/>
            </a:pPr>
            <a:r>
              <a:rPr lang="en-US" sz="1850" b="1"/>
              <a:t>Teacher Support:</a:t>
            </a:r>
            <a:r>
              <a:rPr lang="en-US" sz="1850"/>
              <a:t> NGSS-correlated materials; ready-to-use assessment materials; and background information on carbon, systems, models, and inquiry teaching.</a:t>
            </a:r>
            <a:endParaRPr/>
          </a:p>
          <a:p>
            <a:pPr marL="0" lvl="0" indent="0" algn="just" rtl="0">
              <a:lnSpc>
                <a:spcPct val="90000"/>
              </a:lnSpc>
              <a:spcBef>
                <a:spcPts val="1000"/>
              </a:spcBef>
              <a:spcAft>
                <a:spcPts val="0"/>
              </a:spcAft>
              <a:buClr>
                <a:schemeClr val="dk1"/>
              </a:buClr>
              <a:buSzPts val="1600"/>
              <a:buNone/>
            </a:pPr>
            <a:endParaRPr/>
          </a:p>
        </p:txBody>
      </p:sp>
      <p:pic>
        <p:nvPicPr>
          <p:cNvPr id="471" name="Google Shape;471;p40"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472" name="Google Shape;47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73" name="Google Shape;473;p40" descr="Image of forest strea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54057" y="1404386"/>
            <a:ext cx="3128535" cy="2346401"/>
          </a:xfrm>
          <a:prstGeom prst="rect">
            <a:avLst/>
          </a:prstGeom>
          <a:noFill/>
          <a:ln>
            <a:noFill/>
          </a:ln>
        </p:spPr>
      </p:pic>
      <p:pic>
        <p:nvPicPr>
          <p:cNvPr id="474" name="Google Shape;474;p40" descr="Image of storybook carbon atom."/>
          <p:cNvPicPr preferRelativeResize="0"/>
          <p:nvPr/>
        </p:nvPicPr>
        <p:blipFill rotWithShape="1">
          <a:blip r:embed="rId5">
            <a:alphaModFix/>
          </a:blip>
          <a:srcRect/>
          <a:stretch/>
        </p:blipFill>
        <p:spPr>
          <a:xfrm>
            <a:off x="9413749" y="4037693"/>
            <a:ext cx="2067051" cy="205325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1"/>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Carbon Cycle Protocols</a:t>
            </a:r>
            <a:endParaRPr/>
          </a:p>
        </p:txBody>
      </p:sp>
      <p:sp>
        <p:nvSpPr>
          <p:cNvPr id="480" name="Google Shape;480;p41"/>
          <p:cNvSpPr txBox="1">
            <a:spLocks noGrp="1"/>
          </p:cNvSpPr>
          <p:nvPr>
            <p:ph type="body" idx="1"/>
          </p:nvPr>
        </p:nvSpPr>
        <p:spPr>
          <a:xfrm>
            <a:off x="527554" y="1760389"/>
            <a:ext cx="9263218" cy="496108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385623"/>
              </a:buClr>
              <a:buSzPts val="2400"/>
              <a:buNone/>
            </a:pPr>
            <a:r>
              <a:rPr lang="en-US" sz="2400" b="1">
                <a:solidFill>
                  <a:srgbClr val="385623"/>
                </a:solidFill>
                <a:latin typeface="Calibri"/>
                <a:ea typeface="Calibri"/>
                <a:cs typeface="Calibri"/>
                <a:sym typeface="Calibri"/>
              </a:rPr>
              <a:t>Site Selection: </a:t>
            </a:r>
            <a:r>
              <a:rPr lang="en-US" sz="2400">
                <a:latin typeface="Calibri"/>
                <a:ea typeface="Calibri"/>
                <a:cs typeface="Calibri"/>
                <a:sym typeface="Calibri"/>
              </a:rPr>
              <a:t> </a:t>
            </a:r>
            <a:r>
              <a:rPr lang="en-US" sz="2000" i="1">
                <a:solidFill>
                  <a:srgbClr val="000000"/>
                </a:solidFill>
                <a:latin typeface="Calibri"/>
                <a:ea typeface="Calibri"/>
                <a:cs typeface="Calibri"/>
                <a:sym typeface="Calibri"/>
              </a:rPr>
              <a:t>Determine if your site is a “Standard” or ”Non-standard” site.</a:t>
            </a:r>
            <a:endParaRPr sz="2000" i="1">
              <a:latin typeface="Calibri"/>
              <a:ea typeface="Calibri"/>
              <a:cs typeface="Calibri"/>
              <a:sym typeface="Calibri"/>
            </a:endParaRPr>
          </a:p>
          <a:p>
            <a:pPr marL="347472" lvl="0" indent="-347472" algn="just" rtl="0">
              <a:lnSpc>
                <a:spcPct val="90000"/>
              </a:lnSpc>
              <a:spcBef>
                <a:spcPts val="1000"/>
              </a:spcBef>
              <a:spcAft>
                <a:spcPts val="0"/>
              </a:spcAft>
              <a:buClr>
                <a:schemeClr val="dk1"/>
              </a:buClr>
              <a:buSzPts val="2000"/>
              <a:buNone/>
            </a:pPr>
            <a:r>
              <a:rPr lang="en-US" sz="2000" u="sng">
                <a:latin typeface="Calibri"/>
                <a:ea typeface="Calibri"/>
                <a:cs typeface="Calibri"/>
                <a:sym typeface="Calibri"/>
              </a:rPr>
              <a:t>Standard Site</a:t>
            </a:r>
            <a:r>
              <a:rPr lang="en-US" sz="2000">
                <a:latin typeface="Calibri"/>
                <a:ea typeface="Calibri"/>
                <a:cs typeface="Calibri"/>
                <a:sym typeface="Calibri"/>
              </a:rPr>
              <a:t> - </a:t>
            </a:r>
            <a:r>
              <a:rPr lang="en-US" sz="2000">
                <a:solidFill>
                  <a:srgbClr val="000000"/>
                </a:solidFill>
                <a:latin typeface="Calibri"/>
                <a:ea typeface="Calibri"/>
                <a:cs typeface="Calibri"/>
                <a:sym typeface="Calibri"/>
              </a:rPr>
              <a:t>an accessible area of at least 225 m</a:t>
            </a:r>
            <a:r>
              <a:rPr lang="en-US" sz="2000" baseline="30000">
                <a:solidFill>
                  <a:srgbClr val="000000"/>
                </a:solidFill>
                <a:latin typeface="Calibri"/>
                <a:ea typeface="Calibri"/>
                <a:cs typeface="Calibri"/>
                <a:sym typeface="Calibri"/>
              </a:rPr>
              <a:t>2</a:t>
            </a:r>
            <a:r>
              <a:rPr lang="en-US" sz="2000">
                <a:solidFill>
                  <a:srgbClr val="000000"/>
                </a:solidFill>
                <a:latin typeface="Calibri"/>
                <a:ea typeface="Calibri"/>
                <a:cs typeface="Calibri"/>
                <a:sym typeface="Calibri"/>
              </a:rPr>
              <a:t> (15m x 15m) of contiguous vegetation (forest, shrubland, grassland). Aim for 30 m x 30 m (900 m</a:t>
            </a:r>
            <a:r>
              <a:rPr lang="en-US" sz="2000" baseline="30000">
                <a:solidFill>
                  <a:srgbClr val="000000"/>
                </a:solidFill>
                <a:latin typeface="Calibri"/>
                <a:ea typeface="Calibri"/>
                <a:cs typeface="Calibri"/>
                <a:sym typeface="Calibri"/>
              </a:rPr>
              <a:t>2</a:t>
            </a:r>
            <a:r>
              <a:rPr lang="en-US" sz="2000">
                <a:solidFill>
                  <a:srgbClr val="000000"/>
                </a:solidFill>
                <a:latin typeface="Calibri"/>
                <a:ea typeface="Calibri"/>
                <a:cs typeface="Calibri"/>
                <a:sym typeface="Calibri"/>
              </a:rPr>
              <a:t>), although a smaller or different shaped area will work.</a:t>
            </a:r>
            <a:endParaRPr/>
          </a:p>
          <a:p>
            <a:pPr marL="349250" lvl="0" indent="-349250" algn="l" rtl="0">
              <a:lnSpc>
                <a:spcPct val="90000"/>
              </a:lnSpc>
              <a:spcBef>
                <a:spcPts val="1000"/>
              </a:spcBef>
              <a:spcAft>
                <a:spcPts val="0"/>
              </a:spcAft>
              <a:buClr>
                <a:schemeClr val="dk1"/>
              </a:buClr>
              <a:buSzPts val="2000"/>
              <a:buNone/>
            </a:pPr>
            <a:r>
              <a:rPr lang="en-US" sz="2000">
                <a:latin typeface="Calibri"/>
                <a:ea typeface="Calibri"/>
                <a:cs typeface="Calibri"/>
                <a:sym typeface="Calibri"/>
              </a:rPr>
              <a:t> </a:t>
            </a:r>
            <a:r>
              <a:rPr lang="en-US" sz="2000" u="sng">
                <a:solidFill>
                  <a:srgbClr val="000000"/>
                </a:solidFill>
                <a:latin typeface="Calibri"/>
                <a:ea typeface="Calibri"/>
                <a:cs typeface="Calibri"/>
                <a:sym typeface="Calibri"/>
              </a:rPr>
              <a:t>Non-standard Site</a:t>
            </a:r>
            <a:r>
              <a:rPr lang="en-US" sz="2000">
                <a:solidFill>
                  <a:srgbClr val="000000"/>
                </a:solidFill>
                <a:latin typeface="Calibri"/>
                <a:ea typeface="Calibri"/>
                <a:cs typeface="Calibri"/>
                <a:sym typeface="Calibri"/>
              </a:rPr>
              <a:t> – an </a:t>
            </a:r>
            <a:r>
              <a:rPr lang="en-US" sz="2000">
                <a:latin typeface="Calibri"/>
                <a:ea typeface="Calibri"/>
                <a:cs typeface="Calibri"/>
                <a:sym typeface="Calibri"/>
              </a:rPr>
              <a:t>accessible area of </a:t>
            </a:r>
            <a:r>
              <a:rPr lang="en-US" sz="2000">
                <a:solidFill>
                  <a:srgbClr val="000000"/>
                </a:solidFill>
                <a:latin typeface="Calibri"/>
                <a:ea typeface="Calibri"/>
                <a:cs typeface="Calibri"/>
                <a:sym typeface="Calibri"/>
              </a:rPr>
              <a:t>225 m</a:t>
            </a:r>
            <a:r>
              <a:rPr lang="en-US" sz="2000" baseline="30000">
                <a:solidFill>
                  <a:srgbClr val="000000"/>
                </a:solidFill>
                <a:latin typeface="Calibri"/>
                <a:ea typeface="Calibri"/>
                <a:cs typeface="Calibri"/>
                <a:sym typeface="Calibri"/>
              </a:rPr>
              <a:t>2</a:t>
            </a:r>
            <a:r>
              <a:rPr lang="en-US" sz="2000">
                <a:solidFill>
                  <a:srgbClr val="000000"/>
                </a:solidFill>
                <a:latin typeface="Calibri"/>
                <a:ea typeface="Calibri"/>
                <a:cs typeface="Calibri"/>
                <a:sym typeface="Calibri"/>
              </a:rPr>
              <a:t> (15m x 15m)</a:t>
            </a:r>
            <a:r>
              <a:rPr lang="en-US" sz="2000">
                <a:latin typeface="Calibri"/>
                <a:ea typeface="Calibri"/>
                <a:cs typeface="Calibri"/>
                <a:sym typeface="Calibri"/>
              </a:rPr>
              <a:t>  with some vegetation and some human interference (i.e. a local park, city block, or the school area itself).</a:t>
            </a:r>
            <a:endParaRPr sz="2000" b="1">
              <a:solidFill>
                <a:srgbClr val="548135"/>
              </a:solidFill>
              <a:latin typeface="Calibri"/>
              <a:ea typeface="Calibri"/>
              <a:cs typeface="Calibri"/>
              <a:sym typeface="Calibri"/>
            </a:endParaRPr>
          </a:p>
          <a:p>
            <a:pPr marL="0" lvl="0" indent="0" algn="just" rtl="0">
              <a:lnSpc>
                <a:spcPct val="90000"/>
              </a:lnSpc>
              <a:spcBef>
                <a:spcPts val="1000"/>
              </a:spcBef>
              <a:spcAft>
                <a:spcPts val="0"/>
              </a:spcAft>
              <a:buClr>
                <a:schemeClr val="dk1"/>
              </a:buClr>
              <a:buSzPts val="2000"/>
              <a:buNone/>
            </a:pPr>
            <a:endParaRPr sz="2000">
              <a:latin typeface="Calibri"/>
              <a:ea typeface="Calibri"/>
              <a:cs typeface="Calibri"/>
              <a:sym typeface="Calibri"/>
            </a:endParaRPr>
          </a:p>
          <a:p>
            <a:pPr marL="0" lvl="0" indent="0" algn="just" rtl="0">
              <a:lnSpc>
                <a:spcPct val="90000"/>
              </a:lnSpc>
              <a:spcBef>
                <a:spcPts val="1000"/>
              </a:spcBef>
              <a:spcAft>
                <a:spcPts val="0"/>
              </a:spcAft>
              <a:buClr>
                <a:schemeClr val="dk1"/>
              </a:buClr>
              <a:buSzPts val="2000"/>
              <a:buNone/>
            </a:pPr>
            <a:endParaRPr sz="2000">
              <a:latin typeface="Calibri"/>
              <a:ea typeface="Calibri"/>
              <a:cs typeface="Calibri"/>
              <a:sym typeface="Calibri"/>
            </a:endParaRPr>
          </a:p>
          <a:p>
            <a:pPr marL="0" lvl="0" indent="0" algn="just" rtl="0">
              <a:lnSpc>
                <a:spcPct val="90000"/>
              </a:lnSpc>
              <a:spcBef>
                <a:spcPts val="1000"/>
              </a:spcBef>
              <a:spcAft>
                <a:spcPts val="0"/>
              </a:spcAft>
              <a:buClr>
                <a:srgbClr val="385623"/>
              </a:buClr>
              <a:buSzPts val="2400"/>
              <a:buNone/>
            </a:pPr>
            <a:r>
              <a:rPr lang="en-US" sz="2400" b="1">
                <a:solidFill>
                  <a:srgbClr val="385623"/>
                </a:solidFill>
                <a:latin typeface="Calibri"/>
                <a:ea typeface="Calibri"/>
                <a:cs typeface="Calibri"/>
                <a:sym typeface="Calibri"/>
              </a:rPr>
              <a:t>Site Set-up:</a:t>
            </a:r>
            <a:endParaRPr/>
          </a:p>
          <a:p>
            <a:pPr marL="0" lvl="0" indent="0" algn="just" rtl="0">
              <a:lnSpc>
                <a:spcPct val="90000"/>
              </a:lnSpc>
              <a:spcBef>
                <a:spcPts val="1000"/>
              </a:spcBef>
              <a:spcAft>
                <a:spcPts val="0"/>
              </a:spcAft>
              <a:buClr>
                <a:srgbClr val="000000"/>
              </a:buClr>
              <a:buSzPts val="2000"/>
              <a:buNone/>
            </a:pPr>
            <a:r>
              <a:rPr lang="en-US" sz="2000">
                <a:solidFill>
                  <a:srgbClr val="000000"/>
                </a:solidFill>
                <a:latin typeface="Calibri"/>
                <a:ea typeface="Calibri"/>
                <a:cs typeface="Calibri"/>
                <a:sym typeface="Calibri"/>
              </a:rPr>
              <a:t>Use a compass and pacing to set up the site. </a:t>
            </a:r>
            <a:endParaRPr/>
          </a:p>
          <a:p>
            <a:pPr marL="0" lvl="0" indent="0" algn="just" rtl="0">
              <a:lnSpc>
                <a:spcPct val="90000"/>
              </a:lnSpc>
              <a:spcBef>
                <a:spcPts val="1000"/>
              </a:spcBef>
              <a:spcAft>
                <a:spcPts val="0"/>
              </a:spcAft>
              <a:buClr>
                <a:srgbClr val="000000"/>
              </a:buClr>
              <a:buSzPts val="2000"/>
              <a:buNone/>
            </a:pPr>
            <a:r>
              <a:rPr lang="en-US" sz="2000">
                <a:solidFill>
                  <a:srgbClr val="000000"/>
                </a:solidFill>
                <a:latin typeface="Calibri"/>
                <a:ea typeface="Calibri"/>
                <a:cs typeface="Calibri"/>
                <a:sym typeface="Calibri"/>
              </a:rPr>
              <a:t>Record appropriate site information. </a:t>
            </a:r>
            <a:endParaRPr/>
          </a:p>
          <a:p>
            <a:pPr marL="0" lvl="0" indent="0" algn="just" rtl="0">
              <a:lnSpc>
                <a:spcPct val="90000"/>
              </a:lnSpc>
              <a:spcBef>
                <a:spcPts val="1000"/>
              </a:spcBef>
              <a:spcAft>
                <a:spcPts val="0"/>
              </a:spcAft>
              <a:buClr>
                <a:srgbClr val="000000"/>
              </a:buClr>
              <a:buSzPts val="2000"/>
              <a:buNone/>
            </a:pPr>
            <a:r>
              <a:rPr lang="en-US" sz="2000">
                <a:solidFill>
                  <a:srgbClr val="000000"/>
                </a:solidFill>
                <a:latin typeface="Calibri"/>
                <a:ea typeface="Calibri"/>
                <a:cs typeface="Calibri"/>
                <a:sym typeface="Calibri"/>
              </a:rPr>
              <a:t>Can be done from center of Land Cover Site.</a:t>
            </a:r>
            <a:endParaRPr sz="2000">
              <a:solidFill>
                <a:srgbClr val="548135"/>
              </a:solidFill>
              <a:latin typeface="Calibri"/>
              <a:ea typeface="Calibri"/>
              <a:cs typeface="Calibri"/>
              <a:sym typeface="Calibri"/>
            </a:endParaRPr>
          </a:p>
        </p:txBody>
      </p:sp>
      <p:pic>
        <p:nvPicPr>
          <p:cNvPr id="481" name="Google Shape;481;p41"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482" name="Google Shape;48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pic>
        <p:nvPicPr>
          <p:cNvPr id="483" name="Google Shape;483;p41" descr="Standard site images showing that sites can be different shapes, but must be contiguous veget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935114" y="1351789"/>
            <a:ext cx="1418686" cy="1687018"/>
          </a:xfrm>
          <a:prstGeom prst="rect">
            <a:avLst/>
          </a:prstGeom>
          <a:noFill/>
          <a:ln>
            <a:noFill/>
          </a:ln>
        </p:spPr>
      </p:pic>
      <p:pic>
        <p:nvPicPr>
          <p:cNvPr id="484" name="Google Shape;484;p41" descr="Non-standard site image showing the site can be a park or schoolyard si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171926" y="3121355"/>
            <a:ext cx="1637663" cy="1269432"/>
          </a:xfrm>
          <a:prstGeom prst="rect">
            <a:avLst/>
          </a:prstGeom>
          <a:noFill/>
          <a:ln>
            <a:noFill/>
          </a:ln>
        </p:spPr>
      </p:pic>
      <p:pic>
        <p:nvPicPr>
          <p:cNvPr id="485" name="Google Shape;485;p41" descr="Image showing pacing and flag placement at Carbon Sit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696771" y="4581411"/>
            <a:ext cx="1952103" cy="214006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2"/>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Carbon Cycle Protocols</a:t>
            </a:r>
            <a:endParaRPr/>
          </a:p>
        </p:txBody>
      </p:sp>
      <p:pic>
        <p:nvPicPr>
          <p:cNvPr id="491" name="Google Shape;491;p42"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492" name="Google Shape;49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493" name="Google Shape;493;p42" descr="Person measuring tree circumferece at 1.35 m."/>
          <p:cNvPicPr preferRelativeResize="0"/>
          <p:nvPr/>
        </p:nvPicPr>
        <p:blipFill rotWithShape="1">
          <a:blip r:embed="rId4">
            <a:alphaModFix/>
          </a:blip>
          <a:srcRect/>
          <a:stretch/>
        </p:blipFill>
        <p:spPr>
          <a:xfrm>
            <a:off x="838200" y="2302808"/>
            <a:ext cx="2508525" cy="3025378"/>
          </a:xfrm>
          <a:prstGeom prst="rect">
            <a:avLst/>
          </a:prstGeom>
          <a:noFill/>
          <a:ln>
            <a:noFill/>
          </a:ln>
        </p:spPr>
      </p:pic>
      <p:sp>
        <p:nvSpPr>
          <p:cNvPr id="494" name="Google Shape;494;p42"/>
          <p:cNvSpPr txBox="1"/>
          <p:nvPr/>
        </p:nvSpPr>
        <p:spPr>
          <a:xfrm>
            <a:off x="557279" y="1606586"/>
            <a:ext cx="8676061" cy="4524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600"/>
              <a:buFont typeface="Arial"/>
              <a:buNone/>
            </a:pPr>
            <a:r>
              <a:rPr lang="en-US" sz="2600" b="1" u="sng">
                <a:solidFill>
                  <a:schemeClr val="dk1"/>
                </a:solidFill>
                <a:latin typeface="Calibri"/>
                <a:ea typeface="Calibri"/>
                <a:cs typeface="Calibri"/>
                <a:sym typeface="Calibri"/>
              </a:rPr>
              <a:t>Depending on vegetation present, you will measure:</a:t>
            </a:r>
            <a:endParaRPr sz="2600" u="sng">
              <a:solidFill>
                <a:schemeClr val="dk1"/>
              </a:solidFill>
              <a:latin typeface="Calibri"/>
              <a:ea typeface="Calibri"/>
              <a:cs typeface="Calibri"/>
              <a:sym typeface="Calibri"/>
            </a:endParaRPr>
          </a:p>
        </p:txBody>
      </p:sp>
      <p:grpSp>
        <p:nvGrpSpPr>
          <p:cNvPr id="495" name="Google Shape;495;p42" descr="Image of shrub."/>
          <p:cNvGrpSpPr/>
          <p:nvPr/>
        </p:nvGrpSpPr>
        <p:grpSpPr>
          <a:xfrm>
            <a:off x="4192329" y="2875500"/>
            <a:ext cx="3188518" cy="2009635"/>
            <a:chOff x="2828749" y="3303657"/>
            <a:chExt cx="3188518" cy="2009635"/>
          </a:xfrm>
        </p:grpSpPr>
        <p:pic>
          <p:nvPicPr>
            <p:cNvPr id="496" name="Google Shape;496;p42" descr="Screen Shot 2018-04-13 at 11.00.39 AM.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2735438">
              <a:off x="3084358" y="3572389"/>
              <a:ext cx="1279035" cy="1253166"/>
            </a:xfrm>
            <a:prstGeom prst="rect">
              <a:avLst/>
            </a:prstGeom>
            <a:noFill/>
            <a:ln>
              <a:noFill/>
            </a:ln>
          </p:spPr>
        </p:pic>
        <p:pic>
          <p:nvPicPr>
            <p:cNvPr id="497" name="Google Shape;497;p42" descr="Screen Shot 2018-04-13 at 11.00.08 A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817906" y="3639555"/>
              <a:ext cx="2199361" cy="1673737"/>
            </a:xfrm>
            <a:prstGeom prst="rect">
              <a:avLst/>
            </a:prstGeom>
            <a:noFill/>
            <a:ln>
              <a:noFill/>
            </a:ln>
          </p:spPr>
        </p:pic>
      </p:grpSp>
      <p:pic>
        <p:nvPicPr>
          <p:cNvPr id="498" name="Google Shape;498;p42" descr="Image of grass. "/>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491415" y="2507157"/>
            <a:ext cx="2120460" cy="1408481"/>
          </a:xfrm>
          <a:prstGeom prst="rect">
            <a:avLst/>
          </a:prstGeom>
          <a:noFill/>
          <a:ln>
            <a:noFill/>
          </a:ln>
        </p:spPr>
      </p:pic>
      <p:grpSp>
        <p:nvGrpSpPr>
          <p:cNvPr id="499" name="Google Shape;499;p42" descr="Image of grass clippings in paper bags."/>
          <p:cNvGrpSpPr/>
          <p:nvPr/>
        </p:nvGrpSpPr>
        <p:grpSpPr>
          <a:xfrm>
            <a:off x="9337114" y="3529141"/>
            <a:ext cx="2204115" cy="1490754"/>
            <a:chOff x="6677280" y="4476424"/>
            <a:chExt cx="2204115" cy="1490754"/>
          </a:xfrm>
        </p:grpSpPr>
        <p:pic>
          <p:nvPicPr>
            <p:cNvPr id="500" name="Google Shape;500;p42" descr="https://iowalearningfarms.files.wordpress.com/2015/12/img_4237.jpg?w=646&amp;h=40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677280" y="4476424"/>
              <a:ext cx="2120460" cy="1312978"/>
            </a:xfrm>
            <a:prstGeom prst="rect">
              <a:avLst/>
            </a:prstGeom>
            <a:noFill/>
            <a:ln>
              <a:noFill/>
            </a:ln>
          </p:spPr>
        </p:pic>
        <p:sp>
          <p:nvSpPr>
            <p:cNvPr id="501" name="Google Shape;501;p42"/>
            <p:cNvSpPr txBox="1"/>
            <p:nvPr/>
          </p:nvSpPr>
          <p:spPr>
            <a:xfrm>
              <a:off x="7302117" y="5720957"/>
              <a:ext cx="157927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Calibri"/>
                  <a:ea typeface="Calibri"/>
                  <a:cs typeface="Calibri"/>
                  <a:sym typeface="Calibri"/>
                </a:rPr>
                <a:t>Image: iowalearningfarms</a:t>
              </a:r>
              <a:endParaRPr sz="1000" i="1">
                <a:solidFill>
                  <a:schemeClr val="dk1"/>
                </a:solidFill>
                <a:latin typeface="Calibri"/>
                <a:ea typeface="Calibri"/>
                <a:cs typeface="Calibri"/>
                <a:sym typeface="Calibri"/>
              </a:endParaRPr>
            </a:p>
          </p:txBody>
        </p:sp>
      </p:grpSp>
      <p:sp>
        <p:nvSpPr>
          <p:cNvPr id="502" name="Google Shape;502;p42"/>
          <p:cNvSpPr txBox="1"/>
          <p:nvPr/>
        </p:nvSpPr>
        <p:spPr>
          <a:xfrm>
            <a:off x="838200" y="5338583"/>
            <a:ext cx="372531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All TREES present:</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Tree Mapping Protocol</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Tree Circumference Protocol</a:t>
            </a:r>
            <a:endParaRPr dirty="0"/>
          </a:p>
        </p:txBody>
      </p:sp>
      <p:cxnSp>
        <p:nvCxnSpPr>
          <p:cNvPr id="505" name="Google Shape;505;p42"/>
          <p:cNvCxnSpPr/>
          <p:nvPr/>
        </p:nvCxnSpPr>
        <p:spPr>
          <a:xfrm>
            <a:off x="13411200" y="5906484"/>
            <a:ext cx="640848" cy="0"/>
          </a:xfrm>
          <a:prstGeom prst="straightConnector1">
            <a:avLst/>
          </a:prstGeom>
          <a:noFill/>
          <a:ln w="12700" cap="flat" cmpd="sng">
            <a:solidFill>
              <a:srgbClr val="055000"/>
            </a:solidFill>
            <a:prstDash val="solid"/>
            <a:miter lim="800000"/>
            <a:headEnd type="none" w="sm" len="sm"/>
            <a:tailEnd type="stealth" w="med" len="med"/>
          </a:ln>
        </p:spPr>
      </p:cxnSp>
      <p:sp>
        <p:nvSpPr>
          <p:cNvPr id="2" name="Google Shape;502;p42">
            <a:extLst>
              <a:ext uri="{FF2B5EF4-FFF2-40B4-BE49-F238E27FC236}">
                <a16:creationId xmlns:a16="http://schemas.microsoft.com/office/drawing/2014/main" id="{A2E406C4-2529-E957-CABB-7F2F5B15C8D7}"/>
              </a:ext>
            </a:extLst>
          </p:cNvPr>
          <p:cNvSpPr txBox="1"/>
          <p:nvPr/>
        </p:nvSpPr>
        <p:spPr>
          <a:xfrm>
            <a:off x="4791680" y="5251414"/>
            <a:ext cx="372531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Shrubs and Saplings</a:t>
            </a:r>
            <a:endParaRPr dirty="0"/>
          </a:p>
        </p:txBody>
      </p:sp>
      <p:sp>
        <p:nvSpPr>
          <p:cNvPr id="3" name="Google Shape;502;p42">
            <a:extLst>
              <a:ext uri="{FF2B5EF4-FFF2-40B4-BE49-F238E27FC236}">
                <a16:creationId xmlns:a16="http://schemas.microsoft.com/office/drawing/2014/main" id="{24971344-0949-9544-1A09-D49224177D2A}"/>
              </a:ext>
            </a:extLst>
          </p:cNvPr>
          <p:cNvSpPr txBox="1"/>
          <p:nvPr/>
        </p:nvSpPr>
        <p:spPr>
          <a:xfrm>
            <a:off x="8428184" y="5251414"/>
            <a:ext cx="372531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Herbaceous Vegetation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8" name="Google Shape;118;p4"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sp>
        <p:nvSpPr>
          <p:cNvPr id="119" name="Google Shape;119;p4"/>
          <p:cNvSpPr txBox="1">
            <a:spLocks noGrp="1"/>
          </p:cNvSpPr>
          <p:nvPr>
            <p:ph type="title"/>
          </p:nvPr>
        </p:nvSpPr>
        <p:spPr>
          <a:xfrm>
            <a:off x="762000" y="73082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GLOBE’s Biosphere Investigations</a:t>
            </a:r>
            <a:endParaRPr/>
          </a:p>
        </p:txBody>
      </p:sp>
      <p:sp>
        <p:nvSpPr>
          <p:cNvPr id="120" name="Google Shape;120;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lnSpc>
                <a:spcPct val="90000"/>
              </a:lnSpc>
              <a:spcBef>
                <a:spcPts val="0"/>
              </a:spcBef>
              <a:spcAft>
                <a:spcPts val="0"/>
              </a:spcAft>
              <a:buClr>
                <a:schemeClr val="dk1"/>
              </a:buClr>
              <a:buSzPct val="100000"/>
              <a:buNone/>
            </a:pPr>
            <a:r>
              <a:rPr lang="en-US"/>
              <a:t>Students, volunteers and scientists investigate Earth’s zone of life through GLOBE Biosphere investigations. You will define your study site and collect data using GLOBE protocols. These instructions ensure that you will use the right instruments and procedures so that </a:t>
            </a:r>
            <a:r>
              <a:rPr lang="en-US" b="1">
                <a:solidFill>
                  <a:srgbClr val="385623"/>
                </a:solidFill>
              </a:rPr>
              <a:t>the data you collect will be comparable to data collected by others around the world. </a:t>
            </a:r>
            <a:endParaRPr/>
          </a:p>
          <a:p>
            <a:pPr marL="0" lvl="0" indent="0" algn="just" rtl="0">
              <a:lnSpc>
                <a:spcPct val="90000"/>
              </a:lnSpc>
              <a:spcBef>
                <a:spcPts val="1000"/>
              </a:spcBef>
              <a:spcAft>
                <a:spcPts val="0"/>
              </a:spcAft>
              <a:buClr>
                <a:schemeClr val="dk1"/>
              </a:buClr>
              <a:buSzPct val="100000"/>
              <a:buNone/>
            </a:pPr>
            <a:endParaRPr/>
          </a:p>
          <a:p>
            <a:pPr marL="0" lvl="0" indent="0" algn="just" rtl="0">
              <a:lnSpc>
                <a:spcPct val="90000"/>
              </a:lnSpc>
              <a:spcBef>
                <a:spcPts val="1000"/>
              </a:spcBef>
              <a:spcAft>
                <a:spcPts val="0"/>
              </a:spcAft>
              <a:buClr>
                <a:schemeClr val="dk1"/>
              </a:buClr>
              <a:buSzPct val="100000"/>
              <a:buNone/>
            </a:pPr>
            <a:r>
              <a:rPr lang="en-US"/>
              <a:t>You also have access to Learning Activities, which aid in the understanding of important scientific concepts, data collection methodologies, and procedures for analysis. The Biosphere Investigation area of the </a:t>
            </a:r>
            <a:r>
              <a:rPr lang="en-US" b="1">
                <a:solidFill>
                  <a:srgbClr val="385623"/>
                </a:solidFill>
              </a:rPr>
              <a:t>GLOBE Teacher’s Guide </a:t>
            </a:r>
            <a:r>
              <a:rPr lang="en-US"/>
              <a:t>has links to all the biosphere protocols covered in this module. There is a separate document with classroom learning activities supporting the biosphere investigations. The Appendix contains data sheets for all the  biosphere protocols.</a:t>
            </a:r>
            <a:endParaRPr/>
          </a:p>
          <a:p>
            <a:pPr marL="228600" lvl="0" indent="-85725" algn="just" rtl="0">
              <a:lnSpc>
                <a:spcPct val="90000"/>
              </a:lnSpc>
              <a:spcBef>
                <a:spcPts val="1000"/>
              </a:spcBef>
              <a:spcAft>
                <a:spcPts val="0"/>
              </a:spcAft>
              <a:buClr>
                <a:schemeClr val="dk1"/>
              </a:buClr>
              <a:buSzPct val="100000"/>
              <a:buNone/>
            </a:pPr>
            <a:endParaRPr sz="3600">
              <a:solidFill>
                <a:srgbClr val="000000"/>
              </a:solidFill>
            </a:endParaRPr>
          </a:p>
          <a:p>
            <a:pPr marL="228600" lvl="0" indent="-85725" algn="just" rtl="0">
              <a:lnSpc>
                <a:spcPct val="90000"/>
              </a:lnSpc>
              <a:spcBef>
                <a:spcPts val="1000"/>
              </a:spcBef>
              <a:spcAft>
                <a:spcPts val="0"/>
              </a:spcAft>
              <a:buClr>
                <a:schemeClr val="dk1"/>
              </a:buClr>
              <a:buSzPct val="100000"/>
              <a:buNone/>
            </a:pPr>
            <a:endParaRPr sz="3600">
              <a:solidFill>
                <a:srgbClr val="000000"/>
              </a:solidFill>
            </a:endParaRPr>
          </a:p>
          <a:p>
            <a:pPr marL="228600" lvl="0" indent="-117475" algn="l" rtl="0">
              <a:lnSpc>
                <a:spcPct val="90000"/>
              </a:lnSpc>
              <a:spcBef>
                <a:spcPts val="1000"/>
              </a:spcBef>
              <a:spcAft>
                <a:spcPts val="0"/>
              </a:spcAft>
              <a:buClr>
                <a:schemeClr val="dk1"/>
              </a:buClr>
              <a:buSzPct val="100000"/>
              <a:buNone/>
            </a:pPr>
            <a:endParaRPr/>
          </a:p>
        </p:txBody>
      </p:sp>
      <p:pic>
        <p:nvPicPr>
          <p:cNvPr id="121" name="Google Shape;121;p4" descr="Screenshot of pages of the GLOBE Biosphere Teacher's Guide and Learning Activiti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26472" y="1628774"/>
            <a:ext cx="3931390" cy="4221071"/>
          </a:xfrm>
          <a:prstGeom prst="rect">
            <a:avLst/>
          </a:prstGeom>
          <a:noFill/>
          <a:ln>
            <a:noFill/>
          </a:ln>
        </p:spPr>
      </p:pic>
      <p:sp>
        <p:nvSpPr>
          <p:cNvPr id="122" name="Google Shape;122;p4"/>
          <p:cNvSpPr txBox="1"/>
          <p:nvPr/>
        </p:nvSpPr>
        <p:spPr>
          <a:xfrm>
            <a:off x="6834754" y="5849846"/>
            <a:ext cx="410705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GLOBE Biosphere Teacher’s Guide</a:t>
            </a:r>
            <a:endParaRPr dirty="0"/>
          </a:p>
          <a:p>
            <a:pPr marL="0" marR="0" lvl="0" indent="0" algn="l" rtl="0">
              <a:spcBef>
                <a:spcPts val="0"/>
              </a:spcBef>
              <a:spcAft>
                <a:spcPts val="0"/>
              </a:spcAft>
              <a:buNone/>
            </a:pPr>
            <a:r>
              <a:rPr lang="en-US" sz="18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Biosphere Learning Activities</a:t>
            </a:r>
            <a:endParaRPr sz="1800" dirty="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3"/>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Carbon Cycle: How Will You Calculate Carbon?</a:t>
            </a:r>
            <a:endParaRPr/>
          </a:p>
        </p:txBody>
      </p:sp>
      <p:pic>
        <p:nvPicPr>
          <p:cNvPr id="511" name="Google Shape;511;p43"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512" name="Google Shape;51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cxnSp>
        <p:nvCxnSpPr>
          <p:cNvPr id="513" name="Google Shape;513;p43"/>
          <p:cNvCxnSpPr/>
          <p:nvPr/>
        </p:nvCxnSpPr>
        <p:spPr>
          <a:xfrm>
            <a:off x="13411200" y="5906484"/>
            <a:ext cx="640848" cy="0"/>
          </a:xfrm>
          <a:prstGeom prst="straightConnector1">
            <a:avLst/>
          </a:prstGeom>
          <a:noFill/>
          <a:ln w="12700" cap="flat" cmpd="sng">
            <a:solidFill>
              <a:srgbClr val="055000"/>
            </a:solidFill>
            <a:prstDash val="solid"/>
            <a:miter lim="800000"/>
            <a:headEnd type="none" w="sm" len="sm"/>
            <a:tailEnd type="stealth" w="med" len="med"/>
          </a:ln>
        </p:spPr>
      </p:cxnSp>
      <p:sp>
        <p:nvSpPr>
          <p:cNvPr id="514" name="Google Shape;514;p43"/>
          <p:cNvSpPr txBox="1"/>
          <p:nvPr/>
        </p:nvSpPr>
        <p:spPr>
          <a:xfrm>
            <a:off x="1251557" y="1942781"/>
            <a:ext cx="210358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chemeClr val="dk1"/>
                </a:solidFill>
                <a:latin typeface="Calibri"/>
                <a:ea typeface="Calibri"/>
                <a:cs typeface="Calibri"/>
                <a:sym typeface="Calibri"/>
              </a:rPr>
              <a:t>Make Vegetation Measurements</a:t>
            </a:r>
            <a:endParaRPr/>
          </a:p>
        </p:txBody>
      </p:sp>
      <p:sp>
        <p:nvSpPr>
          <p:cNvPr id="515" name="Google Shape;515;p43"/>
          <p:cNvSpPr txBox="1"/>
          <p:nvPr/>
        </p:nvSpPr>
        <p:spPr>
          <a:xfrm>
            <a:off x="4128450" y="1943300"/>
            <a:ext cx="1181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chemeClr val="dk1"/>
                </a:solidFill>
                <a:latin typeface="Calibri"/>
                <a:ea typeface="Calibri"/>
                <a:cs typeface="Calibri"/>
                <a:sym typeface="Calibri"/>
              </a:rPr>
              <a:t>Biomass </a:t>
            </a:r>
            <a:endParaRPr/>
          </a:p>
          <a:p>
            <a:pPr marL="0" marR="0" lvl="0" indent="0" algn="ctr" rtl="0">
              <a:spcBef>
                <a:spcPts val="0"/>
              </a:spcBef>
              <a:spcAft>
                <a:spcPts val="0"/>
              </a:spcAft>
              <a:buNone/>
            </a:pPr>
            <a:r>
              <a:rPr lang="en-US" sz="2200">
                <a:solidFill>
                  <a:schemeClr val="dk1"/>
                </a:solidFill>
                <a:latin typeface="Calibri"/>
                <a:ea typeface="Calibri"/>
                <a:cs typeface="Calibri"/>
                <a:sym typeface="Calibri"/>
              </a:rPr>
              <a:t>(grams)</a:t>
            </a:r>
            <a:endParaRPr/>
          </a:p>
        </p:txBody>
      </p:sp>
      <p:sp>
        <p:nvSpPr>
          <p:cNvPr id="516" name="Google Shape;516;p43"/>
          <p:cNvSpPr txBox="1"/>
          <p:nvPr/>
        </p:nvSpPr>
        <p:spPr>
          <a:xfrm>
            <a:off x="5903337" y="1805637"/>
            <a:ext cx="2173835"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chemeClr val="dk1"/>
                </a:solidFill>
                <a:latin typeface="Calibri"/>
                <a:ea typeface="Calibri"/>
                <a:cs typeface="Calibri"/>
                <a:sym typeface="Calibri"/>
              </a:rPr>
              <a:t>Carbon Storage</a:t>
            </a:r>
            <a:endParaRPr/>
          </a:p>
          <a:p>
            <a:pPr marL="0" marR="0" lvl="0" indent="0" algn="ctr" rtl="0">
              <a:spcBef>
                <a:spcPts val="0"/>
              </a:spcBef>
              <a:spcAft>
                <a:spcPts val="0"/>
              </a:spcAft>
              <a:buNone/>
            </a:pPr>
            <a:r>
              <a:rPr lang="en-US" sz="2200">
                <a:solidFill>
                  <a:schemeClr val="dk1"/>
                </a:solidFill>
                <a:latin typeface="Calibri"/>
                <a:ea typeface="Calibri"/>
                <a:cs typeface="Calibri"/>
                <a:sym typeface="Calibri"/>
              </a:rPr>
              <a:t>in Vegetation </a:t>
            </a:r>
            <a:endParaRPr/>
          </a:p>
          <a:p>
            <a:pPr marL="0" marR="0" lvl="0" indent="0" algn="ctr" rtl="0">
              <a:spcBef>
                <a:spcPts val="0"/>
              </a:spcBef>
              <a:spcAft>
                <a:spcPts val="0"/>
              </a:spcAft>
              <a:buNone/>
            </a:pPr>
            <a:r>
              <a:rPr lang="en-US" sz="2200">
                <a:solidFill>
                  <a:schemeClr val="dk1"/>
                </a:solidFill>
                <a:latin typeface="Calibri"/>
                <a:ea typeface="Calibri"/>
                <a:cs typeface="Calibri"/>
                <a:sym typeface="Calibri"/>
              </a:rPr>
              <a:t>(gC)</a:t>
            </a:r>
            <a:endParaRPr/>
          </a:p>
        </p:txBody>
      </p:sp>
      <p:sp>
        <p:nvSpPr>
          <p:cNvPr id="517" name="Google Shape;517;p43"/>
          <p:cNvSpPr txBox="1"/>
          <p:nvPr/>
        </p:nvSpPr>
        <p:spPr>
          <a:xfrm>
            <a:off x="8371619" y="1805637"/>
            <a:ext cx="2245836"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chemeClr val="dk1"/>
                </a:solidFill>
                <a:latin typeface="Calibri"/>
                <a:ea typeface="Calibri"/>
                <a:cs typeface="Calibri"/>
                <a:sym typeface="Calibri"/>
              </a:rPr>
              <a:t>Carbon Storage</a:t>
            </a:r>
            <a:endParaRPr/>
          </a:p>
          <a:p>
            <a:pPr marL="0" marR="0" lvl="0" indent="0" algn="ctr" rtl="0">
              <a:spcBef>
                <a:spcPts val="0"/>
              </a:spcBef>
              <a:spcAft>
                <a:spcPts val="0"/>
              </a:spcAft>
              <a:buNone/>
            </a:pPr>
            <a:r>
              <a:rPr lang="en-US" sz="2200">
                <a:solidFill>
                  <a:schemeClr val="dk1"/>
                </a:solidFill>
                <a:latin typeface="Calibri"/>
                <a:ea typeface="Calibri"/>
                <a:cs typeface="Calibri"/>
                <a:sym typeface="Calibri"/>
              </a:rPr>
              <a:t>per site</a:t>
            </a:r>
            <a:endParaRPr/>
          </a:p>
          <a:p>
            <a:pPr marL="0" marR="0" lvl="0" indent="0" algn="ctr" rtl="0">
              <a:spcBef>
                <a:spcPts val="0"/>
              </a:spcBef>
              <a:spcAft>
                <a:spcPts val="0"/>
              </a:spcAft>
              <a:buNone/>
            </a:pPr>
            <a:r>
              <a:rPr lang="en-US" sz="2200">
                <a:solidFill>
                  <a:schemeClr val="dk1"/>
                </a:solidFill>
                <a:latin typeface="Calibri"/>
                <a:ea typeface="Calibri"/>
                <a:cs typeface="Calibri"/>
                <a:sym typeface="Calibri"/>
              </a:rPr>
              <a:t>(gC/m</a:t>
            </a:r>
            <a:r>
              <a:rPr lang="en-US" sz="2200" baseline="30000">
                <a:solidFill>
                  <a:schemeClr val="dk1"/>
                </a:solidFill>
                <a:latin typeface="Calibri"/>
                <a:ea typeface="Calibri"/>
                <a:cs typeface="Calibri"/>
                <a:sym typeface="Calibri"/>
              </a:rPr>
              <a:t>2</a:t>
            </a:r>
            <a:r>
              <a:rPr lang="en-US" sz="2200">
                <a:solidFill>
                  <a:schemeClr val="dk1"/>
                </a:solidFill>
                <a:latin typeface="Calibri"/>
                <a:ea typeface="Calibri"/>
                <a:cs typeface="Calibri"/>
                <a:sym typeface="Calibri"/>
              </a:rPr>
              <a:t>)</a:t>
            </a:r>
            <a:endParaRPr/>
          </a:p>
        </p:txBody>
      </p:sp>
      <p:cxnSp>
        <p:nvCxnSpPr>
          <p:cNvPr id="518" name="Google Shape;518;p43"/>
          <p:cNvCxnSpPr/>
          <p:nvPr/>
        </p:nvCxnSpPr>
        <p:spPr>
          <a:xfrm>
            <a:off x="7912263" y="2291778"/>
            <a:ext cx="683107" cy="0"/>
          </a:xfrm>
          <a:prstGeom prst="straightConnector1">
            <a:avLst/>
          </a:prstGeom>
          <a:noFill/>
          <a:ln w="38100" cap="flat" cmpd="sng">
            <a:solidFill>
              <a:schemeClr val="dk1"/>
            </a:solidFill>
            <a:prstDash val="solid"/>
            <a:miter lim="800000"/>
            <a:headEnd type="none" w="sm" len="sm"/>
            <a:tailEnd type="stealth" w="med" len="med"/>
          </a:ln>
        </p:spPr>
      </p:cxnSp>
      <p:cxnSp>
        <p:nvCxnSpPr>
          <p:cNvPr id="519" name="Google Shape;519;p43"/>
          <p:cNvCxnSpPr/>
          <p:nvPr/>
        </p:nvCxnSpPr>
        <p:spPr>
          <a:xfrm rot="10800000">
            <a:off x="3701560" y="2424102"/>
            <a:ext cx="0" cy="1074306"/>
          </a:xfrm>
          <a:prstGeom prst="straightConnector1">
            <a:avLst/>
          </a:prstGeom>
          <a:noFill/>
          <a:ln w="38100" cap="flat" cmpd="sng">
            <a:solidFill>
              <a:schemeClr val="dk1"/>
            </a:solidFill>
            <a:prstDash val="solid"/>
            <a:miter lim="800000"/>
            <a:headEnd type="none" w="sm" len="sm"/>
            <a:tailEnd type="stealth" w="med" len="med"/>
          </a:ln>
        </p:spPr>
      </p:cxnSp>
      <p:sp>
        <p:nvSpPr>
          <p:cNvPr id="520" name="Google Shape;520;p43"/>
          <p:cNvSpPr txBox="1"/>
          <p:nvPr/>
        </p:nvSpPr>
        <p:spPr>
          <a:xfrm>
            <a:off x="2824674" y="3531550"/>
            <a:ext cx="1974300" cy="1108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chemeClr val="dk1"/>
                </a:solidFill>
                <a:latin typeface="Calibri"/>
                <a:ea typeface="Calibri"/>
                <a:cs typeface="Calibri"/>
                <a:sym typeface="Calibri"/>
              </a:rPr>
              <a:t>Allometric/</a:t>
            </a:r>
            <a:endParaRPr/>
          </a:p>
          <a:p>
            <a:pPr marL="0" marR="0" lvl="0" indent="0" algn="ctr" rtl="0">
              <a:spcBef>
                <a:spcPts val="0"/>
              </a:spcBef>
              <a:spcAft>
                <a:spcPts val="0"/>
              </a:spcAft>
              <a:buNone/>
            </a:pPr>
            <a:r>
              <a:rPr lang="en-US" sz="2200">
                <a:solidFill>
                  <a:schemeClr val="dk1"/>
                </a:solidFill>
                <a:latin typeface="Calibri"/>
                <a:ea typeface="Calibri"/>
                <a:cs typeface="Calibri"/>
                <a:sym typeface="Calibri"/>
              </a:rPr>
              <a:t>Mathematical</a:t>
            </a:r>
            <a:endParaRPr/>
          </a:p>
          <a:p>
            <a:pPr marL="0" marR="0" lvl="0" indent="0" algn="ctr" rtl="0">
              <a:spcBef>
                <a:spcPts val="0"/>
              </a:spcBef>
              <a:spcAft>
                <a:spcPts val="0"/>
              </a:spcAft>
              <a:buNone/>
            </a:pPr>
            <a:r>
              <a:rPr lang="en-US" sz="2200">
                <a:solidFill>
                  <a:schemeClr val="dk1"/>
                </a:solidFill>
                <a:latin typeface="Calibri"/>
                <a:ea typeface="Calibri"/>
                <a:cs typeface="Calibri"/>
                <a:sym typeface="Calibri"/>
              </a:rPr>
              <a:t>Equations</a:t>
            </a:r>
            <a:endParaRPr/>
          </a:p>
        </p:txBody>
      </p:sp>
      <p:sp>
        <p:nvSpPr>
          <p:cNvPr id="521" name="Google Shape;521;p43"/>
          <p:cNvSpPr txBox="1"/>
          <p:nvPr/>
        </p:nvSpPr>
        <p:spPr>
          <a:xfrm>
            <a:off x="4237163" y="4601578"/>
            <a:ext cx="294022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Carbon = Biomass x 50%</a:t>
            </a:r>
            <a:endParaRPr/>
          </a:p>
        </p:txBody>
      </p:sp>
      <p:cxnSp>
        <p:nvCxnSpPr>
          <p:cNvPr id="522" name="Google Shape;522;p43"/>
          <p:cNvCxnSpPr/>
          <p:nvPr/>
        </p:nvCxnSpPr>
        <p:spPr>
          <a:xfrm rot="10800000">
            <a:off x="5707277" y="2461846"/>
            <a:ext cx="0" cy="2073124"/>
          </a:xfrm>
          <a:prstGeom prst="straightConnector1">
            <a:avLst/>
          </a:prstGeom>
          <a:noFill/>
          <a:ln w="38100" cap="flat" cmpd="sng">
            <a:solidFill>
              <a:schemeClr val="dk1"/>
            </a:solidFill>
            <a:prstDash val="solid"/>
            <a:miter lim="800000"/>
            <a:headEnd type="none" w="sm" len="sm"/>
            <a:tailEnd type="stealth" w="med" len="med"/>
          </a:ln>
        </p:spPr>
      </p:cxnSp>
      <p:grpSp>
        <p:nvGrpSpPr>
          <p:cNvPr id="523" name="Google Shape;523;p43"/>
          <p:cNvGrpSpPr/>
          <p:nvPr/>
        </p:nvGrpSpPr>
        <p:grpSpPr>
          <a:xfrm>
            <a:off x="6750104" y="5187248"/>
            <a:ext cx="2824524" cy="430887"/>
            <a:chOff x="6088500" y="5556842"/>
            <a:chExt cx="2824524" cy="430887"/>
          </a:xfrm>
        </p:grpSpPr>
        <p:sp>
          <p:nvSpPr>
            <p:cNvPr id="524" name="Google Shape;524;p43"/>
            <p:cNvSpPr txBox="1"/>
            <p:nvPr/>
          </p:nvSpPr>
          <p:spPr>
            <a:xfrm>
              <a:off x="6271403" y="5556842"/>
              <a:ext cx="264162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Sample Site Area (m</a:t>
              </a:r>
              <a:r>
                <a:rPr lang="en-US" sz="2200" baseline="30000">
                  <a:solidFill>
                    <a:schemeClr val="dk1"/>
                  </a:solidFill>
                  <a:latin typeface="Calibri"/>
                  <a:ea typeface="Calibri"/>
                  <a:cs typeface="Calibri"/>
                  <a:sym typeface="Calibri"/>
                </a:rPr>
                <a:t>2</a:t>
              </a:r>
              <a:r>
                <a:rPr lang="en-US" sz="2200">
                  <a:solidFill>
                    <a:schemeClr val="dk1"/>
                  </a:solidFill>
                  <a:latin typeface="Calibri"/>
                  <a:ea typeface="Calibri"/>
                  <a:cs typeface="Calibri"/>
                  <a:sym typeface="Calibri"/>
                </a:rPr>
                <a:t>)</a:t>
              </a:r>
              <a:endParaRPr/>
            </a:p>
          </p:txBody>
        </p:sp>
        <p:sp>
          <p:nvSpPr>
            <p:cNvPr id="525" name="Google Shape;525;p43"/>
            <p:cNvSpPr txBox="1"/>
            <p:nvPr/>
          </p:nvSpPr>
          <p:spPr>
            <a:xfrm>
              <a:off x="6088500" y="5603009"/>
              <a:ext cx="274113" cy="338554"/>
            </a:xfrm>
            <a:prstGeom prst="rect">
              <a:avLst/>
            </a:prstGeom>
            <a:blipFill rotWithShape="1">
              <a:blip r:embed="rId4" cstate="email">
                <a:alphaModFix/>
                <a:extLst>
                  <a:ext uri="{28A0092B-C50C-407E-A947-70E740481C1C}">
                    <a14:useLocalDpi xmlns:a14="http://schemas.microsoft.com/office/drawing/2010/main"/>
                  </a:ext>
                </a:extLst>
              </a:blip>
              <a:stretch>
                <a:fillRect l="-13635" r="-1363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pSp>
      <p:cxnSp>
        <p:nvCxnSpPr>
          <p:cNvPr id="526" name="Google Shape;526;p43"/>
          <p:cNvCxnSpPr/>
          <p:nvPr/>
        </p:nvCxnSpPr>
        <p:spPr>
          <a:xfrm rot="10800000">
            <a:off x="8162366" y="2461847"/>
            <a:ext cx="0" cy="2658793"/>
          </a:xfrm>
          <a:prstGeom prst="straightConnector1">
            <a:avLst/>
          </a:prstGeom>
          <a:noFill/>
          <a:ln w="38100" cap="flat" cmpd="sng">
            <a:solidFill>
              <a:schemeClr val="dk1"/>
            </a:solidFill>
            <a:prstDash val="solid"/>
            <a:miter lim="800000"/>
            <a:headEnd type="none" w="sm" len="sm"/>
            <a:tailEnd type="stealth" w="med" len="med"/>
          </a:ln>
        </p:spPr>
      </p:cxnSp>
      <p:cxnSp>
        <p:nvCxnSpPr>
          <p:cNvPr id="527" name="Google Shape;527;p43"/>
          <p:cNvCxnSpPr/>
          <p:nvPr/>
        </p:nvCxnSpPr>
        <p:spPr>
          <a:xfrm>
            <a:off x="5365724" y="2291778"/>
            <a:ext cx="683107" cy="0"/>
          </a:xfrm>
          <a:prstGeom prst="straightConnector1">
            <a:avLst/>
          </a:prstGeom>
          <a:noFill/>
          <a:ln w="38100" cap="flat" cmpd="sng">
            <a:solidFill>
              <a:schemeClr val="dk1"/>
            </a:solidFill>
            <a:prstDash val="solid"/>
            <a:miter lim="800000"/>
            <a:headEnd type="none" w="sm" len="sm"/>
            <a:tailEnd type="stealth" w="med" len="med"/>
          </a:ln>
        </p:spPr>
      </p:cxnSp>
      <p:cxnSp>
        <p:nvCxnSpPr>
          <p:cNvPr id="528" name="Google Shape;528;p43"/>
          <p:cNvCxnSpPr/>
          <p:nvPr/>
        </p:nvCxnSpPr>
        <p:spPr>
          <a:xfrm>
            <a:off x="3388966" y="2328022"/>
            <a:ext cx="683107" cy="0"/>
          </a:xfrm>
          <a:prstGeom prst="straightConnector1">
            <a:avLst/>
          </a:prstGeom>
          <a:noFill/>
          <a:ln w="38100" cap="flat" cmpd="sng">
            <a:solidFill>
              <a:schemeClr val="dk1"/>
            </a:solidFill>
            <a:prstDash val="solid"/>
            <a:miter lim="800000"/>
            <a:headEnd type="none" w="sm" len="sm"/>
            <a:tailEnd type="stealth" w="med" len="med"/>
          </a:ln>
        </p:spPr>
      </p:cxnSp>
      <p:sp>
        <p:nvSpPr>
          <p:cNvPr id="529" name="Google Shape;529;p43"/>
          <p:cNvSpPr/>
          <p:nvPr/>
        </p:nvSpPr>
        <p:spPr>
          <a:xfrm>
            <a:off x="264795" y="5843081"/>
            <a:ext cx="116624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When you submit your data through the GLOBE website, the calculations to convert your raw data to biomass and carbon storage values will be completed for you!</a:t>
            </a:r>
            <a:endParaRPr sz="2400">
              <a:solidFill>
                <a:schemeClr val="dk1"/>
              </a:solidFill>
              <a:latin typeface="Calibri"/>
              <a:ea typeface="Calibri"/>
              <a:cs typeface="Calibri"/>
              <a:sym typeface="Calibri"/>
            </a:endParaRPr>
          </a:p>
        </p:txBody>
      </p:sp>
      <p:sp>
        <p:nvSpPr>
          <p:cNvPr id="530" name="Google Shape;530;p43"/>
          <p:cNvSpPr/>
          <p:nvPr/>
        </p:nvSpPr>
        <p:spPr>
          <a:xfrm>
            <a:off x="4136759" y="4593685"/>
            <a:ext cx="3141035" cy="481090"/>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 Phenology</a:t>
            </a:r>
            <a:endParaRPr/>
          </a:p>
        </p:txBody>
      </p:sp>
      <p:sp>
        <p:nvSpPr>
          <p:cNvPr id="537" name="Google Shape;537;p44"/>
          <p:cNvSpPr txBox="1">
            <a:spLocks noGrp="1"/>
          </p:cNvSpPr>
          <p:nvPr>
            <p:ph type="body" idx="1"/>
          </p:nvPr>
        </p:nvSpPr>
        <p:spPr>
          <a:xfrm>
            <a:off x="527554" y="1964591"/>
            <a:ext cx="6988368"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55000"/>
              </a:buClr>
              <a:buSzPts val="2400"/>
              <a:buNone/>
            </a:pPr>
            <a:r>
              <a:rPr lang="en-US" sz="2400" b="1" dirty="0">
                <a:solidFill>
                  <a:srgbClr val="055000"/>
                </a:solidFill>
              </a:rPr>
              <a:t>Phenology </a:t>
            </a:r>
            <a:r>
              <a:rPr lang="en-US" sz="2400" dirty="0"/>
              <a:t>is the study of living organisms’ response to seasonal and climatic changes in the environment in which they live.  Using the phenology protocols, you will observe the seasonal changes observed in plant growth and animal behavior.  These data are critical to better understand the response of our ecosystems to a warming climate.</a:t>
            </a:r>
            <a:endParaRPr dirty="0"/>
          </a:p>
        </p:txBody>
      </p:sp>
      <p:pic>
        <p:nvPicPr>
          <p:cNvPr id="538" name="Google Shape;538;p44"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539" name="Google Shape;539;p44"/>
          <p:cNvSpPr txBox="1"/>
          <p:nvPr/>
        </p:nvSpPr>
        <p:spPr>
          <a:xfrm>
            <a:off x="7605130" y="4824952"/>
            <a:ext cx="49288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Student monitoring green-up in a shrub</a:t>
            </a:r>
            <a:endParaRPr/>
          </a:p>
        </p:txBody>
      </p:sp>
      <p:pic>
        <p:nvPicPr>
          <p:cNvPr id="540" name="Google Shape;540;p44" descr="Student observing budburst on a tree branch"/>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18470" y="2042695"/>
            <a:ext cx="3502000" cy="2709094"/>
          </a:xfrm>
          <a:prstGeom prst="rect">
            <a:avLst/>
          </a:prstGeom>
          <a:noFill/>
          <a:ln>
            <a:noFill/>
          </a:ln>
        </p:spPr>
      </p:pic>
      <p:sp>
        <p:nvSpPr>
          <p:cNvPr id="541" name="Google Shape;54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546" name="Google Shape;546;p45"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547" name="Google Shape;547;p45"/>
          <p:cNvSpPr txBox="1"/>
          <p:nvPr/>
        </p:nvSpPr>
        <p:spPr>
          <a:xfrm>
            <a:off x="7605130" y="4824952"/>
            <a:ext cx="49288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Student monitoring green-up in a shrub</a:t>
            </a:r>
            <a:endParaRPr/>
          </a:p>
        </p:txBody>
      </p:sp>
      <p:pic>
        <p:nvPicPr>
          <p:cNvPr id="548" name="Google Shape;548;p45" descr="Student observing budburst on a tree branch"/>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18470" y="2042695"/>
            <a:ext cx="3502000" cy="2709094"/>
          </a:xfrm>
          <a:prstGeom prst="rect">
            <a:avLst/>
          </a:prstGeom>
          <a:noFill/>
          <a:ln>
            <a:noFill/>
          </a:ln>
        </p:spPr>
      </p:pic>
      <p:sp>
        <p:nvSpPr>
          <p:cNvPr id="549" name="Google Shape;549;p45"/>
          <p:cNvSpPr txBox="1">
            <a:spLocks noGrp="1"/>
          </p:cNvSpPr>
          <p:nvPr>
            <p:ph type="body" idx="1"/>
          </p:nvPr>
        </p:nvSpPr>
        <p:spPr>
          <a:xfrm>
            <a:off x="839788" y="2057400"/>
            <a:ext cx="6765342"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385623"/>
              </a:buClr>
              <a:buSzPts val="2400"/>
              <a:buNone/>
            </a:pPr>
            <a:r>
              <a:rPr lang="en-US" sz="2400" b="1" dirty="0">
                <a:solidFill>
                  <a:srgbClr val="385623"/>
                </a:solidFill>
              </a:rPr>
              <a:t>Where</a:t>
            </a:r>
            <a:r>
              <a:rPr lang="en-US" sz="2400" dirty="0">
                <a:solidFill>
                  <a:srgbClr val="385623"/>
                </a:solidFill>
              </a:rPr>
              <a:t>: </a:t>
            </a:r>
            <a:r>
              <a:rPr lang="en-US" sz="2400" dirty="0"/>
              <a:t>At your Phenology Study Site</a:t>
            </a:r>
            <a:endParaRPr sz="2400" strike="sngStrike" dirty="0"/>
          </a:p>
          <a:p>
            <a:pPr marL="0" lvl="0" indent="0" algn="just" rtl="0">
              <a:lnSpc>
                <a:spcPct val="90000"/>
              </a:lnSpc>
              <a:spcBef>
                <a:spcPts val="1000"/>
              </a:spcBef>
              <a:spcAft>
                <a:spcPts val="0"/>
              </a:spcAft>
              <a:buClr>
                <a:srgbClr val="385623"/>
              </a:buClr>
              <a:buSzPts val="2400"/>
              <a:buNone/>
            </a:pPr>
            <a:r>
              <a:rPr lang="en-US" sz="2400" b="1" dirty="0">
                <a:solidFill>
                  <a:srgbClr val="385623"/>
                </a:solidFill>
              </a:rPr>
              <a:t>When: </a:t>
            </a:r>
            <a:r>
              <a:rPr lang="en-US" sz="2400" dirty="0"/>
              <a:t>Takes place at specific times of the year</a:t>
            </a:r>
            <a:endParaRPr sz="2400" b="1" dirty="0"/>
          </a:p>
          <a:p>
            <a:pPr marL="0" lvl="0" indent="0" algn="just" rtl="0">
              <a:lnSpc>
                <a:spcPct val="90000"/>
              </a:lnSpc>
              <a:spcBef>
                <a:spcPts val="1000"/>
              </a:spcBef>
              <a:spcAft>
                <a:spcPts val="0"/>
              </a:spcAft>
              <a:buClr>
                <a:srgbClr val="385623"/>
              </a:buClr>
              <a:buSzPts val="2400"/>
              <a:buNone/>
            </a:pPr>
            <a:r>
              <a:rPr lang="en-US" sz="2400" b="1" dirty="0">
                <a:solidFill>
                  <a:srgbClr val="385623"/>
                </a:solidFill>
              </a:rPr>
              <a:t>Frequency for Green-Up and Green-Down</a:t>
            </a:r>
            <a:r>
              <a:rPr lang="en-US" sz="2400" dirty="0">
                <a:solidFill>
                  <a:srgbClr val="385623"/>
                </a:solidFill>
              </a:rPr>
              <a:t>: </a:t>
            </a:r>
            <a:r>
              <a:rPr lang="en-US" sz="2400" dirty="0"/>
              <a:t>Twice a week beginning two weeks prior to anticipated color change</a:t>
            </a:r>
            <a:endParaRPr dirty="0"/>
          </a:p>
          <a:p>
            <a:pPr marL="0" lvl="0" indent="0" algn="l" rtl="0">
              <a:lnSpc>
                <a:spcPct val="90000"/>
              </a:lnSpc>
              <a:spcBef>
                <a:spcPts val="1000"/>
              </a:spcBef>
              <a:spcAft>
                <a:spcPts val="0"/>
              </a:spcAft>
              <a:buClr>
                <a:schemeClr val="dk1"/>
              </a:buClr>
              <a:buSzPts val="1600"/>
              <a:buNone/>
            </a:pPr>
            <a:endParaRPr dirty="0"/>
          </a:p>
        </p:txBody>
      </p:sp>
      <p:sp>
        <p:nvSpPr>
          <p:cNvPr id="550" name="Google Shape;550;p45"/>
          <p:cNvSpPr txBox="1">
            <a:spLocks noGrp="1"/>
          </p:cNvSpPr>
          <p:nvPr>
            <p:ph type="title"/>
          </p:nvPr>
        </p:nvSpPr>
        <p:spPr>
          <a:xfrm>
            <a:off x="839788" y="457200"/>
            <a:ext cx="7224920" cy="108678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Conducting Phenology Protocols</a:t>
            </a:r>
            <a:endParaRPr/>
          </a:p>
        </p:txBody>
      </p:sp>
      <p:sp>
        <p:nvSpPr>
          <p:cNvPr id="551" name="Google Shape;55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6"/>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Phenology: Tree and Shrub Green-Up</a:t>
            </a:r>
            <a:endParaRPr/>
          </a:p>
        </p:txBody>
      </p:sp>
      <p:sp>
        <p:nvSpPr>
          <p:cNvPr id="557" name="Google Shape;557;p46"/>
          <p:cNvSpPr txBox="1">
            <a:spLocks noGrp="1"/>
          </p:cNvSpPr>
          <p:nvPr>
            <p:ph type="body" idx="1"/>
          </p:nvPr>
        </p:nvSpPr>
        <p:spPr>
          <a:xfrm>
            <a:off x="527554" y="1964591"/>
            <a:ext cx="6988368"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385623"/>
              </a:buClr>
              <a:buSzPts val="2400"/>
              <a:buNone/>
            </a:pPr>
            <a:r>
              <a:rPr lang="en-US" sz="2400" b="1">
                <a:solidFill>
                  <a:srgbClr val="385623"/>
                </a:solidFill>
              </a:rPr>
              <a:t>Tree and Shrub Green-Up </a:t>
            </a:r>
            <a:r>
              <a:rPr lang="en-US" sz="2400"/>
              <a:t>starts when dormancy (a state of suspended growth and metabolism) is broken by environmental conditions such as longer hours of sunlight and higher temperatures in temperate regions, or rains and cooler temperatures in desert areas.</a:t>
            </a:r>
            <a:endParaRPr/>
          </a:p>
        </p:txBody>
      </p:sp>
      <p:pic>
        <p:nvPicPr>
          <p:cNvPr id="558" name="Google Shape;558;p46"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559" name="Google Shape;559;p46"/>
          <p:cNvSpPr txBox="1"/>
          <p:nvPr/>
        </p:nvSpPr>
        <p:spPr>
          <a:xfrm>
            <a:off x="8047136" y="4689217"/>
            <a:ext cx="30554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Students monitoring green-up</a:t>
            </a:r>
            <a:endParaRPr/>
          </a:p>
        </p:txBody>
      </p:sp>
      <p:pic>
        <p:nvPicPr>
          <p:cNvPr id="560" name="Google Shape;560;p46" descr="Photo: Girls monitoring green-up for a shrub."/>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75463" y="1964591"/>
            <a:ext cx="3598781" cy="2685331"/>
          </a:xfrm>
          <a:prstGeom prst="rect">
            <a:avLst/>
          </a:prstGeom>
          <a:noFill/>
          <a:ln>
            <a:noFill/>
          </a:ln>
        </p:spPr>
      </p:pic>
      <p:pic>
        <p:nvPicPr>
          <p:cNvPr id="561" name="Google Shape;561;p46" descr="Photo of a cluster of buds marked for monitoring green-up."/>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102946" y="3870385"/>
            <a:ext cx="3249261" cy="2376328"/>
          </a:xfrm>
          <a:prstGeom prst="rect">
            <a:avLst/>
          </a:prstGeom>
          <a:noFill/>
          <a:ln>
            <a:noFill/>
          </a:ln>
        </p:spPr>
      </p:pic>
      <p:sp>
        <p:nvSpPr>
          <p:cNvPr id="562" name="Google Shape;562;p46"/>
          <p:cNvSpPr txBox="1"/>
          <p:nvPr/>
        </p:nvSpPr>
        <p:spPr>
          <a:xfrm>
            <a:off x="5757400" y="5176014"/>
            <a:ext cx="57064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Frequency of Observations: Twice a week beginning two weeks prior to the anticipated start of budburst. By using a permanent marker, students can mark the buds they are examining during green up with dots.</a:t>
            </a:r>
            <a:endParaRPr/>
          </a:p>
        </p:txBody>
      </p:sp>
      <p:sp>
        <p:nvSpPr>
          <p:cNvPr id="563" name="Google Shape;56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pic>
        <p:nvPicPr>
          <p:cNvPr id="569" name="Google Shape;569;p47"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570" name="Google Shape;570;p47"/>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Phenology: Tree and Shrub Green-Down</a:t>
            </a:r>
            <a:endParaRPr/>
          </a:p>
        </p:txBody>
      </p:sp>
      <p:sp>
        <p:nvSpPr>
          <p:cNvPr id="571" name="Google Shape;571;p47"/>
          <p:cNvSpPr txBox="1">
            <a:spLocks noGrp="1"/>
          </p:cNvSpPr>
          <p:nvPr>
            <p:ph type="body" idx="1"/>
          </p:nvPr>
        </p:nvSpPr>
        <p:spPr>
          <a:xfrm>
            <a:off x="527554" y="1718360"/>
            <a:ext cx="10956234"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400"/>
              <a:buNone/>
            </a:pPr>
            <a:r>
              <a:rPr lang="en-US" sz="2400" b="1"/>
              <a:t>Green-down</a:t>
            </a:r>
            <a:r>
              <a:rPr lang="en-US" sz="2400"/>
              <a:t> marks the end of the growing season for many plants. A color change is generally associated with green-down of leaves.  The color will vary by species.</a:t>
            </a:r>
            <a:endParaRPr/>
          </a:p>
          <a:p>
            <a:pPr marL="0" lvl="0" indent="0" algn="just" rtl="0">
              <a:lnSpc>
                <a:spcPct val="90000"/>
              </a:lnSpc>
              <a:spcBef>
                <a:spcPts val="1000"/>
              </a:spcBef>
              <a:spcAft>
                <a:spcPts val="0"/>
              </a:spcAft>
              <a:buClr>
                <a:schemeClr val="dk1"/>
              </a:buClr>
              <a:buSzPts val="2400"/>
              <a:buNone/>
            </a:pPr>
            <a:endParaRPr sz="2400"/>
          </a:p>
          <a:p>
            <a:pPr marL="0" lvl="0" indent="0" algn="just" rtl="0">
              <a:lnSpc>
                <a:spcPct val="90000"/>
              </a:lnSpc>
              <a:spcBef>
                <a:spcPts val="1000"/>
              </a:spcBef>
              <a:spcAft>
                <a:spcPts val="0"/>
              </a:spcAft>
              <a:buClr>
                <a:schemeClr val="dk1"/>
              </a:buClr>
              <a:buSzPts val="2400"/>
              <a:buNone/>
            </a:pPr>
            <a:r>
              <a:rPr lang="en-US" sz="2400"/>
              <a:t>These plant </a:t>
            </a:r>
            <a:r>
              <a:rPr lang="en-US" sz="2400" b="1">
                <a:solidFill>
                  <a:srgbClr val="485925"/>
                </a:solidFill>
              </a:rPr>
              <a:t>phenological</a:t>
            </a:r>
            <a:r>
              <a:rPr lang="en-US" sz="2400"/>
              <a:t> events are directly related to global carbon fixation and the amount of carbon dioxide in the atmosphere. Green-down events are also affected by air temperature and humidity and soil moisture.</a:t>
            </a:r>
            <a:endParaRPr/>
          </a:p>
        </p:txBody>
      </p:sp>
      <p:pic>
        <p:nvPicPr>
          <p:cNvPr id="572" name="Google Shape;572;p47" descr="Photo montageof four seasons of sweet gum tree, showing green-dow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1295" y="4215855"/>
            <a:ext cx="5475194" cy="2096358"/>
          </a:xfrm>
          <a:prstGeom prst="rect">
            <a:avLst/>
          </a:prstGeom>
          <a:noFill/>
          <a:ln>
            <a:noFill/>
          </a:ln>
        </p:spPr>
      </p:pic>
      <p:sp>
        <p:nvSpPr>
          <p:cNvPr id="573" name="Google Shape;573;p47"/>
          <p:cNvSpPr txBox="1"/>
          <p:nvPr/>
        </p:nvSpPr>
        <p:spPr>
          <a:xfrm>
            <a:off x="6925457" y="4452079"/>
            <a:ext cx="488679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Frequency of Observations</a:t>
            </a:r>
            <a:r>
              <a:rPr lang="en-US" sz="1800">
                <a:solidFill>
                  <a:schemeClr val="dk1"/>
                </a:solidFill>
                <a:latin typeface="Calibri"/>
                <a:ea typeface="Calibri"/>
                <a:cs typeface="Calibri"/>
                <a:sym typeface="Calibri"/>
              </a:rPr>
              <a:t>: Twice a week beginning two weeks prior to anticipated color change.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pic>
        <p:nvPicPr>
          <p:cNvPr id="579" name="Google Shape;579;p48"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580" name="Google Shape;580;p48"/>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Phenology: Grass Green-Up</a:t>
            </a:r>
            <a:endParaRPr/>
          </a:p>
        </p:txBody>
      </p:sp>
      <p:sp>
        <p:nvSpPr>
          <p:cNvPr id="581" name="Google Shape;581;p48"/>
          <p:cNvSpPr txBox="1">
            <a:spLocks noGrp="1"/>
          </p:cNvSpPr>
          <p:nvPr>
            <p:ph type="body" idx="1"/>
          </p:nvPr>
        </p:nvSpPr>
        <p:spPr>
          <a:xfrm>
            <a:off x="527554" y="1935108"/>
            <a:ext cx="8132352" cy="3811588"/>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r>
              <a:rPr lang="en-US" sz="2400"/>
              <a:t>Grass Green-Up is another phenological measurement that is used to identify the beginning of the growing season. Monitoring the length of the growing season is important. Knowing the onset and length of the growing season is critical for society, because it is a measure that allows us to monitor the impacts of climate change, which has implications for food production, economic growth, and human health.</a:t>
            </a:r>
            <a:endParaRPr/>
          </a:p>
          <a:p>
            <a:pPr marL="0" lvl="0" indent="0" algn="just" rtl="0">
              <a:lnSpc>
                <a:spcPct val="90000"/>
              </a:lnSpc>
              <a:spcBef>
                <a:spcPts val="444"/>
              </a:spcBef>
              <a:spcAft>
                <a:spcPts val="0"/>
              </a:spcAft>
              <a:buClr>
                <a:schemeClr val="dk1"/>
              </a:buClr>
              <a:buSzPct val="100000"/>
              <a:buNone/>
            </a:pPr>
            <a:endParaRPr sz="2400"/>
          </a:p>
          <a:p>
            <a:pPr marL="0" lvl="0" indent="0" algn="just" rtl="0">
              <a:lnSpc>
                <a:spcPct val="90000"/>
              </a:lnSpc>
              <a:spcBef>
                <a:spcPts val="444"/>
              </a:spcBef>
              <a:spcAft>
                <a:spcPts val="0"/>
              </a:spcAft>
              <a:buClr>
                <a:schemeClr val="dk1"/>
              </a:buClr>
              <a:buSzPct val="100000"/>
              <a:buNone/>
            </a:pPr>
            <a:r>
              <a:rPr lang="en-US" sz="2400"/>
              <a:t>Frequency of Observations: Twice a week beginning two weeks prior to the anticipated start of budburst. Mark each shoot with dots using a permanent marker  so you can conduct measurements on the same shoots throughout green-up.</a:t>
            </a:r>
            <a:endParaRPr/>
          </a:p>
          <a:p>
            <a:pPr marL="0" lvl="0" indent="0" algn="just" rtl="0">
              <a:lnSpc>
                <a:spcPct val="90000"/>
              </a:lnSpc>
              <a:spcBef>
                <a:spcPts val="444"/>
              </a:spcBef>
              <a:spcAft>
                <a:spcPts val="0"/>
              </a:spcAft>
              <a:buClr>
                <a:schemeClr val="dk1"/>
              </a:buClr>
              <a:buSzPct val="100000"/>
              <a:buNone/>
            </a:pPr>
            <a:endParaRPr sz="2400"/>
          </a:p>
        </p:txBody>
      </p:sp>
      <p:pic>
        <p:nvPicPr>
          <p:cNvPr id="582" name="Google Shape;582;p48" descr="photo of emerging green grass shoots, and diagram of grass leaves marked by dots so they can be measured every few day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213425" y="1166704"/>
            <a:ext cx="2209800" cy="49149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pic>
        <p:nvPicPr>
          <p:cNvPr id="588" name="Google Shape;588;p49"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sp>
        <p:nvSpPr>
          <p:cNvPr id="589" name="Google Shape;589;p49"/>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Phenology: Grass Green-Down</a:t>
            </a:r>
            <a:endParaRPr/>
          </a:p>
        </p:txBody>
      </p:sp>
      <p:sp>
        <p:nvSpPr>
          <p:cNvPr id="590" name="Google Shape;590;p49"/>
          <p:cNvSpPr txBox="1">
            <a:spLocks noGrp="1"/>
          </p:cNvSpPr>
          <p:nvPr>
            <p:ph type="body" idx="1"/>
          </p:nvPr>
        </p:nvSpPr>
        <p:spPr>
          <a:xfrm>
            <a:off x="527554" y="1984077"/>
            <a:ext cx="7675152" cy="3811588"/>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rgbClr val="385623"/>
              </a:buClr>
              <a:buSzPts val="2400"/>
              <a:buNone/>
            </a:pPr>
            <a:r>
              <a:rPr lang="en-US" sz="2400" b="1">
                <a:solidFill>
                  <a:srgbClr val="385623"/>
                </a:solidFill>
              </a:rPr>
              <a:t>Green-down</a:t>
            </a:r>
            <a:r>
              <a:rPr lang="en-US" sz="2400"/>
              <a:t> marks the end of the growing season for many plants. A color change is generally associated with green-down of leaves.  The color will vary by species.</a:t>
            </a:r>
            <a:endParaRPr/>
          </a:p>
          <a:p>
            <a:pPr marL="0" lvl="0" indent="0" algn="just" rtl="0">
              <a:lnSpc>
                <a:spcPct val="90000"/>
              </a:lnSpc>
              <a:spcBef>
                <a:spcPts val="1000"/>
              </a:spcBef>
              <a:spcAft>
                <a:spcPts val="0"/>
              </a:spcAft>
              <a:buClr>
                <a:schemeClr val="dk1"/>
              </a:buClr>
              <a:buSzPts val="2400"/>
              <a:buNone/>
            </a:pPr>
            <a:endParaRPr sz="2400"/>
          </a:p>
          <a:p>
            <a:pPr marL="0" lvl="0" indent="0" algn="just" rtl="0">
              <a:lnSpc>
                <a:spcPct val="90000"/>
              </a:lnSpc>
              <a:spcBef>
                <a:spcPts val="1000"/>
              </a:spcBef>
              <a:spcAft>
                <a:spcPts val="0"/>
              </a:spcAft>
              <a:buClr>
                <a:schemeClr val="dk1"/>
              </a:buClr>
              <a:buSzPts val="2400"/>
              <a:buNone/>
            </a:pPr>
            <a:r>
              <a:rPr lang="en-US" sz="2400"/>
              <a:t>At least twice a week beginning two weeks prior to the anticipated start of green down, continuing until plant color change has ended or leaves have dropped off.</a:t>
            </a:r>
            <a:endParaRPr/>
          </a:p>
          <a:p>
            <a:pPr marL="0" lvl="0" indent="0" algn="just" rtl="0">
              <a:lnSpc>
                <a:spcPct val="90000"/>
              </a:lnSpc>
              <a:spcBef>
                <a:spcPts val="1000"/>
              </a:spcBef>
              <a:spcAft>
                <a:spcPts val="0"/>
              </a:spcAft>
              <a:buClr>
                <a:schemeClr val="dk1"/>
              </a:buClr>
              <a:buSzPts val="2400"/>
              <a:buNone/>
            </a:pPr>
            <a:endParaRPr sz="2400"/>
          </a:p>
          <a:p>
            <a:pPr marL="0" lvl="0" indent="0" algn="just" rtl="0">
              <a:lnSpc>
                <a:spcPct val="90000"/>
              </a:lnSpc>
              <a:spcBef>
                <a:spcPts val="1000"/>
              </a:spcBef>
              <a:spcAft>
                <a:spcPts val="0"/>
              </a:spcAft>
              <a:buClr>
                <a:schemeClr val="dk1"/>
              </a:buClr>
              <a:buSzPts val="2400"/>
              <a:buNone/>
            </a:pPr>
            <a:r>
              <a:rPr lang="en-US" sz="2400" b="1"/>
              <a:t>Frequency of Observations</a:t>
            </a:r>
            <a:r>
              <a:rPr lang="en-US" sz="2400"/>
              <a:t>: Twice a week beginning two weeks prior to anticipated color change</a:t>
            </a:r>
            <a:endParaRPr/>
          </a:p>
          <a:p>
            <a:pPr marL="0" lvl="0" indent="0" algn="just" rtl="0">
              <a:lnSpc>
                <a:spcPct val="90000"/>
              </a:lnSpc>
              <a:spcBef>
                <a:spcPts val="1000"/>
              </a:spcBef>
              <a:spcAft>
                <a:spcPts val="0"/>
              </a:spcAft>
              <a:buClr>
                <a:schemeClr val="dk1"/>
              </a:buClr>
              <a:buSzPts val="2400"/>
              <a:buNone/>
            </a:pPr>
            <a:endParaRPr sz="2400"/>
          </a:p>
          <a:p>
            <a:pPr marL="0" lvl="0" indent="0" algn="just" rtl="0">
              <a:lnSpc>
                <a:spcPct val="90000"/>
              </a:lnSpc>
              <a:spcBef>
                <a:spcPts val="1000"/>
              </a:spcBef>
              <a:spcAft>
                <a:spcPts val="0"/>
              </a:spcAft>
              <a:buClr>
                <a:schemeClr val="dk1"/>
              </a:buClr>
              <a:buSzPts val="2400"/>
              <a:buNone/>
            </a:pPr>
            <a:endParaRPr sz="2400">
              <a:latin typeface="Arial"/>
              <a:ea typeface="Arial"/>
              <a:cs typeface="Arial"/>
              <a:sym typeface="Arial"/>
            </a:endParaRPr>
          </a:p>
        </p:txBody>
      </p:sp>
      <p:pic>
        <p:nvPicPr>
          <p:cNvPr id="591" name="Google Shape;591;p49" descr="Diagram  of grass in green-down, with shoots marked so they can be measured every few day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959425" y="1600200"/>
            <a:ext cx="2717800" cy="3733800"/>
          </a:xfrm>
          <a:prstGeom prst="rect">
            <a:avLst/>
          </a:prstGeom>
          <a:noFill/>
          <a:ln>
            <a:noFill/>
          </a:ln>
        </p:spPr>
      </p:pic>
      <p:sp>
        <p:nvSpPr>
          <p:cNvPr id="592" name="Google Shape;592;p49"/>
          <p:cNvSpPr txBox="1"/>
          <p:nvPr/>
        </p:nvSpPr>
        <p:spPr>
          <a:xfrm>
            <a:off x="8448528" y="5256212"/>
            <a:ext cx="373959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Grass in green-down, with shoots marked so they can be measured every few days by students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pic>
        <p:nvPicPr>
          <p:cNvPr id="609" name="Google Shape;609;p51"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610" name="Google Shape;610;p51"/>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Phenology: Phenological Gardens</a:t>
            </a:r>
            <a:endParaRPr/>
          </a:p>
        </p:txBody>
      </p:sp>
      <p:sp>
        <p:nvSpPr>
          <p:cNvPr id="611" name="Google Shape;611;p51"/>
          <p:cNvSpPr txBox="1">
            <a:spLocks noGrp="1"/>
          </p:cNvSpPr>
          <p:nvPr>
            <p:ph type="body" idx="1"/>
          </p:nvPr>
        </p:nvSpPr>
        <p:spPr>
          <a:xfrm>
            <a:off x="627410" y="1858899"/>
            <a:ext cx="7911472" cy="437459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sz="1900"/>
              <a:t>A GLOBE phenological garden contains a variety of plants that bloom at different times during the year. This allows you and scientists to learn how the growing season is changing from year to year as well as see if there is an overall change in the growing season over a longer length of time. The collection of atmosphere data (such as temperature and precipitation) and soil moisture and temperature data will greatly help you and scientists interpret the phenological garden data. You can find the field guides for these measurements in the Atmosphere and Soil (Pedosphere) Protocols.</a:t>
            </a:r>
            <a:endParaRPr/>
          </a:p>
          <a:p>
            <a:pPr marL="0" lvl="0" indent="0" algn="l" rtl="0">
              <a:lnSpc>
                <a:spcPct val="90000"/>
              </a:lnSpc>
              <a:spcBef>
                <a:spcPts val="1000"/>
              </a:spcBef>
              <a:spcAft>
                <a:spcPts val="0"/>
              </a:spcAft>
              <a:buClr>
                <a:schemeClr val="dk1"/>
              </a:buClr>
              <a:buSzPct val="100000"/>
              <a:buNone/>
            </a:pPr>
            <a:endParaRPr sz="1900"/>
          </a:p>
          <a:p>
            <a:pPr marL="0" lvl="0" indent="0" algn="l" rtl="0">
              <a:lnSpc>
                <a:spcPct val="90000"/>
              </a:lnSpc>
              <a:spcBef>
                <a:spcPts val="1000"/>
              </a:spcBef>
              <a:spcAft>
                <a:spcPts val="0"/>
              </a:spcAft>
              <a:buClr>
                <a:schemeClr val="dk1"/>
              </a:buClr>
              <a:buSzPct val="100000"/>
              <a:buNone/>
            </a:pPr>
            <a:r>
              <a:rPr lang="en-US" sz="1900"/>
              <a:t>The plants need to come from selected  nurseries to make sure that the plants are clones. A cloned plant shares identical DNA with the other clones. Cloned plants are needed to make large-scale comparison among the dates of the different developmental phases of the plant.</a:t>
            </a:r>
            <a:endParaRPr/>
          </a:p>
          <a:p>
            <a:pPr marL="0" lvl="0" indent="0" algn="l" rtl="0">
              <a:lnSpc>
                <a:spcPct val="90000"/>
              </a:lnSpc>
              <a:spcBef>
                <a:spcPts val="1000"/>
              </a:spcBef>
              <a:spcAft>
                <a:spcPts val="0"/>
              </a:spcAft>
              <a:buClr>
                <a:schemeClr val="dk1"/>
              </a:buClr>
              <a:buSzPct val="100000"/>
              <a:buNone/>
            </a:pPr>
            <a:endParaRPr sz="1900"/>
          </a:p>
          <a:p>
            <a:pPr marL="0" lvl="0" indent="0" algn="l" rtl="0">
              <a:lnSpc>
                <a:spcPct val="90000"/>
              </a:lnSpc>
              <a:spcBef>
                <a:spcPts val="1000"/>
              </a:spcBef>
              <a:spcAft>
                <a:spcPts val="0"/>
              </a:spcAft>
              <a:buClr>
                <a:schemeClr val="dk1"/>
              </a:buClr>
              <a:buSzPct val="100000"/>
              <a:buNone/>
            </a:pPr>
            <a:r>
              <a:rPr lang="en-US" sz="1900"/>
              <a:t>Frequency of Observations: Daily for each plant variety before leaf growth and blooming starts and during the blooming stages. Two or three times a week in between blooms.</a:t>
            </a:r>
            <a:endParaRPr/>
          </a:p>
          <a:p>
            <a:pPr marL="0" lvl="0" indent="0" algn="l" rtl="0">
              <a:lnSpc>
                <a:spcPct val="90000"/>
              </a:lnSpc>
              <a:spcBef>
                <a:spcPts val="1000"/>
              </a:spcBef>
              <a:spcAft>
                <a:spcPts val="0"/>
              </a:spcAft>
              <a:buClr>
                <a:schemeClr val="dk1"/>
              </a:buClr>
              <a:buSzPct val="100000"/>
              <a:buNone/>
            </a:pPr>
            <a:endParaRPr sz="2400"/>
          </a:p>
        </p:txBody>
      </p:sp>
      <p:pic>
        <p:nvPicPr>
          <p:cNvPr id="612" name="Google Shape;612;p51" descr="Image of a Lilac bloo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538882" y="1906289"/>
            <a:ext cx="3079376" cy="2139905"/>
          </a:xfrm>
          <a:prstGeom prst="rect">
            <a:avLst/>
          </a:prstGeom>
          <a:noFill/>
          <a:ln>
            <a:noFill/>
          </a:ln>
        </p:spPr>
      </p:pic>
      <p:pic>
        <p:nvPicPr>
          <p:cNvPr id="613" name="Google Shape;613;p51" descr="Lilac first leaf at beginning of growing seas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390908" y="4217908"/>
            <a:ext cx="1227349" cy="1440801"/>
          </a:xfrm>
          <a:prstGeom prst="rect">
            <a:avLst/>
          </a:prstGeom>
          <a:noFill/>
          <a:ln>
            <a:noFill/>
          </a:ln>
        </p:spPr>
      </p:pic>
      <p:pic>
        <p:nvPicPr>
          <p:cNvPr id="614" name="Google Shape;614;p51" descr="In late winter, buds hydrate and swell"/>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538882" y="4217909"/>
            <a:ext cx="1644562" cy="146960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pic>
        <p:nvPicPr>
          <p:cNvPr id="620" name="Google Shape;620;p52"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621" name="Google Shape;621;p52"/>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Phenology: Arctic Bird Migration </a:t>
            </a:r>
            <a:endParaRPr/>
          </a:p>
        </p:txBody>
      </p:sp>
      <p:sp>
        <p:nvSpPr>
          <p:cNvPr id="622" name="Google Shape;622;p52"/>
          <p:cNvSpPr txBox="1">
            <a:spLocks noGrp="1"/>
          </p:cNvSpPr>
          <p:nvPr>
            <p:ph type="body" idx="1"/>
          </p:nvPr>
        </p:nvSpPr>
        <p:spPr>
          <a:xfrm>
            <a:off x="419946" y="1906288"/>
            <a:ext cx="7645062" cy="495171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dirty="0"/>
              <a:t>Ornithologists believe climate to be a primary factor influencing bird distribution. Many bird species that breed in the Arctic and near Arctic zones migrate in autumn to wintering areas. </a:t>
            </a:r>
            <a:endParaRPr dirty="0"/>
          </a:p>
          <a:p>
            <a:pPr marL="0" lvl="0" indent="0" algn="just" rtl="0">
              <a:lnSpc>
                <a:spcPct val="90000"/>
              </a:lnSpc>
              <a:spcBef>
                <a:spcPts val="1000"/>
              </a:spcBef>
              <a:spcAft>
                <a:spcPts val="0"/>
              </a:spcAft>
              <a:buClr>
                <a:schemeClr val="dk1"/>
              </a:buClr>
              <a:buSzPts val="2000"/>
              <a:buNone/>
            </a:pPr>
            <a:r>
              <a:rPr lang="en-US" sz="2000" dirty="0"/>
              <a:t>Students need to gather information about birds in your area. What are common birds in your area? Which species breed in your area? Which species stay the whole year? Which species are migratory and only stay for part of the year? </a:t>
            </a:r>
            <a:endParaRPr dirty="0"/>
          </a:p>
          <a:p>
            <a:pPr marL="0" lvl="0" indent="0" algn="just" rtl="0">
              <a:lnSpc>
                <a:spcPct val="90000"/>
              </a:lnSpc>
              <a:spcBef>
                <a:spcPts val="1000"/>
              </a:spcBef>
              <a:spcAft>
                <a:spcPts val="0"/>
              </a:spcAft>
              <a:buClr>
                <a:schemeClr val="dk1"/>
              </a:buClr>
              <a:buSzPts val="2000"/>
              <a:buNone/>
            </a:pPr>
            <a:r>
              <a:rPr lang="en-US" sz="2000" dirty="0"/>
              <a:t>You may want to select a bird species that arrives in the early spring so that student observations can fit into the school calendar.</a:t>
            </a:r>
            <a:endParaRPr dirty="0"/>
          </a:p>
          <a:p>
            <a:pPr marL="0" lvl="0" indent="0" algn="just" rtl="0">
              <a:lnSpc>
                <a:spcPct val="90000"/>
              </a:lnSpc>
              <a:spcBef>
                <a:spcPts val="1000"/>
              </a:spcBef>
              <a:spcAft>
                <a:spcPts val="0"/>
              </a:spcAft>
              <a:buClr>
                <a:schemeClr val="dk1"/>
              </a:buClr>
              <a:buSzPts val="2000"/>
              <a:buNone/>
            </a:pPr>
            <a:r>
              <a:rPr lang="en-US" sz="2000" dirty="0"/>
              <a:t>Gathering data in many different locations will increase knowledge, not only about bird migration patterns and its connection to climate changes, but also on changes in species abundance and distribution.</a:t>
            </a:r>
            <a:endParaRPr dirty="0"/>
          </a:p>
          <a:p>
            <a:pPr marL="0" lvl="0" indent="0" algn="just" rtl="0">
              <a:lnSpc>
                <a:spcPct val="90000"/>
              </a:lnSpc>
              <a:spcBef>
                <a:spcPts val="1000"/>
              </a:spcBef>
              <a:spcAft>
                <a:spcPts val="0"/>
              </a:spcAft>
              <a:buClr>
                <a:schemeClr val="dk1"/>
              </a:buClr>
              <a:buSzPts val="2000"/>
              <a:buNone/>
            </a:pPr>
            <a:r>
              <a:rPr lang="en-US" sz="2000" b="1" dirty="0"/>
              <a:t>Frequency of observations: </a:t>
            </a:r>
            <a:r>
              <a:rPr lang="en-US" sz="2000" dirty="0"/>
              <a:t>Every other day beginning 2 weeks prior to expected arrival time until few or none of the selected species are seen. </a:t>
            </a:r>
            <a:endParaRPr dirty="0"/>
          </a:p>
          <a:p>
            <a:pPr marL="0" lvl="0" indent="0" algn="just" rtl="0">
              <a:lnSpc>
                <a:spcPct val="90000"/>
              </a:lnSpc>
              <a:spcBef>
                <a:spcPts val="1000"/>
              </a:spcBef>
              <a:spcAft>
                <a:spcPts val="0"/>
              </a:spcAft>
              <a:buClr>
                <a:schemeClr val="dk1"/>
              </a:buClr>
              <a:buSzPts val="2000"/>
              <a:buNone/>
            </a:pPr>
            <a:endParaRPr sz="2000" dirty="0">
              <a:latin typeface="Arial"/>
              <a:ea typeface="Arial"/>
              <a:cs typeface="Arial"/>
              <a:sym typeface="Arial"/>
            </a:endParaRPr>
          </a:p>
        </p:txBody>
      </p:sp>
      <p:pic>
        <p:nvPicPr>
          <p:cNvPr id="623" name="Google Shape;623;p52" descr="Photo of an Arctic tern in flight."/>
          <p:cNvPicPr preferRelativeResize="0"/>
          <p:nvPr/>
        </p:nvPicPr>
        <p:blipFill rotWithShape="1">
          <a:blip r:embed="rId4">
            <a:alphaModFix/>
          </a:blip>
          <a:srcRect/>
          <a:stretch/>
        </p:blipFill>
        <p:spPr>
          <a:xfrm>
            <a:off x="8281683" y="1906289"/>
            <a:ext cx="3412378" cy="213273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pic>
        <p:nvPicPr>
          <p:cNvPr id="651" name="Google Shape;651;p55" descr="Watermark of mountain landscape"/>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0" y="936095"/>
            <a:ext cx="12192000" cy="5921905"/>
          </a:xfrm>
          <a:prstGeom prst="rect">
            <a:avLst/>
          </a:prstGeom>
          <a:noFill/>
          <a:ln>
            <a:noFill/>
          </a:ln>
        </p:spPr>
      </p:pic>
      <p:sp>
        <p:nvSpPr>
          <p:cNvPr id="647" name="Google Shape;64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pic>
        <p:nvPicPr>
          <p:cNvPr id="648" name="Google Shape;648;p55"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649" name="Google Shape;649;p55"/>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Question 6</a:t>
            </a:r>
            <a:endParaRPr dirty="0"/>
          </a:p>
        </p:txBody>
      </p:sp>
      <p:sp>
        <p:nvSpPr>
          <p:cNvPr id="650" name="Google Shape;650;p55"/>
          <p:cNvSpPr txBox="1">
            <a:spLocks noGrp="1"/>
          </p:cNvSpPr>
          <p:nvPr>
            <p:ph type="body" idx="1"/>
          </p:nvPr>
        </p:nvSpPr>
        <p:spPr>
          <a:xfrm>
            <a:off x="839787" y="2057400"/>
            <a:ext cx="6707887" cy="38115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85623"/>
              </a:buClr>
              <a:buSzPts val="1800"/>
              <a:buNone/>
            </a:pPr>
            <a:r>
              <a:rPr lang="en-US" sz="1800" b="1">
                <a:solidFill>
                  <a:srgbClr val="385623"/>
                </a:solidFill>
              </a:rPr>
              <a:t>What is the goal of phenology?</a:t>
            </a:r>
            <a:endParaRPr/>
          </a:p>
          <a:p>
            <a:pPr marL="0" lvl="0" indent="0" algn="l" rtl="0">
              <a:lnSpc>
                <a:spcPct val="90000"/>
              </a:lnSpc>
              <a:spcBef>
                <a:spcPts val="1000"/>
              </a:spcBef>
              <a:spcAft>
                <a:spcPts val="0"/>
              </a:spcAft>
              <a:buClr>
                <a:srgbClr val="385623"/>
              </a:buClr>
              <a:buSzPts val="1800"/>
              <a:buNone/>
            </a:pPr>
            <a:r>
              <a:rPr lang="en-US" sz="1800" b="1">
                <a:solidFill>
                  <a:srgbClr val="385623"/>
                </a:solidFill>
              </a:rPr>
              <a:t>a. To observe an organism’s growth and behavior to study changes in seasons and climate</a:t>
            </a:r>
            <a:endParaRPr/>
          </a:p>
          <a:p>
            <a:pPr marL="0" lvl="0" indent="0" algn="l" rtl="0">
              <a:lnSpc>
                <a:spcPct val="90000"/>
              </a:lnSpc>
              <a:spcBef>
                <a:spcPts val="1000"/>
              </a:spcBef>
              <a:spcAft>
                <a:spcPts val="0"/>
              </a:spcAft>
              <a:buClr>
                <a:srgbClr val="385623"/>
              </a:buClr>
              <a:buSzPts val="1800"/>
              <a:buNone/>
            </a:pPr>
            <a:r>
              <a:rPr lang="en-US" sz="1800" b="1">
                <a:solidFill>
                  <a:srgbClr val="385623"/>
                </a:solidFill>
              </a:rPr>
              <a:t>b. To measure the different growth parameters of plants and describe the land cover, so it can be identified in Landsat images</a:t>
            </a:r>
            <a:endParaRPr/>
          </a:p>
          <a:p>
            <a:pPr marL="0" lvl="0" indent="0" algn="l" rtl="0">
              <a:lnSpc>
                <a:spcPct val="90000"/>
              </a:lnSpc>
              <a:spcBef>
                <a:spcPts val="1000"/>
              </a:spcBef>
              <a:spcAft>
                <a:spcPts val="0"/>
              </a:spcAft>
              <a:buClr>
                <a:srgbClr val="385623"/>
              </a:buClr>
              <a:buSzPts val="1800"/>
              <a:buNone/>
            </a:pPr>
            <a:r>
              <a:rPr lang="en-US" sz="1800" b="1">
                <a:solidFill>
                  <a:srgbClr val="385623"/>
                </a:solidFill>
              </a:rPr>
              <a:t>c. To determine how fast Arctic terns fly</a:t>
            </a:r>
            <a:endParaRPr/>
          </a:p>
          <a:p>
            <a:pPr marL="0" lvl="0" indent="0" algn="l" rtl="0">
              <a:lnSpc>
                <a:spcPct val="90000"/>
              </a:lnSpc>
              <a:spcBef>
                <a:spcPts val="1000"/>
              </a:spcBef>
              <a:spcAft>
                <a:spcPts val="0"/>
              </a:spcAft>
              <a:buClr>
                <a:srgbClr val="385623"/>
              </a:buClr>
              <a:buSzPts val="1800"/>
              <a:buNone/>
            </a:pPr>
            <a:r>
              <a:rPr lang="en-US" sz="1800" b="1">
                <a:solidFill>
                  <a:srgbClr val="385623"/>
                </a:solidFill>
              </a:rPr>
              <a:t>d. a and b</a:t>
            </a:r>
            <a:endParaRPr/>
          </a:p>
          <a:p>
            <a:pPr marL="0" lvl="0" indent="0" algn="l" rtl="0">
              <a:lnSpc>
                <a:spcPct val="90000"/>
              </a:lnSpc>
              <a:spcBef>
                <a:spcPts val="1000"/>
              </a:spcBef>
              <a:spcAft>
                <a:spcPts val="0"/>
              </a:spcAft>
              <a:buClr>
                <a:srgbClr val="385623"/>
              </a:buClr>
              <a:buSzPts val="1800"/>
              <a:buNone/>
            </a:pPr>
            <a:r>
              <a:rPr lang="en-US" sz="1800" b="1">
                <a:solidFill>
                  <a:srgbClr val="385623"/>
                </a:solidFill>
              </a:rPr>
              <a:t>e. All of the above</a:t>
            </a:r>
            <a:endParaRPr/>
          </a:p>
          <a:p>
            <a:pPr marL="0" lvl="0" indent="0" algn="l" rtl="0">
              <a:lnSpc>
                <a:spcPct val="90000"/>
              </a:lnSpc>
              <a:spcBef>
                <a:spcPts val="1000"/>
              </a:spcBef>
              <a:spcAft>
                <a:spcPts val="0"/>
              </a:spcAft>
              <a:buClr>
                <a:schemeClr val="dk1"/>
              </a:buClr>
              <a:buSzPts val="1800"/>
              <a:buNone/>
            </a:pPr>
            <a:endParaRPr sz="1800" b="1">
              <a:solidFill>
                <a:srgbClr val="385623"/>
              </a:solidFill>
            </a:endParaRPr>
          </a:p>
          <a:p>
            <a:pPr marL="0" lvl="0" indent="0" algn="l" rtl="0">
              <a:lnSpc>
                <a:spcPct val="90000"/>
              </a:lnSpc>
              <a:spcBef>
                <a:spcPts val="1000"/>
              </a:spcBef>
              <a:spcAft>
                <a:spcPts val="0"/>
              </a:spcAft>
              <a:buClr>
                <a:schemeClr val="dk1"/>
              </a:buClr>
              <a:buSzPts val="1800"/>
              <a:buNone/>
            </a:pPr>
            <a:r>
              <a:rPr lang="en-US" sz="1800" b="1"/>
              <a:t>What is your answer? </a:t>
            </a:r>
            <a:endParaRPr/>
          </a:p>
          <a:p>
            <a:pPr marL="0" lvl="0" indent="0" algn="l" rtl="0">
              <a:lnSpc>
                <a:spcPct val="90000"/>
              </a:lnSpc>
              <a:spcBef>
                <a:spcPts val="1000"/>
              </a:spcBef>
              <a:spcAft>
                <a:spcPts val="0"/>
              </a:spcAft>
              <a:buClr>
                <a:schemeClr val="dk1"/>
              </a:buClr>
              <a:buSzPts val="1600"/>
              <a:buNone/>
            </a:pPr>
            <a:endParaRPr b="1">
              <a:solidFill>
                <a:srgbClr val="385623"/>
              </a:solidFill>
            </a:endParaRPr>
          </a:p>
          <a:p>
            <a:pPr marL="0" lvl="0" indent="0" algn="l" rtl="0">
              <a:lnSpc>
                <a:spcPct val="90000"/>
              </a:lnSpc>
              <a:spcBef>
                <a:spcPts val="1000"/>
              </a:spcBef>
              <a:spcAft>
                <a:spcPts val="0"/>
              </a:spcAft>
              <a:buClr>
                <a:schemeClr val="dk1"/>
              </a:buClr>
              <a:buSzPts val="1600"/>
              <a:buNone/>
            </a:pPr>
            <a:endParaRPr b="1">
              <a:solidFill>
                <a:srgbClr val="385623"/>
              </a:solidFill>
            </a:endParaRPr>
          </a:p>
          <a:p>
            <a:pPr marL="0" lvl="0" indent="0" algn="l" rtl="0">
              <a:lnSpc>
                <a:spcPct val="90000"/>
              </a:lnSpc>
              <a:spcBef>
                <a:spcPts val="1000"/>
              </a:spcBef>
              <a:spcAft>
                <a:spcPts val="0"/>
              </a:spcAft>
              <a:buClr>
                <a:schemeClr val="dk1"/>
              </a:buClr>
              <a:buSzPts val="16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8" name="Google Shape;128;p5"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sp>
        <p:nvSpPr>
          <p:cNvPr id="129" name="Google Shape;129;p5"/>
          <p:cNvSpPr txBox="1">
            <a:spLocks noGrp="1"/>
          </p:cNvSpPr>
          <p:nvPr>
            <p:ph type="title"/>
          </p:nvPr>
        </p:nvSpPr>
        <p:spPr>
          <a:xfrm>
            <a:off x="541949" y="509156"/>
            <a:ext cx="7301345" cy="11582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What is the Biosphere?</a:t>
            </a:r>
            <a:endParaRPr/>
          </a:p>
        </p:txBody>
      </p:sp>
      <p:sp>
        <p:nvSpPr>
          <p:cNvPr id="130" name="Google Shape;130;p5"/>
          <p:cNvSpPr txBox="1">
            <a:spLocks noGrp="1"/>
          </p:cNvSpPr>
          <p:nvPr>
            <p:ph type="body" idx="1"/>
          </p:nvPr>
        </p:nvSpPr>
        <p:spPr>
          <a:xfrm>
            <a:off x="541949" y="1876614"/>
            <a:ext cx="8939443"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sz="2000" dirty="0">
                <a:solidFill>
                  <a:srgbClr val="000000"/>
                </a:solidFill>
              </a:rPr>
              <a:t>The </a:t>
            </a:r>
            <a:r>
              <a:rPr lang="en-US" sz="2000" b="1" dirty="0">
                <a:solidFill>
                  <a:srgbClr val="385623"/>
                </a:solidFill>
              </a:rPr>
              <a:t>Biosphere is Earth’s zone of life</a:t>
            </a:r>
            <a:r>
              <a:rPr lang="en-US" sz="2000" dirty="0">
                <a:solidFill>
                  <a:srgbClr val="000000"/>
                </a:solidFill>
              </a:rPr>
              <a:t>. Every organism on Earth belongs to the biosphere. </a:t>
            </a:r>
            <a:endParaRPr dirty="0"/>
          </a:p>
          <a:p>
            <a:pPr marL="0" lvl="0" indent="0" algn="just" rtl="0">
              <a:lnSpc>
                <a:spcPct val="90000"/>
              </a:lnSpc>
              <a:spcBef>
                <a:spcPts val="1000"/>
              </a:spcBef>
              <a:spcAft>
                <a:spcPts val="0"/>
              </a:spcAft>
              <a:buClr>
                <a:srgbClr val="000000"/>
              </a:buClr>
              <a:buSzPts val="2000"/>
              <a:buNone/>
            </a:pPr>
            <a:r>
              <a:rPr lang="en-US" sz="2000" dirty="0">
                <a:solidFill>
                  <a:srgbClr val="000000"/>
                </a:solidFill>
              </a:rPr>
              <a:t>Some GLOBE Biosphere protocols are directed at describing the land cover at your Biosphere Sample Site. These are the </a:t>
            </a:r>
            <a:r>
              <a:rPr lang="en-US" sz="2000" b="1" dirty="0">
                <a:solidFill>
                  <a:srgbClr val="385623"/>
                </a:solidFill>
              </a:rPr>
              <a:t>Biometry Protocols</a:t>
            </a:r>
            <a:r>
              <a:rPr lang="en-US" sz="2000" dirty="0"/>
              <a:t>.</a:t>
            </a:r>
            <a:r>
              <a:rPr lang="en-US" sz="2000" b="1" dirty="0">
                <a:solidFill>
                  <a:srgbClr val="385623"/>
                </a:solidFill>
              </a:rPr>
              <a:t> Biometry</a:t>
            </a:r>
            <a:r>
              <a:rPr lang="en-US" sz="2000" dirty="0">
                <a:solidFill>
                  <a:srgbClr val="000000"/>
                </a:solidFill>
              </a:rPr>
              <a:t> is the term used to describe the measurement and analysis of biological phenomena.</a:t>
            </a:r>
            <a:endParaRPr dirty="0"/>
          </a:p>
          <a:p>
            <a:pPr marL="0" lvl="0" indent="0" algn="just" rtl="0">
              <a:lnSpc>
                <a:spcPct val="90000"/>
              </a:lnSpc>
              <a:spcBef>
                <a:spcPts val="1000"/>
              </a:spcBef>
              <a:spcAft>
                <a:spcPts val="0"/>
              </a:spcAft>
              <a:buClr>
                <a:srgbClr val="000000"/>
              </a:buClr>
              <a:buSzPts val="2000"/>
              <a:buNone/>
            </a:pPr>
            <a:r>
              <a:rPr lang="en-US" sz="2000" dirty="0">
                <a:solidFill>
                  <a:srgbClr val="000000"/>
                </a:solidFill>
              </a:rPr>
              <a:t>Other biosphere protocols address the </a:t>
            </a:r>
            <a:r>
              <a:rPr lang="en-US" sz="2000" b="1" dirty="0">
                <a:solidFill>
                  <a:srgbClr val="385623"/>
                </a:solidFill>
              </a:rPr>
              <a:t>phenology</a:t>
            </a:r>
            <a:r>
              <a:rPr lang="en-US" sz="2000" dirty="0">
                <a:solidFill>
                  <a:srgbClr val="000000"/>
                </a:solidFill>
              </a:rPr>
              <a:t> of common organisms. </a:t>
            </a:r>
            <a:r>
              <a:rPr lang="en-US" sz="2000" b="1" dirty="0">
                <a:solidFill>
                  <a:srgbClr val="385623"/>
                </a:solidFill>
              </a:rPr>
              <a:t>Phenology</a:t>
            </a:r>
            <a:r>
              <a:rPr lang="en-US" sz="2000" dirty="0">
                <a:solidFill>
                  <a:srgbClr val="000000"/>
                </a:solidFill>
              </a:rPr>
              <a:t> is </a:t>
            </a:r>
            <a:r>
              <a:rPr lang="en-US" sz="2000" dirty="0"/>
              <a:t>is the study of life cycle events in organisms and how these are influenced by seasonal and interannual variations in climate.</a:t>
            </a:r>
            <a:endParaRPr dirty="0"/>
          </a:p>
          <a:p>
            <a:pPr marL="0" lvl="0" indent="0" algn="just" rtl="0">
              <a:lnSpc>
                <a:spcPct val="90000"/>
              </a:lnSpc>
              <a:spcBef>
                <a:spcPts val="1000"/>
              </a:spcBef>
              <a:spcAft>
                <a:spcPts val="0"/>
              </a:spcAft>
              <a:buClr>
                <a:srgbClr val="000000"/>
              </a:buClr>
              <a:buSzPts val="2000"/>
              <a:buNone/>
            </a:pPr>
            <a:r>
              <a:rPr lang="en-US" sz="2000" dirty="0">
                <a:solidFill>
                  <a:srgbClr val="000000"/>
                </a:solidFill>
              </a:rPr>
              <a:t>Some biosphere protocols assess the plant growth and carbon storage in a Sample Site. These </a:t>
            </a:r>
            <a:r>
              <a:rPr lang="en-US" sz="2000" b="1" dirty="0">
                <a:solidFill>
                  <a:srgbClr val="385623"/>
                </a:solidFill>
              </a:rPr>
              <a:t>Carbon Cycle </a:t>
            </a:r>
            <a:r>
              <a:rPr lang="en-US" sz="2000" dirty="0">
                <a:solidFill>
                  <a:srgbClr val="000000"/>
                </a:solidFill>
              </a:rPr>
              <a:t>protocols allow you to monitor changes in vegetation over time.</a:t>
            </a:r>
            <a:endParaRPr dirty="0"/>
          </a:p>
          <a:p>
            <a:pPr marL="0" lvl="0" indent="0" algn="just" rtl="0">
              <a:lnSpc>
                <a:spcPct val="90000"/>
              </a:lnSpc>
              <a:spcBef>
                <a:spcPts val="1000"/>
              </a:spcBef>
              <a:spcAft>
                <a:spcPts val="0"/>
              </a:spcAft>
              <a:buClr>
                <a:schemeClr val="dk1"/>
              </a:buClr>
              <a:buSzPts val="2000"/>
              <a:buNone/>
            </a:pPr>
            <a:endParaRPr sz="2000" dirty="0">
              <a:solidFill>
                <a:srgbClr val="000000"/>
              </a:solidFill>
            </a:endParaRPr>
          </a:p>
          <a:p>
            <a:pPr marL="0" lvl="0" indent="0" algn="just" rtl="0">
              <a:lnSpc>
                <a:spcPct val="90000"/>
              </a:lnSpc>
              <a:spcBef>
                <a:spcPts val="1000"/>
              </a:spcBef>
              <a:spcAft>
                <a:spcPts val="0"/>
              </a:spcAft>
              <a:buClr>
                <a:srgbClr val="000000"/>
              </a:buClr>
              <a:buSzPts val="1800"/>
              <a:buNone/>
            </a:pPr>
            <a:r>
              <a:rPr lang="en-US" sz="1800" i="1" dirty="0">
                <a:solidFill>
                  <a:srgbClr val="000000"/>
                </a:solidFill>
              </a:rPr>
              <a:t>* You will find a few other investigations examining life forms in the Hydrosphere protocol area. These include the examination of freshwater invertebrates and mosquito larvae. </a:t>
            </a:r>
            <a:endParaRPr dirty="0"/>
          </a:p>
        </p:txBody>
      </p:sp>
      <p:pic>
        <p:nvPicPr>
          <p:cNvPr id="131" name="Google Shape;131;p5" descr="photo of cactus landscape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748926" y="1448312"/>
            <a:ext cx="1513806" cy="1472601"/>
          </a:xfrm>
          <a:prstGeom prst="rect">
            <a:avLst/>
          </a:prstGeom>
          <a:noFill/>
          <a:ln>
            <a:noFill/>
          </a:ln>
        </p:spPr>
      </p:pic>
      <p:pic>
        <p:nvPicPr>
          <p:cNvPr id="132" name="Google Shape;132;p5" descr="photo of trees and gras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728003" y="3086531"/>
            <a:ext cx="1513806" cy="1391754"/>
          </a:xfrm>
          <a:prstGeom prst="rect">
            <a:avLst/>
          </a:prstGeom>
          <a:noFill/>
          <a:ln>
            <a:noFill/>
          </a:ln>
        </p:spPr>
      </p:pic>
      <p:pic>
        <p:nvPicPr>
          <p:cNvPr id="133" name="Google Shape;133;p5" descr="photo of sand dune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728004" y="4666206"/>
            <a:ext cx="1513805" cy="144082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pic>
        <p:nvPicPr>
          <p:cNvPr id="657" name="Google Shape;657;p56"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658" name="Google Shape;658;p56"/>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Answer to Question 6</a:t>
            </a:r>
            <a:endParaRPr dirty="0"/>
          </a:p>
        </p:txBody>
      </p:sp>
      <p:sp>
        <p:nvSpPr>
          <p:cNvPr id="659" name="Google Shape;659;p56"/>
          <p:cNvSpPr txBox="1">
            <a:spLocks noGrp="1"/>
          </p:cNvSpPr>
          <p:nvPr>
            <p:ph type="body" idx="1"/>
          </p:nvPr>
        </p:nvSpPr>
        <p:spPr>
          <a:xfrm>
            <a:off x="839787" y="2057400"/>
            <a:ext cx="6707887" cy="38115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85623"/>
              </a:buClr>
              <a:buSzPts val="1800"/>
              <a:buNone/>
            </a:pPr>
            <a:r>
              <a:rPr lang="en-US" sz="1800" b="1">
                <a:solidFill>
                  <a:srgbClr val="385623"/>
                </a:solidFill>
              </a:rPr>
              <a:t>What is the goal of phenology?</a:t>
            </a:r>
            <a:endParaRPr/>
          </a:p>
          <a:p>
            <a:pPr marL="0" lvl="0" indent="0" algn="l" rtl="0">
              <a:lnSpc>
                <a:spcPct val="90000"/>
              </a:lnSpc>
              <a:spcBef>
                <a:spcPts val="1000"/>
              </a:spcBef>
              <a:spcAft>
                <a:spcPts val="0"/>
              </a:spcAft>
              <a:buClr>
                <a:srgbClr val="FF0000"/>
              </a:buClr>
              <a:buSzPts val="1800"/>
              <a:buNone/>
            </a:pPr>
            <a:r>
              <a:rPr lang="en-US" sz="1800" b="1">
                <a:solidFill>
                  <a:srgbClr val="FF0000"/>
                </a:solidFill>
              </a:rPr>
              <a:t>a. To observe an organism’s growth and behavior to study changes in seasons and climate ☺ </a:t>
            </a:r>
            <a:r>
              <a:rPr lang="en-US" sz="1800" b="1" i="1">
                <a:solidFill>
                  <a:srgbClr val="FF0000"/>
                </a:solidFill>
              </a:rPr>
              <a:t>correct! </a:t>
            </a:r>
            <a:endParaRPr sz="1800" b="1" i="1">
              <a:solidFill>
                <a:srgbClr val="FF0000"/>
              </a:solidFill>
            </a:endParaRPr>
          </a:p>
          <a:p>
            <a:pPr marL="0" lvl="0" indent="0" algn="l" rtl="0">
              <a:lnSpc>
                <a:spcPct val="90000"/>
              </a:lnSpc>
              <a:spcBef>
                <a:spcPts val="1000"/>
              </a:spcBef>
              <a:spcAft>
                <a:spcPts val="0"/>
              </a:spcAft>
              <a:buClr>
                <a:srgbClr val="385623"/>
              </a:buClr>
              <a:buSzPts val="1800"/>
              <a:buNone/>
            </a:pPr>
            <a:r>
              <a:rPr lang="en-US" sz="1800" b="1">
                <a:solidFill>
                  <a:srgbClr val="385623"/>
                </a:solidFill>
              </a:rPr>
              <a:t>b. To measure the different growth parameters of plants and describe the land cover, so it can be identified in Landsat images</a:t>
            </a:r>
            <a:endParaRPr/>
          </a:p>
          <a:p>
            <a:pPr marL="0" lvl="0" indent="0" algn="l" rtl="0">
              <a:lnSpc>
                <a:spcPct val="90000"/>
              </a:lnSpc>
              <a:spcBef>
                <a:spcPts val="1000"/>
              </a:spcBef>
              <a:spcAft>
                <a:spcPts val="0"/>
              </a:spcAft>
              <a:buClr>
                <a:srgbClr val="385623"/>
              </a:buClr>
              <a:buSzPts val="1800"/>
              <a:buNone/>
            </a:pPr>
            <a:r>
              <a:rPr lang="en-US" sz="1800" b="1">
                <a:solidFill>
                  <a:srgbClr val="385623"/>
                </a:solidFill>
              </a:rPr>
              <a:t>c. To determine how fast Arctic terns fly</a:t>
            </a:r>
            <a:endParaRPr/>
          </a:p>
          <a:p>
            <a:pPr marL="0" lvl="0" indent="0" algn="l" rtl="0">
              <a:lnSpc>
                <a:spcPct val="90000"/>
              </a:lnSpc>
              <a:spcBef>
                <a:spcPts val="1000"/>
              </a:spcBef>
              <a:spcAft>
                <a:spcPts val="0"/>
              </a:spcAft>
              <a:buClr>
                <a:srgbClr val="385623"/>
              </a:buClr>
              <a:buSzPts val="1800"/>
              <a:buNone/>
            </a:pPr>
            <a:r>
              <a:rPr lang="en-US" sz="1800" b="1">
                <a:solidFill>
                  <a:srgbClr val="385623"/>
                </a:solidFill>
              </a:rPr>
              <a:t>d. a and b</a:t>
            </a:r>
            <a:endParaRPr/>
          </a:p>
          <a:p>
            <a:pPr marL="0" lvl="0" indent="0" algn="l" rtl="0">
              <a:lnSpc>
                <a:spcPct val="90000"/>
              </a:lnSpc>
              <a:spcBef>
                <a:spcPts val="1000"/>
              </a:spcBef>
              <a:spcAft>
                <a:spcPts val="0"/>
              </a:spcAft>
              <a:buClr>
                <a:srgbClr val="385623"/>
              </a:buClr>
              <a:buSzPts val="1800"/>
              <a:buNone/>
            </a:pPr>
            <a:r>
              <a:rPr lang="en-US" sz="1800" b="1">
                <a:solidFill>
                  <a:srgbClr val="385623"/>
                </a:solidFill>
              </a:rPr>
              <a:t>e. All of the above</a:t>
            </a:r>
            <a:endParaRPr/>
          </a:p>
          <a:p>
            <a:pPr marL="0" lvl="0" indent="0" algn="l" rtl="0">
              <a:lnSpc>
                <a:spcPct val="90000"/>
              </a:lnSpc>
              <a:spcBef>
                <a:spcPts val="1000"/>
              </a:spcBef>
              <a:spcAft>
                <a:spcPts val="0"/>
              </a:spcAft>
              <a:buClr>
                <a:schemeClr val="dk1"/>
              </a:buClr>
              <a:buSzPts val="1800"/>
              <a:buNone/>
            </a:pPr>
            <a:endParaRPr sz="1800" b="1">
              <a:solidFill>
                <a:srgbClr val="385623"/>
              </a:solidFill>
            </a:endParaRPr>
          </a:p>
          <a:p>
            <a:pPr marL="0" lvl="0" indent="0" algn="l" rtl="0">
              <a:lnSpc>
                <a:spcPct val="90000"/>
              </a:lnSpc>
              <a:spcBef>
                <a:spcPts val="1000"/>
              </a:spcBef>
              <a:spcAft>
                <a:spcPts val="0"/>
              </a:spcAft>
              <a:buClr>
                <a:schemeClr val="dk1"/>
              </a:buClr>
              <a:buSzPts val="1800"/>
              <a:buNone/>
            </a:pPr>
            <a:r>
              <a:rPr lang="en-US" sz="1800" b="1"/>
              <a:t>Were you correct? Onto the next question! </a:t>
            </a:r>
            <a:endParaRPr/>
          </a:p>
          <a:p>
            <a:pPr marL="0" lvl="0" indent="0" algn="l" rtl="0">
              <a:lnSpc>
                <a:spcPct val="90000"/>
              </a:lnSpc>
              <a:spcBef>
                <a:spcPts val="1000"/>
              </a:spcBef>
              <a:spcAft>
                <a:spcPts val="0"/>
              </a:spcAft>
              <a:buClr>
                <a:schemeClr val="dk1"/>
              </a:buClr>
              <a:buSzPts val="1600"/>
              <a:buNone/>
            </a:pPr>
            <a:endParaRPr b="1">
              <a:solidFill>
                <a:srgbClr val="385623"/>
              </a:solidFill>
            </a:endParaRPr>
          </a:p>
          <a:p>
            <a:pPr marL="0" lvl="0" indent="0" algn="l" rtl="0">
              <a:lnSpc>
                <a:spcPct val="90000"/>
              </a:lnSpc>
              <a:spcBef>
                <a:spcPts val="1000"/>
              </a:spcBef>
              <a:spcAft>
                <a:spcPts val="0"/>
              </a:spcAft>
              <a:buClr>
                <a:schemeClr val="dk1"/>
              </a:buClr>
              <a:buSzPts val="1600"/>
              <a:buNone/>
            </a:pPr>
            <a:endParaRPr b="1">
              <a:solidFill>
                <a:srgbClr val="385623"/>
              </a:solidFill>
            </a:endParaRPr>
          </a:p>
          <a:p>
            <a:pPr marL="0" lvl="0" indent="0" algn="l" rtl="0">
              <a:lnSpc>
                <a:spcPct val="90000"/>
              </a:lnSpc>
              <a:spcBef>
                <a:spcPts val="1000"/>
              </a:spcBef>
              <a:spcAft>
                <a:spcPts val="0"/>
              </a:spcAft>
              <a:buClr>
                <a:schemeClr val="dk1"/>
              </a:buClr>
              <a:buSzPts val="1600"/>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669" name="Google Shape;669;p57" descr="Watermark of mountain landscape"/>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0" y="936095"/>
            <a:ext cx="12192000" cy="5979849"/>
          </a:xfrm>
          <a:prstGeom prst="rect">
            <a:avLst/>
          </a:prstGeom>
          <a:noFill/>
          <a:ln>
            <a:noFill/>
          </a:ln>
        </p:spPr>
      </p:pic>
      <p:sp>
        <p:nvSpPr>
          <p:cNvPr id="665" name="Google Shape;66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pic>
        <p:nvPicPr>
          <p:cNvPr id="666" name="Google Shape;666;p57"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667" name="Google Shape;667;p57"/>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Question 7</a:t>
            </a:r>
            <a:endParaRPr dirty="0"/>
          </a:p>
        </p:txBody>
      </p:sp>
      <p:sp>
        <p:nvSpPr>
          <p:cNvPr id="668" name="Google Shape;668;p57"/>
          <p:cNvSpPr txBox="1">
            <a:spLocks noGrp="1"/>
          </p:cNvSpPr>
          <p:nvPr>
            <p:ph type="body" idx="1"/>
          </p:nvPr>
        </p:nvSpPr>
        <p:spPr>
          <a:xfrm>
            <a:off x="419946" y="1906289"/>
            <a:ext cx="764506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What is biometry?</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a. The measurement of living things</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b. The study of the response of living organisms to seasonal and climate changes in the environment</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c. The study of life on Earth and the Earth system</a:t>
            </a:r>
            <a:endParaRPr/>
          </a:p>
          <a:p>
            <a:pPr marL="0" lvl="0" indent="0" algn="l" rtl="0">
              <a:lnSpc>
                <a:spcPct val="90000"/>
              </a:lnSpc>
              <a:spcBef>
                <a:spcPts val="1000"/>
              </a:spcBef>
              <a:spcAft>
                <a:spcPts val="0"/>
              </a:spcAft>
              <a:buClr>
                <a:schemeClr val="dk1"/>
              </a:buClr>
              <a:buSzPts val="2000"/>
              <a:buNone/>
            </a:pPr>
            <a:endParaRPr sz="2000" b="1">
              <a:solidFill>
                <a:srgbClr val="385623"/>
              </a:solidFill>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What is your answer?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pic>
        <p:nvPicPr>
          <p:cNvPr id="675" name="Google Shape;675;p58"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676" name="Google Shape;676;p58"/>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Answer to Question 7</a:t>
            </a:r>
            <a:endParaRPr dirty="0"/>
          </a:p>
        </p:txBody>
      </p:sp>
      <p:sp>
        <p:nvSpPr>
          <p:cNvPr id="677" name="Google Shape;677;p58"/>
          <p:cNvSpPr txBox="1">
            <a:spLocks noGrp="1"/>
          </p:cNvSpPr>
          <p:nvPr>
            <p:ph type="body" idx="1"/>
          </p:nvPr>
        </p:nvSpPr>
        <p:spPr>
          <a:xfrm>
            <a:off x="419946" y="1906289"/>
            <a:ext cx="764506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What is biometry?</a:t>
            </a:r>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a. The measurement of living things ☺ </a:t>
            </a:r>
            <a:r>
              <a:rPr lang="en-US" sz="2000" b="1" i="1">
                <a:solidFill>
                  <a:srgbClr val="FF0000"/>
                </a:solidFill>
              </a:rPr>
              <a:t>correct!</a:t>
            </a:r>
            <a:endParaRPr sz="2000" b="1" i="1">
              <a:solidFill>
                <a:srgbClr val="FF0000"/>
              </a:solidFill>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b. The study of the response of living organisms to seasonal and climate changes in the environment</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c. The study of life on Earth and the Earth system</a:t>
            </a:r>
            <a:endParaRPr/>
          </a:p>
          <a:p>
            <a:pPr marL="0" lvl="0" indent="0" algn="l" rtl="0">
              <a:lnSpc>
                <a:spcPct val="90000"/>
              </a:lnSpc>
              <a:spcBef>
                <a:spcPts val="1000"/>
              </a:spcBef>
              <a:spcAft>
                <a:spcPts val="0"/>
              </a:spcAft>
              <a:buClr>
                <a:schemeClr val="dk1"/>
              </a:buClr>
              <a:buSzPts val="2000"/>
              <a:buNone/>
            </a:pPr>
            <a:endParaRPr sz="2000" b="1">
              <a:solidFill>
                <a:srgbClr val="385623"/>
              </a:solidFill>
            </a:endParaRPr>
          </a:p>
          <a:p>
            <a:pPr marL="0" lvl="0" indent="0" algn="l" rtl="0">
              <a:lnSpc>
                <a:spcPct val="90000"/>
              </a:lnSpc>
              <a:spcBef>
                <a:spcPts val="1000"/>
              </a:spcBef>
              <a:spcAft>
                <a:spcPts val="0"/>
              </a:spcAft>
              <a:buClr>
                <a:schemeClr val="dk1"/>
              </a:buClr>
              <a:buSzPts val="2000"/>
              <a:buNone/>
            </a:pPr>
            <a:r>
              <a:rPr lang="en-US" sz="2000" b="1"/>
              <a:t>Were you correct? Onto the next question!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pic>
        <p:nvPicPr>
          <p:cNvPr id="687" name="Google Shape;687;p59" descr="Watermark of mountain landscape"/>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0" y="936095"/>
            <a:ext cx="12192001" cy="5979850"/>
          </a:xfrm>
          <a:prstGeom prst="rect">
            <a:avLst/>
          </a:prstGeom>
          <a:noFill/>
          <a:ln>
            <a:noFill/>
          </a:ln>
        </p:spPr>
      </p:pic>
      <p:sp>
        <p:nvSpPr>
          <p:cNvPr id="683" name="Google Shape;68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pic>
        <p:nvPicPr>
          <p:cNvPr id="684" name="Google Shape;684;p59"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685" name="Google Shape;685;p59"/>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9. Review your Understanding! Question 8</a:t>
            </a:r>
            <a:endParaRPr dirty="0"/>
          </a:p>
        </p:txBody>
      </p:sp>
      <p:sp>
        <p:nvSpPr>
          <p:cNvPr id="686" name="Google Shape;686;p59"/>
          <p:cNvSpPr txBox="1">
            <a:spLocks noGrp="1"/>
          </p:cNvSpPr>
          <p:nvPr>
            <p:ph type="body" idx="1"/>
          </p:nvPr>
        </p:nvSpPr>
        <p:spPr>
          <a:xfrm>
            <a:off x="419946" y="1906289"/>
            <a:ext cx="764506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dirty="0">
                <a:solidFill>
                  <a:srgbClr val="385623"/>
                </a:solidFill>
              </a:rPr>
              <a:t>Which of the following is a GLOBE phenology protocol?</a:t>
            </a:r>
            <a:endParaRPr dirty="0"/>
          </a:p>
          <a:p>
            <a:pPr marL="0" lvl="0" indent="0" algn="l" rtl="0">
              <a:lnSpc>
                <a:spcPct val="90000"/>
              </a:lnSpc>
              <a:spcBef>
                <a:spcPts val="1000"/>
              </a:spcBef>
              <a:spcAft>
                <a:spcPts val="0"/>
              </a:spcAft>
              <a:buClr>
                <a:srgbClr val="385623"/>
              </a:buClr>
              <a:buSzPts val="2000"/>
              <a:buNone/>
            </a:pPr>
            <a:r>
              <a:rPr lang="en-US" sz="2000" b="1" dirty="0">
                <a:solidFill>
                  <a:srgbClr val="385623"/>
                </a:solidFill>
              </a:rPr>
              <a:t>a. Fire Fuel</a:t>
            </a:r>
            <a:endParaRPr dirty="0"/>
          </a:p>
          <a:p>
            <a:pPr marL="0" lvl="0" indent="0" algn="l" rtl="0">
              <a:lnSpc>
                <a:spcPct val="90000"/>
              </a:lnSpc>
              <a:spcBef>
                <a:spcPts val="1000"/>
              </a:spcBef>
              <a:spcAft>
                <a:spcPts val="0"/>
              </a:spcAft>
              <a:buClr>
                <a:srgbClr val="385623"/>
              </a:buClr>
              <a:buSzPts val="2000"/>
              <a:buNone/>
            </a:pPr>
            <a:r>
              <a:rPr lang="en-US" sz="2000" b="1" dirty="0">
                <a:solidFill>
                  <a:srgbClr val="385623"/>
                </a:solidFill>
              </a:rPr>
              <a:t>b. Land Cover</a:t>
            </a:r>
            <a:endParaRPr dirty="0"/>
          </a:p>
          <a:p>
            <a:pPr marL="0" lvl="0" indent="0" algn="l" rtl="0">
              <a:lnSpc>
                <a:spcPct val="90000"/>
              </a:lnSpc>
              <a:spcBef>
                <a:spcPts val="1000"/>
              </a:spcBef>
              <a:spcAft>
                <a:spcPts val="0"/>
              </a:spcAft>
              <a:buClr>
                <a:srgbClr val="385623"/>
              </a:buClr>
              <a:buSzPts val="2000"/>
              <a:buNone/>
            </a:pPr>
            <a:r>
              <a:rPr lang="en-US" sz="2000" b="1" dirty="0">
                <a:solidFill>
                  <a:srgbClr val="385623"/>
                </a:solidFill>
              </a:rPr>
              <a:t>c. Canopy Cover and Ground Cover</a:t>
            </a:r>
            <a:endParaRPr dirty="0"/>
          </a:p>
          <a:p>
            <a:pPr marL="0" lvl="0" indent="0" algn="l" rtl="0">
              <a:lnSpc>
                <a:spcPct val="90000"/>
              </a:lnSpc>
              <a:spcBef>
                <a:spcPts val="1000"/>
              </a:spcBef>
              <a:spcAft>
                <a:spcPts val="0"/>
              </a:spcAft>
              <a:buClr>
                <a:srgbClr val="385623"/>
              </a:buClr>
              <a:buSzPts val="2000"/>
              <a:buNone/>
            </a:pPr>
            <a:r>
              <a:rPr lang="en-US" sz="2000" b="1" dirty="0">
                <a:solidFill>
                  <a:srgbClr val="385623"/>
                </a:solidFill>
              </a:rPr>
              <a:t>d. Arctic Bird Migration</a:t>
            </a:r>
            <a:endParaRPr dirty="0"/>
          </a:p>
          <a:p>
            <a:pPr marL="0" lvl="0" indent="0" algn="l" rtl="0">
              <a:lnSpc>
                <a:spcPct val="90000"/>
              </a:lnSpc>
              <a:spcBef>
                <a:spcPts val="1000"/>
              </a:spcBef>
              <a:spcAft>
                <a:spcPts val="0"/>
              </a:spcAft>
              <a:buClr>
                <a:schemeClr val="dk1"/>
              </a:buClr>
              <a:buSzPts val="2000"/>
              <a:buNone/>
            </a:pPr>
            <a:endParaRPr sz="2000" b="1" dirty="0">
              <a:solidFill>
                <a:srgbClr val="385623"/>
              </a:solidFill>
            </a:endParaRPr>
          </a:p>
          <a:p>
            <a:pPr marL="0" lvl="0" indent="0" algn="l" rtl="0">
              <a:lnSpc>
                <a:spcPct val="90000"/>
              </a:lnSpc>
              <a:spcBef>
                <a:spcPts val="1000"/>
              </a:spcBef>
              <a:spcAft>
                <a:spcPts val="0"/>
              </a:spcAft>
              <a:buClr>
                <a:schemeClr val="dk1"/>
              </a:buClr>
              <a:buSzPts val="2000"/>
              <a:buNone/>
            </a:pPr>
            <a:r>
              <a:rPr lang="en-US" sz="2000" b="1" dirty="0"/>
              <a:t>What is your answer? </a:t>
            </a:r>
            <a:endParaRPr dirty="0"/>
          </a:p>
          <a:p>
            <a:pPr marL="0" lvl="0" indent="0" algn="l" rtl="0">
              <a:lnSpc>
                <a:spcPct val="90000"/>
              </a:lnSpc>
              <a:spcBef>
                <a:spcPts val="1000"/>
              </a:spcBef>
              <a:spcAft>
                <a:spcPts val="0"/>
              </a:spcAft>
              <a:buClr>
                <a:schemeClr val="dk1"/>
              </a:buClr>
              <a:buSzPts val="2000"/>
              <a:buNone/>
            </a:pPr>
            <a:endParaRPr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pic>
        <p:nvPicPr>
          <p:cNvPr id="693" name="Google Shape;693;p60"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694" name="Google Shape;694;p60"/>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9. Review your Understanding! Answer to Question 8</a:t>
            </a:r>
            <a:endParaRPr dirty="0"/>
          </a:p>
        </p:txBody>
      </p:sp>
      <p:sp>
        <p:nvSpPr>
          <p:cNvPr id="695" name="Google Shape;695;p60"/>
          <p:cNvSpPr txBox="1">
            <a:spLocks noGrp="1"/>
          </p:cNvSpPr>
          <p:nvPr>
            <p:ph type="body" idx="1"/>
          </p:nvPr>
        </p:nvSpPr>
        <p:spPr>
          <a:xfrm>
            <a:off x="419946" y="1906289"/>
            <a:ext cx="764506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Which of the following is a GLOBE phenology protocol?</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a. Fire Fuel</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b. Land Cover</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c. Canopy Cover and Ground Cover</a:t>
            </a:r>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d. Arctic Bird Migration ☺ </a:t>
            </a:r>
            <a:r>
              <a:rPr lang="en-US" sz="2000" b="1" i="1">
                <a:solidFill>
                  <a:srgbClr val="FF0000"/>
                </a:solidFill>
              </a:rPr>
              <a:t>Correct!</a:t>
            </a:r>
            <a:endParaRPr sz="2000" b="1" i="1">
              <a:solidFill>
                <a:srgbClr val="FF0000"/>
              </a:solidFill>
            </a:endParaRPr>
          </a:p>
          <a:p>
            <a:pPr marL="0" lvl="0" indent="0" algn="l" rtl="0">
              <a:lnSpc>
                <a:spcPct val="90000"/>
              </a:lnSpc>
              <a:spcBef>
                <a:spcPts val="1000"/>
              </a:spcBef>
              <a:spcAft>
                <a:spcPts val="0"/>
              </a:spcAft>
              <a:buClr>
                <a:schemeClr val="dk1"/>
              </a:buClr>
              <a:buSzPts val="2000"/>
              <a:buNone/>
            </a:pPr>
            <a:endParaRPr sz="2000" b="1">
              <a:solidFill>
                <a:srgbClr val="385623"/>
              </a:solidFill>
            </a:endParaRPr>
          </a:p>
          <a:p>
            <a:pPr marL="0" lvl="0" indent="0" algn="l" rtl="0">
              <a:lnSpc>
                <a:spcPct val="90000"/>
              </a:lnSpc>
              <a:spcBef>
                <a:spcPts val="1000"/>
              </a:spcBef>
              <a:spcAft>
                <a:spcPts val="0"/>
              </a:spcAft>
              <a:buClr>
                <a:schemeClr val="dk1"/>
              </a:buClr>
              <a:buSzPts val="2000"/>
              <a:buNone/>
            </a:pPr>
            <a:r>
              <a:rPr lang="en-US" sz="2000" b="1"/>
              <a:t>Were you correct? Onto the next question!</a:t>
            </a:r>
            <a:endParaRPr/>
          </a:p>
          <a:p>
            <a:pPr marL="0" lvl="0" indent="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pic>
        <p:nvPicPr>
          <p:cNvPr id="701" name="Google Shape;701;p61" descr="Watermark of mountain landscape"/>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21388" y="936095"/>
            <a:ext cx="12192000" cy="5921905"/>
          </a:xfrm>
          <a:prstGeom prst="rect">
            <a:avLst/>
          </a:prstGeom>
          <a:noFill/>
          <a:ln>
            <a:noFill/>
          </a:ln>
        </p:spPr>
      </p:pic>
      <p:sp>
        <p:nvSpPr>
          <p:cNvPr id="702" name="Google Shape;702;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pic>
        <p:nvPicPr>
          <p:cNvPr id="703" name="Google Shape;703;p61"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704" name="Google Shape;704;p61"/>
          <p:cNvSpPr txBox="1">
            <a:spLocks noGrp="1"/>
          </p:cNvSpPr>
          <p:nvPr>
            <p:ph type="title"/>
          </p:nvPr>
        </p:nvSpPr>
        <p:spPr>
          <a:xfrm>
            <a:off x="419946" y="-76257"/>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Question 9</a:t>
            </a:r>
            <a:endParaRPr dirty="0"/>
          </a:p>
        </p:txBody>
      </p:sp>
      <p:sp>
        <p:nvSpPr>
          <p:cNvPr id="705" name="Google Shape;705;p61"/>
          <p:cNvSpPr txBox="1">
            <a:spLocks noGrp="1"/>
          </p:cNvSpPr>
          <p:nvPr>
            <p:ph type="body" idx="1"/>
          </p:nvPr>
        </p:nvSpPr>
        <p:spPr>
          <a:xfrm>
            <a:off x="419946" y="1906289"/>
            <a:ext cx="764506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dirty="0">
                <a:solidFill>
                  <a:srgbClr val="385623"/>
                </a:solidFill>
              </a:rPr>
              <a:t>What vegetation might you measure in the Carbon Cycle Protocols?</a:t>
            </a:r>
            <a:endParaRPr dirty="0"/>
          </a:p>
          <a:p>
            <a:pPr marL="0" lvl="0" indent="0" algn="l" rtl="0">
              <a:lnSpc>
                <a:spcPct val="90000"/>
              </a:lnSpc>
              <a:spcBef>
                <a:spcPts val="1000"/>
              </a:spcBef>
              <a:spcAft>
                <a:spcPts val="0"/>
              </a:spcAft>
              <a:buClr>
                <a:srgbClr val="385623"/>
              </a:buClr>
              <a:buSzPts val="2000"/>
              <a:buNone/>
            </a:pPr>
            <a:r>
              <a:rPr lang="en-US" sz="2000" b="1" dirty="0">
                <a:solidFill>
                  <a:srgbClr val="385623"/>
                </a:solidFill>
              </a:rPr>
              <a:t>a. Trees</a:t>
            </a:r>
            <a:endParaRPr dirty="0"/>
          </a:p>
          <a:p>
            <a:pPr marL="0" lvl="0" indent="0" algn="l" rtl="0">
              <a:lnSpc>
                <a:spcPct val="90000"/>
              </a:lnSpc>
              <a:spcBef>
                <a:spcPts val="1000"/>
              </a:spcBef>
              <a:spcAft>
                <a:spcPts val="0"/>
              </a:spcAft>
              <a:buClr>
                <a:srgbClr val="385623"/>
              </a:buClr>
              <a:buSzPts val="2000"/>
              <a:buNone/>
            </a:pPr>
            <a:r>
              <a:rPr lang="en-US" sz="2000" b="1" dirty="0">
                <a:solidFill>
                  <a:srgbClr val="385623"/>
                </a:solidFill>
              </a:rPr>
              <a:t>b. Shrubs</a:t>
            </a:r>
            <a:endParaRPr dirty="0"/>
          </a:p>
          <a:p>
            <a:pPr marL="0" lvl="0" indent="0" algn="l" rtl="0">
              <a:lnSpc>
                <a:spcPct val="90000"/>
              </a:lnSpc>
              <a:spcBef>
                <a:spcPts val="1000"/>
              </a:spcBef>
              <a:spcAft>
                <a:spcPts val="0"/>
              </a:spcAft>
              <a:buClr>
                <a:srgbClr val="385623"/>
              </a:buClr>
              <a:buSzPts val="2000"/>
              <a:buNone/>
            </a:pPr>
            <a:r>
              <a:rPr lang="en-US" sz="2000" b="1" dirty="0">
                <a:solidFill>
                  <a:srgbClr val="385623"/>
                </a:solidFill>
              </a:rPr>
              <a:t>c. Grass</a:t>
            </a:r>
            <a:endParaRPr dirty="0"/>
          </a:p>
          <a:p>
            <a:pPr marL="0" lvl="0" indent="0" algn="l" rtl="0">
              <a:lnSpc>
                <a:spcPct val="90000"/>
              </a:lnSpc>
              <a:spcBef>
                <a:spcPts val="1000"/>
              </a:spcBef>
              <a:spcAft>
                <a:spcPts val="0"/>
              </a:spcAft>
              <a:buClr>
                <a:srgbClr val="385623"/>
              </a:buClr>
              <a:buSzPts val="2000"/>
              <a:buNone/>
            </a:pPr>
            <a:r>
              <a:rPr lang="en-US" sz="2000" b="1" dirty="0">
                <a:solidFill>
                  <a:srgbClr val="385623"/>
                </a:solidFill>
              </a:rPr>
              <a:t>d. All of the above</a:t>
            </a:r>
            <a:endParaRPr dirty="0"/>
          </a:p>
          <a:p>
            <a:pPr marL="0" lvl="0" indent="0" algn="l" rtl="0">
              <a:lnSpc>
                <a:spcPct val="90000"/>
              </a:lnSpc>
              <a:spcBef>
                <a:spcPts val="1000"/>
              </a:spcBef>
              <a:spcAft>
                <a:spcPts val="0"/>
              </a:spcAft>
              <a:buClr>
                <a:schemeClr val="dk1"/>
              </a:buClr>
              <a:buSzPts val="2000"/>
              <a:buNone/>
            </a:pPr>
            <a:endParaRPr sz="2000" b="1" dirty="0">
              <a:solidFill>
                <a:srgbClr val="385623"/>
              </a:solidFill>
            </a:endParaRPr>
          </a:p>
          <a:p>
            <a:pPr marL="0" lvl="0" indent="0" algn="l" rtl="0">
              <a:lnSpc>
                <a:spcPct val="90000"/>
              </a:lnSpc>
              <a:spcBef>
                <a:spcPts val="1000"/>
              </a:spcBef>
              <a:spcAft>
                <a:spcPts val="0"/>
              </a:spcAft>
              <a:buClr>
                <a:schemeClr val="dk1"/>
              </a:buClr>
              <a:buSzPts val="2000"/>
              <a:buNone/>
            </a:pPr>
            <a:r>
              <a:rPr lang="en-US" sz="2000" b="1" dirty="0"/>
              <a:t>What is your answer? </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p62" descr="Watermark of mountain landscape"/>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21388" y="936095"/>
            <a:ext cx="12192000" cy="5921905"/>
          </a:xfrm>
          <a:prstGeom prst="rect">
            <a:avLst/>
          </a:prstGeom>
          <a:noFill/>
          <a:ln>
            <a:noFill/>
          </a:ln>
        </p:spPr>
      </p:pic>
      <p:sp>
        <p:nvSpPr>
          <p:cNvPr id="711" name="Google Shape;71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pic>
        <p:nvPicPr>
          <p:cNvPr id="712" name="Google Shape;712;p62"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713" name="Google Shape;713;p62"/>
          <p:cNvSpPr txBox="1">
            <a:spLocks noGrp="1"/>
          </p:cNvSpPr>
          <p:nvPr>
            <p:ph type="title"/>
          </p:nvPr>
        </p:nvSpPr>
        <p:spPr>
          <a:xfrm>
            <a:off x="419946" y="-76257"/>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Answer to Question 9</a:t>
            </a:r>
            <a:endParaRPr dirty="0"/>
          </a:p>
        </p:txBody>
      </p:sp>
      <p:sp>
        <p:nvSpPr>
          <p:cNvPr id="714" name="Google Shape;714;p62"/>
          <p:cNvSpPr txBox="1">
            <a:spLocks noGrp="1"/>
          </p:cNvSpPr>
          <p:nvPr>
            <p:ph type="body" idx="1"/>
          </p:nvPr>
        </p:nvSpPr>
        <p:spPr>
          <a:xfrm>
            <a:off x="419946" y="1906289"/>
            <a:ext cx="764506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What vegetation might you measure in the Carbon Cycle Protocols?</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a. Trees</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b. Shrubs</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c. Grass</a:t>
            </a:r>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d. All of the above</a:t>
            </a:r>
            <a:endParaRPr/>
          </a:p>
          <a:p>
            <a:pPr marL="0" lvl="0" indent="0" algn="l" rtl="0">
              <a:lnSpc>
                <a:spcPct val="90000"/>
              </a:lnSpc>
              <a:spcBef>
                <a:spcPts val="1000"/>
              </a:spcBef>
              <a:spcAft>
                <a:spcPts val="0"/>
              </a:spcAft>
              <a:buClr>
                <a:schemeClr val="dk1"/>
              </a:buClr>
              <a:buSzPts val="2000"/>
              <a:buNone/>
            </a:pPr>
            <a:endParaRPr sz="2000" b="1">
              <a:solidFill>
                <a:srgbClr val="385623"/>
              </a:solidFill>
            </a:endParaRPr>
          </a:p>
          <a:p>
            <a:pPr marL="0" lvl="0" indent="0" algn="l" rtl="0">
              <a:lnSpc>
                <a:spcPct val="90000"/>
              </a:lnSpc>
              <a:spcBef>
                <a:spcPts val="1000"/>
              </a:spcBef>
              <a:spcAft>
                <a:spcPts val="0"/>
              </a:spcAft>
              <a:buClr>
                <a:schemeClr val="dk1"/>
              </a:buClr>
              <a:buSzPts val="2000"/>
              <a:buNone/>
            </a:pPr>
            <a:r>
              <a:rPr lang="en-US" sz="2000" b="1"/>
              <a:t>Were you correct? You will measure all trees present, and shrubs and herbaceous vegetation depending on percent cover. On to the next question…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pic>
        <p:nvPicPr>
          <p:cNvPr id="720" name="Google Shape;720;p63"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721" name="Google Shape;721;p63"/>
          <p:cNvSpPr txBox="1">
            <a:spLocks noGrp="1"/>
          </p:cNvSpPr>
          <p:nvPr>
            <p:ph type="title"/>
          </p:nvPr>
        </p:nvSpPr>
        <p:spPr>
          <a:xfrm>
            <a:off x="419946" y="-76257"/>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10</a:t>
            </a:r>
            <a:endParaRPr/>
          </a:p>
        </p:txBody>
      </p:sp>
      <p:sp>
        <p:nvSpPr>
          <p:cNvPr id="722" name="Google Shape;722;p63"/>
          <p:cNvSpPr txBox="1">
            <a:spLocks noGrp="1"/>
          </p:cNvSpPr>
          <p:nvPr>
            <p:ph type="body" idx="1"/>
          </p:nvPr>
        </p:nvSpPr>
        <p:spPr>
          <a:xfrm>
            <a:off x="419946" y="1906289"/>
            <a:ext cx="764506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How often are Green-Up measurements made?</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a. Once for each new site</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b. Once a month for four months in a row during low tides</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c. Twice a week beginning two weeks prior to the anticipated start of budburst</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d. Daily beginning in Spring, until the end of the blooming season</a:t>
            </a:r>
            <a:endParaRPr/>
          </a:p>
          <a:p>
            <a:pPr marL="0" lvl="0" indent="0" algn="l" rtl="0">
              <a:lnSpc>
                <a:spcPct val="90000"/>
              </a:lnSpc>
              <a:spcBef>
                <a:spcPts val="1000"/>
              </a:spcBef>
              <a:spcAft>
                <a:spcPts val="0"/>
              </a:spcAft>
              <a:buClr>
                <a:schemeClr val="dk1"/>
              </a:buClr>
              <a:buSzPts val="2000"/>
              <a:buNone/>
            </a:pPr>
            <a:endParaRPr sz="2000" b="1">
              <a:solidFill>
                <a:srgbClr val="385623"/>
              </a:solidFill>
            </a:endParaRPr>
          </a:p>
          <a:p>
            <a:pPr marL="0" lvl="0" indent="0" algn="l" rtl="0">
              <a:lnSpc>
                <a:spcPct val="90000"/>
              </a:lnSpc>
              <a:spcBef>
                <a:spcPts val="1000"/>
              </a:spcBef>
              <a:spcAft>
                <a:spcPts val="0"/>
              </a:spcAft>
              <a:buClr>
                <a:schemeClr val="dk1"/>
              </a:buClr>
              <a:buSzPts val="2000"/>
              <a:buNone/>
            </a:pPr>
            <a:r>
              <a:rPr lang="en-US" sz="2000" b="1"/>
              <a:t>What is your answer? </a:t>
            </a:r>
            <a:endParaRPr/>
          </a:p>
        </p:txBody>
      </p:sp>
      <p:pic>
        <p:nvPicPr>
          <p:cNvPr id="723" name="Google Shape;723;p63" descr="Watermark of mountain landscape"/>
          <p:cNvPicPr preferRelativeResize="0">
            <a:picLocks noGrp="1"/>
          </p:cNvPicPr>
          <p:nvPr>
            <p:ph type="pic" idx="2"/>
          </p:nvPr>
        </p:nvPicPr>
        <p:blipFill rotWithShape="1">
          <a:blip r:embed="rId4" cstate="email">
            <a:alphaModFix amt="12000"/>
            <a:extLst>
              <a:ext uri="{28A0092B-C50C-407E-A947-70E740481C1C}">
                <a14:useLocalDpi xmlns:a14="http://schemas.microsoft.com/office/drawing/2010/main"/>
              </a:ext>
            </a:extLst>
          </a:blip>
          <a:srcRect/>
          <a:stretch/>
        </p:blipFill>
        <p:spPr>
          <a:xfrm>
            <a:off x="21388" y="936095"/>
            <a:ext cx="12192000" cy="592190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pic>
        <p:nvPicPr>
          <p:cNvPr id="729" name="Google Shape;729;p64"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730" name="Google Shape;730;p64"/>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10</a:t>
            </a:r>
            <a:endParaRPr/>
          </a:p>
        </p:txBody>
      </p:sp>
      <p:sp>
        <p:nvSpPr>
          <p:cNvPr id="731" name="Google Shape;731;p64"/>
          <p:cNvSpPr txBox="1">
            <a:spLocks noGrp="1"/>
          </p:cNvSpPr>
          <p:nvPr>
            <p:ph type="body" idx="1"/>
          </p:nvPr>
        </p:nvSpPr>
        <p:spPr>
          <a:xfrm>
            <a:off x="419946" y="1906289"/>
            <a:ext cx="764506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How often are Green-Up measurements made?</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a. Once for each new site</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b. Once a month for four months in a row during low tides</a:t>
            </a:r>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c. Twice a week beginning two weeks prior to the anticipated start of budburst ☺ </a:t>
            </a:r>
            <a:r>
              <a:rPr lang="en-US" sz="2000" b="1" i="1">
                <a:solidFill>
                  <a:srgbClr val="FF0000"/>
                </a:solidFill>
              </a:rPr>
              <a:t>correct! </a:t>
            </a:r>
            <a:endParaRPr sz="2000" b="1" i="1">
              <a:solidFill>
                <a:srgbClr val="FF0000"/>
              </a:solidFill>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d. Daily beginning in Spring, until the end of the blooming season</a:t>
            </a:r>
            <a:endParaRPr/>
          </a:p>
          <a:p>
            <a:pPr marL="0" lvl="0" indent="0" algn="l" rtl="0">
              <a:lnSpc>
                <a:spcPct val="90000"/>
              </a:lnSpc>
              <a:spcBef>
                <a:spcPts val="1000"/>
              </a:spcBef>
              <a:spcAft>
                <a:spcPts val="0"/>
              </a:spcAft>
              <a:buClr>
                <a:schemeClr val="dk1"/>
              </a:buClr>
              <a:buSzPts val="2000"/>
              <a:buNone/>
            </a:pPr>
            <a:endParaRPr sz="2000" b="1">
              <a:solidFill>
                <a:srgbClr val="385623"/>
              </a:solidFill>
            </a:endParaRPr>
          </a:p>
          <a:p>
            <a:pPr marL="0" lvl="0" indent="0" algn="l" rtl="0">
              <a:lnSpc>
                <a:spcPct val="90000"/>
              </a:lnSpc>
              <a:spcBef>
                <a:spcPts val="1000"/>
              </a:spcBef>
              <a:spcAft>
                <a:spcPts val="0"/>
              </a:spcAft>
              <a:buClr>
                <a:schemeClr val="dk1"/>
              </a:buClr>
              <a:buSzPts val="2000"/>
              <a:buNone/>
            </a:pPr>
            <a:r>
              <a:rPr lang="en-US" sz="2000" b="1"/>
              <a:t>Were you correct? If so, you are ready to learn about GLOBE data entry and visualization.</a:t>
            </a:r>
            <a:endParaRPr/>
          </a:p>
        </p:txBody>
      </p:sp>
      <p:pic>
        <p:nvPicPr>
          <p:cNvPr id="732" name="Google Shape;732;p64" descr="Watermark of mountain landscape"/>
          <p:cNvPicPr preferRelativeResize="0">
            <a:picLocks noGrp="1"/>
          </p:cNvPicPr>
          <p:nvPr>
            <p:ph type="pic" idx="2"/>
          </p:nvPr>
        </p:nvPicPr>
        <p:blipFill rotWithShape="1">
          <a:blip r:embed="rId4" cstate="email">
            <a:alphaModFix amt="12000"/>
            <a:extLst>
              <a:ext uri="{28A0092B-C50C-407E-A947-70E740481C1C}">
                <a14:useLocalDpi xmlns:a14="http://schemas.microsoft.com/office/drawing/2010/main"/>
              </a:ext>
            </a:extLst>
          </a:blip>
          <a:srcRect/>
          <a:stretch/>
        </p:blipFill>
        <p:spPr>
          <a:xfrm>
            <a:off x="0" y="936095"/>
            <a:ext cx="12192000" cy="597984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pic>
        <p:nvPicPr>
          <p:cNvPr id="738" name="Google Shape;738;p65"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739" name="Google Shape;739;p65"/>
          <p:cNvSpPr txBox="1">
            <a:spLocks noGrp="1"/>
          </p:cNvSpPr>
          <p:nvPr>
            <p:ph type="title"/>
          </p:nvPr>
        </p:nvSpPr>
        <p:spPr>
          <a:xfrm>
            <a:off x="839788" y="135995"/>
            <a:ext cx="646155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Report your Data to GLOBE</a:t>
            </a:r>
            <a:endParaRPr dirty="0"/>
          </a:p>
        </p:txBody>
      </p:sp>
      <p:sp>
        <p:nvSpPr>
          <p:cNvPr id="4" name="Google Shape;591;p47">
            <a:extLst>
              <a:ext uri="{FF2B5EF4-FFF2-40B4-BE49-F238E27FC236}">
                <a16:creationId xmlns:a16="http://schemas.microsoft.com/office/drawing/2014/main" id="{47E74EE8-1C4C-4341-C1D9-FA983A4C4741}"/>
              </a:ext>
            </a:extLst>
          </p:cNvPr>
          <p:cNvSpPr txBox="1"/>
          <p:nvPr/>
        </p:nvSpPr>
        <p:spPr>
          <a:xfrm>
            <a:off x="1099516" y="2008708"/>
            <a:ext cx="4776900" cy="3585557"/>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rPr>
              <a:t>1.</a:t>
            </a:r>
            <a:r>
              <a:rPr lang="en-US" sz="2000" u="sng" dirty="0">
                <a:solidFill>
                  <a:schemeClr val="hlink"/>
                </a:solidFill>
                <a:latin typeface="Calibri"/>
                <a:ea typeface="Calibri"/>
                <a:cs typeface="Calibri"/>
                <a:sym typeface="Calibri"/>
                <a:hlinkClick r:id="rId4"/>
              </a:rPr>
              <a:t>Desktop Data Entry</a:t>
            </a:r>
            <a:r>
              <a:rPr lang="en-US" sz="2000" dirty="0">
                <a:solidFill>
                  <a:schemeClr val="dk1"/>
                </a:solidFill>
                <a:latin typeface="Calibri"/>
                <a:ea typeface="Calibri"/>
                <a:cs typeface="Calibri"/>
                <a:sym typeface="Calibri"/>
              </a:rPr>
              <a:t>: Log environmental data directly on the GLOBE website.</a:t>
            </a:r>
            <a:endParaRPr sz="20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rPr>
              <a:t>2.</a:t>
            </a:r>
            <a:r>
              <a:rPr lang="en-US" sz="2000" u="sng" dirty="0">
                <a:solidFill>
                  <a:schemeClr val="hlink"/>
                </a:solidFill>
                <a:latin typeface="Calibri"/>
                <a:ea typeface="Calibri"/>
                <a:cs typeface="Calibri"/>
                <a:sym typeface="Calibri"/>
                <a:hlinkClick r:id="rId5"/>
              </a:rPr>
              <a:t>Email Data Entry</a:t>
            </a:r>
            <a:r>
              <a:rPr lang="en-US" sz="2000" dirty="0">
                <a:solidFill>
                  <a:schemeClr val="dk1"/>
                </a:solidFill>
                <a:latin typeface="Calibri"/>
                <a:ea typeface="Calibri"/>
                <a:cs typeface="Calibri"/>
                <a:sym typeface="Calibri"/>
              </a:rPr>
              <a:t>: If connectivity is an issue, data can also be entered via email. </a:t>
            </a:r>
            <a:endParaRPr sz="20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rPr>
              <a:t>3.</a:t>
            </a:r>
            <a:r>
              <a:rPr lang="en-US" sz="2000" u="sng" dirty="0">
                <a:solidFill>
                  <a:schemeClr val="hlink"/>
                </a:solidFill>
                <a:latin typeface="Calibri"/>
                <a:ea typeface="Calibri"/>
                <a:cs typeface="Calibri"/>
                <a:sym typeface="Calibri"/>
                <a:hlinkClick r:id="rId6"/>
              </a:rPr>
              <a:t>GLOBE Observer App</a:t>
            </a:r>
            <a:r>
              <a:rPr lang="en-US" sz="2000" dirty="0">
                <a:solidFill>
                  <a:schemeClr val="dk1"/>
                </a:solidFill>
                <a:latin typeface="Calibri"/>
                <a:ea typeface="Calibri"/>
                <a:cs typeface="Calibri"/>
                <a:sym typeface="Calibri"/>
              </a:rPr>
              <a:t>: The app allows users to enter data directly from an iOS or Android device for any GLOBE protocol.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1" dirty="0">
              <a:latin typeface="Calibri"/>
              <a:ea typeface="Calibri"/>
              <a:cs typeface="Calibri"/>
              <a:sym typeface="Calibri"/>
            </a:endParaRPr>
          </a:p>
        </p:txBody>
      </p:sp>
      <p:pic>
        <p:nvPicPr>
          <p:cNvPr id="5" name="Google Shape;592;p47" descr="Screenshot of the GLOBE Observer App home screen.">
            <a:extLst>
              <a:ext uri="{FF2B5EF4-FFF2-40B4-BE49-F238E27FC236}">
                <a16:creationId xmlns:a16="http://schemas.microsoft.com/office/drawing/2014/main" id="{1CE8F7F5-6C18-8E64-8E47-0F22B1EDEBC6}"/>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7234110" y="2008708"/>
            <a:ext cx="2314389" cy="39722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9" name="Google Shape;139;p6"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140" name="Google Shape;140;p6"/>
          <p:cNvSpPr txBox="1">
            <a:spLocks noGrp="1"/>
          </p:cNvSpPr>
          <p:nvPr>
            <p:ph type="title"/>
          </p:nvPr>
        </p:nvSpPr>
        <p:spPr>
          <a:xfrm>
            <a:off x="541949" y="509156"/>
            <a:ext cx="10193107" cy="11582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Why are GLOBE Biosphere investigations important?</a:t>
            </a:r>
            <a:endParaRPr/>
          </a:p>
        </p:txBody>
      </p:sp>
      <p:sp>
        <p:nvSpPr>
          <p:cNvPr id="141" name="Google Shape;141;p6"/>
          <p:cNvSpPr txBox="1">
            <a:spLocks noGrp="1"/>
          </p:cNvSpPr>
          <p:nvPr>
            <p:ph type="body" idx="1"/>
          </p:nvPr>
        </p:nvSpPr>
        <p:spPr>
          <a:xfrm>
            <a:off x="541949" y="1876614"/>
            <a:ext cx="5463996"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sz="2000">
                <a:solidFill>
                  <a:srgbClr val="000000"/>
                </a:solidFill>
              </a:rPr>
              <a:t>NASA research is advancing </a:t>
            </a:r>
            <a:r>
              <a:rPr lang="en-US" sz="2000"/>
              <a:t>Earth system science to meet the challenges of climate and environmental change. One of their overarching science goals is to </a:t>
            </a:r>
            <a:r>
              <a:rPr lang="en-US" sz="2000" b="1">
                <a:solidFill>
                  <a:srgbClr val="385623"/>
                </a:solidFill>
              </a:rPr>
              <a:t>detect and predict changes in Earth’s ecosystems and biogeochemical cycles, including land cover, biodiversity, and the global carbon cycle.</a:t>
            </a:r>
            <a:endParaRPr/>
          </a:p>
          <a:p>
            <a:pPr marL="0" lvl="0" indent="0" algn="just" rtl="0">
              <a:lnSpc>
                <a:spcPct val="90000"/>
              </a:lnSpc>
              <a:spcBef>
                <a:spcPts val="1000"/>
              </a:spcBef>
              <a:spcAft>
                <a:spcPts val="0"/>
              </a:spcAft>
              <a:buClr>
                <a:schemeClr val="dk1"/>
              </a:buClr>
              <a:buSzPts val="2000"/>
              <a:buNone/>
            </a:pPr>
            <a:endParaRPr sz="2000"/>
          </a:p>
          <a:p>
            <a:pPr marL="0" lvl="0" indent="0" algn="just" rtl="0">
              <a:lnSpc>
                <a:spcPct val="90000"/>
              </a:lnSpc>
              <a:spcBef>
                <a:spcPts val="1000"/>
              </a:spcBef>
              <a:spcAft>
                <a:spcPts val="0"/>
              </a:spcAft>
              <a:buClr>
                <a:srgbClr val="000000"/>
              </a:buClr>
              <a:buSzPts val="2000"/>
              <a:buNone/>
            </a:pPr>
            <a:r>
              <a:rPr lang="en-US" sz="2000">
                <a:solidFill>
                  <a:srgbClr val="000000"/>
                </a:solidFill>
              </a:rPr>
              <a:t>Current environmental changes in the Earth system are unprecedented, in both timing and geographical extent. These changes will have profound implications for future climate, food production, biodiversity and sustainable resource use. </a:t>
            </a:r>
            <a:endParaRPr/>
          </a:p>
        </p:txBody>
      </p:sp>
      <p:pic>
        <p:nvPicPr>
          <p:cNvPr id="142" name="Google Shape;142;p6" descr="Image of a crop field with young plants planted in row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93986" y="1964710"/>
            <a:ext cx="4321464" cy="3194126"/>
          </a:xfrm>
          <a:prstGeom prst="rect">
            <a:avLst/>
          </a:prstGeom>
          <a:noFill/>
          <a:ln>
            <a:noFill/>
          </a:ln>
        </p:spPr>
      </p:pic>
      <p:sp>
        <p:nvSpPr>
          <p:cNvPr id="143" name="Google Shape;143;p6"/>
          <p:cNvSpPr txBox="1"/>
          <p:nvPr/>
        </p:nvSpPr>
        <p:spPr>
          <a:xfrm>
            <a:off x="6693986" y="5395814"/>
            <a:ext cx="433176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1">
                <a:solidFill>
                  <a:schemeClr val="dk1"/>
                </a:solidFill>
                <a:latin typeface="Calibri"/>
                <a:ea typeface="Calibri"/>
                <a:cs typeface="Calibri"/>
                <a:sym typeface="Calibri"/>
              </a:rPr>
              <a:t>Frost-free and growing seasons are getting longer. Source: NASA.</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pic>
        <p:nvPicPr>
          <p:cNvPr id="747" name="Google Shape;747;p66"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3595"/>
            <a:ext cx="12192000" cy="961589"/>
          </a:xfrm>
          <a:prstGeom prst="rect">
            <a:avLst/>
          </a:prstGeom>
          <a:noFill/>
          <a:ln>
            <a:noFill/>
          </a:ln>
        </p:spPr>
      </p:pic>
      <p:sp>
        <p:nvSpPr>
          <p:cNvPr id="748" name="Google Shape;748;p66"/>
          <p:cNvSpPr txBox="1">
            <a:spLocks noGrp="1"/>
          </p:cNvSpPr>
          <p:nvPr>
            <p:ph type="title"/>
          </p:nvPr>
        </p:nvSpPr>
        <p:spPr>
          <a:xfrm>
            <a:off x="839788" y="19447"/>
            <a:ext cx="1084421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Entering your Data: Create a New Study Site</a:t>
            </a:r>
            <a:endParaRPr dirty="0"/>
          </a:p>
        </p:txBody>
      </p:sp>
      <p:sp>
        <p:nvSpPr>
          <p:cNvPr id="4" name="TextBox 3">
            <a:extLst>
              <a:ext uri="{FF2B5EF4-FFF2-40B4-BE49-F238E27FC236}">
                <a16:creationId xmlns:a16="http://schemas.microsoft.com/office/drawing/2014/main" id="{9017C34D-34E7-92AE-1218-5344C535E88A}"/>
              </a:ext>
            </a:extLst>
          </p:cNvPr>
          <p:cNvSpPr txBox="1"/>
          <p:nvPr/>
        </p:nvSpPr>
        <p:spPr>
          <a:xfrm>
            <a:off x="996237" y="1654603"/>
            <a:ext cx="6986400" cy="369332"/>
          </a:xfrm>
          <a:prstGeom prst="rect">
            <a:avLst/>
          </a:prstGeom>
          <a:noFill/>
        </p:spPr>
        <p:txBody>
          <a:bodyPr wrap="none" rtlCol="0">
            <a:spAutoFit/>
          </a:bodyPr>
          <a:lstStyle/>
          <a:p>
            <a:r>
              <a:rPr lang="en-US" dirty="0"/>
              <a:t>Log in to the </a:t>
            </a:r>
            <a:r>
              <a:rPr lang="en-US" dirty="0">
                <a:hlinkClick r:id="rId4"/>
              </a:rPr>
              <a:t>GLOBE Data Entry webpage</a:t>
            </a:r>
            <a:r>
              <a:rPr lang="en-US" dirty="0"/>
              <a:t> and click “Create/Edit My Sites”.</a:t>
            </a:r>
          </a:p>
        </p:txBody>
      </p:sp>
      <p:grpSp>
        <p:nvGrpSpPr>
          <p:cNvPr id="5" name="Group 4" descr="Data entry homepage.">
            <a:extLst>
              <a:ext uri="{FF2B5EF4-FFF2-40B4-BE49-F238E27FC236}">
                <a16:creationId xmlns:a16="http://schemas.microsoft.com/office/drawing/2014/main" id="{7C0CCCCE-7B6F-AA81-935F-E1D94E6EB07E}"/>
              </a:ext>
            </a:extLst>
          </p:cNvPr>
          <p:cNvGrpSpPr/>
          <p:nvPr/>
        </p:nvGrpSpPr>
        <p:grpSpPr>
          <a:xfrm>
            <a:off x="3360511" y="2239756"/>
            <a:ext cx="4097796" cy="3044517"/>
            <a:chOff x="3360511" y="2239756"/>
            <a:chExt cx="4097796" cy="3044517"/>
          </a:xfrm>
        </p:grpSpPr>
        <p:pic>
          <p:nvPicPr>
            <p:cNvPr id="6" name="Picture 5" descr="A screenshot of a data entry&#10;&#10;Description automatically generated">
              <a:extLst>
                <a:ext uri="{FF2B5EF4-FFF2-40B4-BE49-F238E27FC236}">
                  <a16:creationId xmlns:a16="http://schemas.microsoft.com/office/drawing/2014/main" id="{D7EC6ECA-34B3-46F6-4741-9D13259F09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60511" y="2239756"/>
              <a:ext cx="3186594" cy="3044517"/>
            </a:xfrm>
            <a:prstGeom prst="rect">
              <a:avLst/>
            </a:prstGeom>
          </p:spPr>
        </p:pic>
        <p:cxnSp>
          <p:nvCxnSpPr>
            <p:cNvPr id="7" name="Straight Arrow Connector 6" descr="Down arrow pointing to a location in the United States.">
              <a:extLst>
                <a:ext uri="{FF2B5EF4-FFF2-40B4-BE49-F238E27FC236}">
                  <a16:creationId xmlns:a16="http://schemas.microsoft.com/office/drawing/2014/main" id="{A9897790-2D25-0228-27D9-C12DBF890FF2}"/>
                </a:ext>
              </a:extLst>
            </p:cNvPr>
            <p:cNvCxnSpPr>
              <a:cxnSpLocks/>
            </p:cNvCxnSpPr>
            <p:nvPr/>
          </p:nvCxnSpPr>
          <p:spPr>
            <a:xfrm flipH="1">
              <a:off x="6608065" y="4762701"/>
              <a:ext cx="85024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8" name="TextBox 7">
            <a:extLst>
              <a:ext uri="{FF2B5EF4-FFF2-40B4-BE49-F238E27FC236}">
                <a16:creationId xmlns:a16="http://schemas.microsoft.com/office/drawing/2014/main" id="{7A98C993-8818-37FB-281B-A52F6F54580B}"/>
              </a:ext>
            </a:extLst>
          </p:cNvPr>
          <p:cNvSpPr txBox="1"/>
          <p:nvPr/>
        </p:nvSpPr>
        <p:spPr>
          <a:xfrm>
            <a:off x="1908048" y="5371068"/>
            <a:ext cx="2138149" cy="369332"/>
          </a:xfrm>
          <a:prstGeom prst="rect">
            <a:avLst/>
          </a:prstGeom>
          <a:noFill/>
        </p:spPr>
        <p:txBody>
          <a:bodyPr wrap="none" rtlCol="0">
            <a:spAutoFit/>
          </a:bodyPr>
          <a:lstStyle/>
          <a:p>
            <a:r>
              <a:rPr lang="en-US" dirty="0"/>
              <a:t>Then click “Add site”.</a:t>
            </a:r>
          </a:p>
        </p:txBody>
      </p:sp>
      <p:grpSp>
        <p:nvGrpSpPr>
          <p:cNvPr id="9" name="Group 8" descr="Add a new site screenshot">
            <a:extLst>
              <a:ext uri="{FF2B5EF4-FFF2-40B4-BE49-F238E27FC236}">
                <a16:creationId xmlns:a16="http://schemas.microsoft.com/office/drawing/2014/main" id="{1924FB7F-F800-3415-6B81-7AA8F9A80729}"/>
              </a:ext>
            </a:extLst>
          </p:cNvPr>
          <p:cNvGrpSpPr/>
          <p:nvPr/>
        </p:nvGrpSpPr>
        <p:grpSpPr>
          <a:xfrm>
            <a:off x="2596895" y="5723518"/>
            <a:ext cx="5286533" cy="946017"/>
            <a:chOff x="2596895" y="5723518"/>
            <a:chExt cx="5286533" cy="946017"/>
          </a:xfrm>
        </p:grpSpPr>
        <p:pic>
          <p:nvPicPr>
            <p:cNvPr id="10" name="Picture 9" descr="A white background with black text&#10;&#10;Description automatically generated">
              <a:extLst>
                <a:ext uri="{FF2B5EF4-FFF2-40B4-BE49-F238E27FC236}">
                  <a16:creationId xmlns:a16="http://schemas.microsoft.com/office/drawing/2014/main" id="{4AD72A84-988F-B13E-5B92-5B4F044D62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96895" y="5723518"/>
              <a:ext cx="4651249" cy="946017"/>
            </a:xfrm>
            <a:prstGeom prst="rect">
              <a:avLst/>
            </a:prstGeom>
            <a:ln>
              <a:solidFill>
                <a:schemeClr val="bg1">
                  <a:lumMod val="50000"/>
                </a:schemeClr>
              </a:solidFill>
            </a:ln>
          </p:spPr>
        </p:pic>
        <p:cxnSp>
          <p:nvCxnSpPr>
            <p:cNvPr id="11" name="Straight Arrow Connector 10" descr="Down arrow pointing to a location in the United States.">
              <a:extLst>
                <a:ext uri="{FF2B5EF4-FFF2-40B4-BE49-F238E27FC236}">
                  <a16:creationId xmlns:a16="http://schemas.microsoft.com/office/drawing/2014/main" id="{F29E7F93-5265-456D-1131-96F4AB06CDB2}"/>
                </a:ext>
              </a:extLst>
            </p:cNvPr>
            <p:cNvCxnSpPr>
              <a:cxnSpLocks/>
            </p:cNvCxnSpPr>
            <p:nvPr/>
          </p:nvCxnSpPr>
          <p:spPr>
            <a:xfrm flipH="1">
              <a:off x="7033186" y="6365949"/>
              <a:ext cx="85024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pic>
        <p:nvPicPr>
          <p:cNvPr id="759" name="Google Shape;759;p67"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3595"/>
            <a:ext cx="12192000" cy="961589"/>
          </a:xfrm>
          <a:prstGeom prst="rect">
            <a:avLst/>
          </a:prstGeom>
          <a:noFill/>
          <a:ln>
            <a:noFill/>
          </a:ln>
        </p:spPr>
      </p:pic>
      <p:grpSp>
        <p:nvGrpSpPr>
          <p:cNvPr id="5" name="Group 4" descr="Screenshot of page to add coordinates. Choose a site name and type in coordinates or use the map. ">
            <a:extLst>
              <a:ext uri="{FF2B5EF4-FFF2-40B4-BE49-F238E27FC236}">
                <a16:creationId xmlns:a16="http://schemas.microsoft.com/office/drawing/2014/main" id="{7A0A96A0-277B-2857-CFE3-219072B603A0}"/>
              </a:ext>
            </a:extLst>
          </p:cNvPr>
          <p:cNvGrpSpPr/>
          <p:nvPr/>
        </p:nvGrpSpPr>
        <p:grpSpPr>
          <a:xfrm>
            <a:off x="903564" y="1769270"/>
            <a:ext cx="7651585" cy="4537810"/>
            <a:chOff x="903564" y="1769270"/>
            <a:chExt cx="7651585" cy="4537810"/>
          </a:xfrm>
        </p:grpSpPr>
        <p:pic>
          <p:nvPicPr>
            <p:cNvPr id="6" name="Picture 5" descr="A screenshot of a map&#10;&#10;Description automatically generated">
              <a:extLst>
                <a:ext uri="{FF2B5EF4-FFF2-40B4-BE49-F238E27FC236}">
                  <a16:creationId xmlns:a16="http://schemas.microsoft.com/office/drawing/2014/main" id="{C8FC0D07-8FD5-ECF7-8970-7F6AFEEBA6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6942" y="1967336"/>
              <a:ext cx="5058207" cy="4339744"/>
            </a:xfrm>
            <a:prstGeom prst="rect">
              <a:avLst/>
            </a:prstGeom>
          </p:spPr>
        </p:pic>
        <p:sp>
          <p:nvSpPr>
            <p:cNvPr id="7" name="TextBox 6" descr="Text box that reads &quot;Select GPS if you used a GPS.&quot;">
              <a:extLst>
                <a:ext uri="{FF2B5EF4-FFF2-40B4-BE49-F238E27FC236}">
                  <a16:creationId xmlns:a16="http://schemas.microsoft.com/office/drawing/2014/main" id="{E7BDA30C-B587-4F2E-6B0E-6D5986C74682}"/>
                </a:ext>
              </a:extLst>
            </p:cNvPr>
            <p:cNvSpPr txBox="1"/>
            <p:nvPr/>
          </p:nvSpPr>
          <p:spPr>
            <a:xfrm>
              <a:off x="1351100" y="1769270"/>
              <a:ext cx="1871471" cy="646331"/>
            </a:xfrm>
            <a:prstGeom prst="rect">
              <a:avLst/>
            </a:prstGeom>
            <a:noFill/>
          </p:spPr>
          <p:txBody>
            <a:bodyPr wrap="square" rtlCol="0">
              <a:spAutoFit/>
            </a:bodyPr>
            <a:lstStyle/>
            <a:p>
              <a:r>
                <a:rPr lang="en-US" dirty="0">
                  <a:solidFill>
                    <a:srgbClr val="FF0000"/>
                  </a:solidFill>
                </a:rPr>
                <a:t>Choose a name for your site</a:t>
              </a:r>
            </a:p>
          </p:txBody>
        </p:sp>
        <p:cxnSp>
          <p:nvCxnSpPr>
            <p:cNvPr id="8" name="Straight Arrow Connector 7" descr="Down arrow pointing to radio button for GPS.">
              <a:extLst>
                <a:ext uri="{FF2B5EF4-FFF2-40B4-BE49-F238E27FC236}">
                  <a16:creationId xmlns:a16="http://schemas.microsoft.com/office/drawing/2014/main" id="{80441C92-BDD5-F8F9-96E3-3AD50A8D1269}"/>
                </a:ext>
              </a:extLst>
            </p:cNvPr>
            <p:cNvCxnSpPr>
              <a:cxnSpLocks/>
            </p:cNvCxnSpPr>
            <p:nvPr/>
          </p:nvCxnSpPr>
          <p:spPr>
            <a:xfrm>
              <a:off x="2634877" y="2326373"/>
              <a:ext cx="724879" cy="892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descr="Down arrow pointing to radio button for Other.">
              <a:extLst>
                <a:ext uri="{FF2B5EF4-FFF2-40B4-BE49-F238E27FC236}">
                  <a16:creationId xmlns:a16="http://schemas.microsoft.com/office/drawing/2014/main" id="{AA62F885-4411-C925-48FB-F027BE937D53}"/>
                </a:ext>
              </a:extLst>
            </p:cNvPr>
            <p:cNvCxnSpPr>
              <a:cxnSpLocks/>
            </p:cNvCxnSpPr>
            <p:nvPr/>
          </p:nvCxnSpPr>
          <p:spPr>
            <a:xfrm flipV="1">
              <a:off x="2634877" y="3261472"/>
              <a:ext cx="934309" cy="1675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descr="Text box that reads &quot;Zoom into your region on the map and move the map until the red pin is on your site&quot;.">
              <a:extLst>
                <a:ext uri="{FF2B5EF4-FFF2-40B4-BE49-F238E27FC236}">
                  <a16:creationId xmlns:a16="http://schemas.microsoft.com/office/drawing/2014/main" id="{A7D83977-DD50-B917-30AF-2EB3B00F1197}"/>
                </a:ext>
              </a:extLst>
            </p:cNvPr>
            <p:cNvSpPr txBox="1"/>
            <p:nvPr/>
          </p:nvSpPr>
          <p:spPr>
            <a:xfrm>
              <a:off x="903564" y="3218605"/>
              <a:ext cx="1901619" cy="1477328"/>
            </a:xfrm>
            <a:prstGeom prst="rect">
              <a:avLst/>
            </a:prstGeom>
            <a:noFill/>
          </p:spPr>
          <p:txBody>
            <a:bodyPr wrap="square" rtlCol="0">
              <a:spAutoFit/>
            </a:bodyPr>
            <a:lstStyle/>
            <a:p>
              <a:r>
                <a:rPr lang="en-US" dirty="0">
                  <a:solidFill>
                    <a:srgbClr val="FF0000"/>
                  </a:solidFill>
                </a:rPr>
                <a:t>Type in coordinates or move the map to add your latitude and longitude</a:t>
              </a:r>
            </a:p>
          </p:txBody>
        </p:sp>
        <p:cxnSp>
          <p:nvCxnSpPr>
            <p:cNvPr id="11" name="Straight Arrow Connector 10" descr="Down arrow pointing to a location in the United States.">
              <a:extLst>
                <a:ext uri="{FF2B5EF4-FFF2-40B4-BE49-F238E27FC236}">
                  <a16:creationId xmlns:a16="http://schemas.microsoft.com/office/drawing/2014/main" id="{D6B251CE-CFD6-9426-D7DF-436905291A67}"/>
                </a:ext>
              </a:extLst>
            </p:cNvPr>
            <p:cNvCxnSpPr>
              <a:cxnSpLocks/>
            </p:cNvCxnSpPr>
            <p:nvPr/>
          </p:nvCxnSpPr>
          <p:spPr>
            <a:xfrm>
              <a:off x="2517732" y="4137208"/>
              <a:ext cx="910617" cy="89650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3" name="Google Shape;739;p65">
            <a:extLst>
              <a:ext uri="{FF2B5EF4-FFF2-40B4-BE49-F238E27FC236}">
                <a16:creationId xmlns:a16="http://schemas.microsoft.com/office/drawing/2014/main" id="{A1B92F69-71C3-255F-3DDD-647A5A01700A}"/>
              </a:ext>
            </a:extLst>
          </p:cNvPr>
          <p:cNvSpPr txBox="1">
            <a:spLocks noGrp="1"/>
          </p:cNvSpPr>
          <p:nvPr>
            <p:ph type="title"/>
          </p:nvPr>
        </p:nvSpPr>
        <p:spPr>
          <a:xfrm>
            <a:off x="839788" y="135995"/>
            <a:ext cx="7565176"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Create a New Study Site: Site Coordinates</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57">
          <a:extLst>
            <a:ext uri="{FF2B5EF4-FFF2-40B4-BE49-F238E27FC236}">
              <a16:creationId xmlns:a16="http://schemas.microsoft.com/office/drawing/2014/main" id="{716C08FB-7F39-1B19-7E13-6E3307CF9E5E}"/>
            </a:ext>
          </a:extLst>
        </p:cNvPr>
        <p:cNvGrpSpPr/>
        <p:nvPr/>
      </p:nvGrpSpPr>
      <p:grpSpPr>
        <a:xfrm>
          <a:off x="0" y="0"/>
          <a:ext cx="0" cy="0"/>
          <a:chOff x="0" y="0"/>
          <a:chExt cx="0" cy="0"/>
        </a:xfrm>
      </p:grpSpPr>
      <p:sp>
        <p:nvSpPr>
          <p:cNvPr id="758" name="Google Shape;758;p67">
            <a:extLst>
              <a:ext uri="{FF2B5EF4-FFF2-40B4-BE49-F238E27FC236}">
                <a16:creationId xmlns:a16="http://schemas.microsoft.com/office/drawing/2014/main" id="{0998E2A5-77AA-CFB0-AC27-B4542CFEC07B}"/>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pic>
        <p:nvPicPr>
          <p:cNvPr id="759" name="Google Shape;759;p67" descr="Banner: Introduction  to Biosphere">
            <a:extLst>
              <a:ext uri="{FF2B5EF4-FFF2-40B4-BE49-F238E27FC236}">
                <a16:creationId xmlns:a16="http://schemas.microsoft.com/office/drawing/2014/main" id="{1AC9A53E-9F0A-D978-CAC5-74FDB9FAF78F}"/>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3595"/>
            <a:ext cx="12192000" cy="961589"/>
          </a:xfrm>
          <a:prstGeom prst="rect">
            <a:avLst/>
          </a:prstGeom>
          <a:noFill/>
          <a:ln>
            <a:noFill/>
          </a:ln>
        </p:spPr>
      </p:pic>
      <p:sp>
        <p:nvSpPr>
          <p:cNvPr id="4" name="Title 2">
            <a:extLst>
              <a:ext uri="{FF2B5EF4-FFF2-40B4-BE49-F238E27FC236}">
                <a16:creationId xmlns:a16="http://schemas.microsoft.com/office/drawing/2014/main" id="{BFE1D711-5636-9133-836C-64963B9EEE19}"/>
              </a:ext>
            </a:extLst>
          </p:cNvPr>
          <p:cNvSpPr txBox="1">
            <a:spLocks/>
          </p:cNvSpPr>
          <p:nvPr/>
        </p:nvSpPr>
        <p:spPr>
          <a:xfrm>
            <a:off x="1193093" y="1065036"/>
            <a:ext cx="10017701" cy="662164"/>
          </a:xfrm>
          <a:prstGeom prst="rect">
            <a:avLst/>
          </a:prstGeom>
          <a:noFill/>
          <a:ln>
            <a:noFill/>
          </a:ln>
        </p:spPr>
        <p:txBody>
          <a:bodyPr spcFirstLastPara="1" wrap="square" lIns="91425" tIns="45700" rIns="91425" bIns="45700" anchor="ctr" anchorCtr="0">
            <a:normAutofit fontScale="55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Describe necessary information for the protocols you will complete and Submit.</a:t>
            </a:r>
          </a:p>
        </p:txBody>
      </p:sp>
      <p:pic>
        <p:nvPicPr>
          <p:cNvPr id="2" name="Picture 1" descr="A screenshot of site information page.">
            <a:extLst>
              <a:ext uri="{FF2B5EF4-FFF2-40B4-BE49-F238E27FC236}">
                <a16:creationId xmlns:a16="http://schemas.microsoft.com/office/drawing/2014/main" id="{5C37677A-E013-FB79-BCD7-5F84668EF5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800" y="1854242"/>
            <a:ext cx="4874821" cy="4265468"/>
          </a:xfrm>
          <a:prstGeom prst="rect">
            <a:avLst/>
          </a:prstGeom>
        </p:spPr>
      </p:pic>
      <p:pic>
        <p:nvPicPr>
          <p:cNvPr id="3" name="Picture 2" descr="Save Site button">
            <a:extLst>
              <a:ext uri="{FF2B5EF4-FFF2-40B4-BE49-F238E27FC236}">
                <a16:creationId xmlns:a16="http://schemas.microsoft.com/office/drawing/2014/main" id="{7AF91CF6-AFB6-6238-DA7A-01B3C1DB95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5289" y="2303864"/>
            <a:ext cx="5055505" cy="638590"/>
          </a:xfrm>
          <a:prstGeom prst="rect">
            <a:avLst/>
          </a:prstGeom>
        </p:spPr>
      </p:pic>
      <p:sp>
        <p:nvSpPr>
          <p:cNvPr id="12" name="TextBox 11">
            <a:extLst>
              <a:ext uri="{FF2B5EF4-FFF2-40B4-BE49-F238E27FC236}">
                <a16:creationId xmlns:a16="http://schemas.microsoft.com/office/drawing/2014/main" id="{549CCB4E-57CE-95C5-2709-E77775791CF2}"/>
              </a:ext>
            </a:extLst>
          </p:cNvPr>
          <p:cNvSpPr txBox="1"/>
          <p:nvPr/>
        </p:nvSpPr>
        <p:spPr>
          <a:xfrm>
            <a:off x="5985042" y="1854242"/>
            <a:ext cx="5495800" cy="369332"/>
          </a:xfrm>
          <a:prstGeom prst="rect">
            <a:avLst/>
          </a:prstGeom>
          <a:noFill/>
        </p:spPr>
        <p:txBody>
          <a:bodyPr wrap="none" rtlCol="0">
            <a:spAutoFit/>
          </a:bodyPr>
          <a:lstStyle/>
          <a:p>
            <a:r>
              <a:rPr lang="en-US" dirty="0"/>
              <a:t>At the bottom of the screen, click the ”Save Site” button.</a:t>
            </a:r>
          </a:p>
        </p:txBody>
      </p:sp>
      <p:sp>
        <p:nvSpPr>
          <p:cNvPr id="13" name="TextBox 12">
            <a:extLst>
              <a:ext uri="{FF2B5EF4-FFF2-40B4-BE49-F238E27FC236}">
                <a16:creationId xmlns:a16="http://schemas.microsoft.com/office/drawing/2014/main" id="{704322B4-0F1A-57A3-2602-D4FF76ECEF3F}"/>
              </a:ext>
            </a:extLst>
          </p:cNvPr>
          <p:cNvSpPr txBox="1"/>
          <p:nvPr/>
        </p:nvSpPr>
        <p:spPr>
          <a:xfrm>
            <a:off x="5985042" y="3191858"/>
            <a:ext cx="5803954" cy="1477328"/>
          </a:xfrm>
          <a:prstGeom prst="rect">
            <a:avLst/>
          </a:prstGeom>
          <a:noFill/>
        </p:spPr>
        <p:txBody>
          <a:bodyPr wrap="square" rtlCol="0">
            <a:spAutoFit/>
          </a:bodyPr>
          <a:lstStyle/>
          <a:p>
            <a:r>
              <a:rPr lang="en-US" dirty="0"/>
              <a:t>Your site will now appear in the list of GLOBE data collection sites under your school/organization. </a:t>
            </a:r>
          </a:p>
          <a:p>
            <a:endParaRPr lang="en-US" dirty="0"/>
          </a:p>
          <a:p>
            <a:r>
              <a:rPr lang="en-US" dirty="0"/>
              <a:t>To return to the data entry home page, use the home icon at the bottom of the screen. </a:t>
            </a:r>
          </a:p>
        </p:txBody>
      </p:sp>
      <p:pic>
        <p:nvPicPr>
          <p:cNvPr id="14" name="Picture 13" descr="Home icon button">
            <a:extLst>
              <a:ext uri="{FF2B5EF4-FFF2-40B4-BE49-F238E27FC236}">
                <a16:creationId xmlns:a16="http://schemas.microsoft.com/office/drawing/2014/main" id="{517FF714-69E4-6F49-08A0-0E572A2F1736}"/>
              </a:ext>
            </a:extLst>
          </p:cNvPr>
          <p:cNvPicPr>
            <a:picLocks noChangeAspect="1"/>
          </p:cNvPicPr>
          <p:nvPr/>
        </p:nvPicPr>
        <p:blipFill>
          <a:blip r:embed="rId6"/>
          <a:stretch>
            <a:fillRect/>
          </a:stretch>
        </p:blipFill>
        <p:spPr>
          <a:xfrm>
            <a:off x="7964592" y="4751351"/>
            <a:ext cx="1536700" cy="609600"/>
          </a:xfrm>
          <a:prstGeom prst="rect">
            <a:avLst/>
          </a:prstGeom>
        </p:spPr>
      </p:pic>
      <p:cxnSp>
        <p:nvCxnSpPr>
          <p:cNvPr id="15" name="Straight Arrow Connector 14" descr="Down arrow pointing to radio button for Home.">
            <a:extLst>
              <a:ext uri="{FF2B5EF4-FFF2-40B4-BE49-F238E27FC236}">
                <a16:creationId xmlns:a16="http://schemas.microsoft.com/office/drawing/2014/main" id="{E121E9AB-2B1E-08E8-2D81-D1CA0DD61B16}"/>
              </a:ext>
            </a:extLst>
          </p:cNvPr>
          <p:cNvCxnSpPr>
            <a:cxnSpLocks/>
          </p:cNvCxnSpPr>
          <p:nvPr/>
        </p:nvCxnSpPr>
        <p:spPr>
          <a:xfrm flipV="1">
            <a:off x="7615904" y="5056151"/>
            <a:ext cx="588644" cy="1375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15552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pic>
        <p:nvPicPr>
          <p:cNvPr id="780" name="Google Shape;780;p68" descr="Banner: Introduction  to Biosphere" title="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781" name="Google Shape;781;p68"/>
          <p:cNvSpPr txBox="1">
            <a:spLocks noGrp="1"/>
          </p:cNvSpPr>
          <p:nvPr>
            <p:ph type="title"/>
          </p:nvPr>
        </p:nvSpPr>
        <p:spPr>
          <a:xfrm>
            <a:off x="839788" y="0"/>
            <a:ext cx="646155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Visualize and Retrieve Data</a:t>
            </a:r>
            <a:endParaRPr/>
          </a:p>
        </p:txBody>
      </p:sp>
      <p:sp>
        <p:nvSpPr>
          <p:cNvPr id="782" name="Google Shape;782;p68"/>
          <p:cNvSpPr txBox="1">
            <a:spLocks noGrp="1"/>
          </p:cNvSpPr>
          <p:nvPr>
            <p:ph type="body" idx="1"/>
          </p:nvPr>
        </p:nvSpPr>
        <p:spPr>
          <a:xfrm>
            <a:off x="839788" y="1742607"/>
            <a:ext cx="4211897"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dirty="0"/>
              <a:t>GLOBE provides the ability to view and interact with data measured across the world. Use the</a:t>
            </a:r>
            <a:r>
              <a:rPr lang="en-US" sz="2000" b="1" u="sng" dirty="0">
                <a:solidFill>
                  <a:schemeClr val="hlink"/>
                </a:solidFill>
                <a:hlinkClick r:id="rId4"/>
              </a:rPr>
              <a:t> GLOBE Visualization System</a:t>
            </a:r>
            <a:r>
              <a:rPr lang="en-US" sz="2000" dirty="0"/>
              <a:t> to map, graph, filter and export data that have been measured across GLOBE protocols since 1995.</a:t>
            </a:r>
            <a:endParaRPr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r>
              <a:rPr lang="en-US" sz="2000" dirty="0"/>
              <a:t>Link to step-by-step </a:t>
            </a:r>
            <a:r>
              <a:rPr lang="en-US" sz="2000" u="sng" dirty="0">
                <a:solidFill>
                  <a:schemeClr val="hlink"/>
                </a:solidFill>
                <a:latin typeface="Calibri"/>
                <a:ea typeface="Calibri"/>
                <a:cs typeface="Calibri"/>
                <a:sym typeface="Calibri"/>
                <a:hlinkClick r:id="rId5"/>
              </a:rPr>
              <a:t>video tutorials</a:t>
            </a:r>
            <a:r>
              <a:rPr lang="en-US" sz="2000" dirty="0"/>
              <a:t> on Using the Visualization System will assist you in finding and analyzing GLOBE data.</a:t>
            </a:r>
            <a:endParaRPr dirty="0"/>
          </a:p>
        </p:txBody>
      </p:sp>
      <p:pic>
        <p:nvPicPr>
          <p:cNvPr id="11" name="Picture 10" descr="A screenshot of the data vizualization tool with a box showing summary data for a land cover site. ">
            <a:extLst>
              <a:ext uri="{FF2B5EF4-FFF2-40B4-BE49-F238E27FC236}">
                <a16:creationId xmlns:a16="http://schemas.microsoft.com/office/drawing/2014/main" id="{FF354B1D-9E1B-132A-2297-994687CEEA9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18613" y="1824891"/>
            <a:ext cx="5858491" cy="3729304"/>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pic>
        <p:nvPicPr>
          <p:cNvPr id="814" name="Google Shape;814;p71"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815" name="Google Shape;815;p71"/>
          <p:cNvSpPr txBox="1">
            <a:spLocks noGrp="1"/>
          </p:cNvSpPr>
          <p:nvPr>
            <p:ph type="title"/>
          </p:nvPr>
        </p:nvSpPr>
        <p:spPr>
          <a:xfrm>
            <a:off x="552699" y="27260"/>
            <a:ext cx="1108660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For Teachers: Ideas for Student Research Using Biosphere Data</a:t>
            </a:r>
            <a:endParaRPr/>
          </a:p>
        </p:txBody>
      </p:sp>
      <p:pic>
        <p:nvPicPr>
          <p:cNvPr id="816" name="Google Shape;816;p71" descr="Watermark of mountain landscape"/>
          <p:cNvPicPr preferRelativeResize="0">
            <a:picLocks noGrp="1"/>
          </p:cNvPicPr>
          <p:nvPr>
            <p:ph type="pic" idx="2"/>
          </p:nvPr>
        </p:nvPicPr>
        <p:blipFill rotWithShape="1">
          <a:blip r:embed="rId4" cstate="email">
            <a:alphaModFix amt="12000"/>
            <a:extLst>
              <a:ext uri="{28A0092B-C50C-407E-A947-70E740481C1C}">
                <a14:useLocalDpi xmlns:a14="http://schemas.microsoft.com/office/drawing/2010/main"/>
              </a:ext>
            </a:extLst>
          </a:blip>
          <a:srcRect/>
          <a:stretch/>
        </p:blipFill>
        <p:spPr>
          <a:xfrm>
            <a:off x="0" y="878151"/>
            <a:ext cx="12192000" cy="5979849"/>
          </a:xfrm>
          <a:prstGeom prst="rect">
            <a:avLst/>
          </a:prstGeom>
          <a:noFill/>
          <a:ln>
            <a:noFill/>
          </a:ln>
        </p:spPr>
      </p:pic>
      <p:sp>
        <p:nvSpPr>
          <p:cNvPr id="817" name="Google Shape;817;p71"/>
          <p:cNvSpPr txBox="1">
            <a:spLocks noGrp="1"/>
          </p:cNvSpPr>
          <p:nvPr>
            <p:ph type="body" idx="1"/>
          </p:nvPr>
        </p:nvSpPr>
        <p:spPr>
          <a:xfrm>
            <a:off x="238897" y="1394746"/>
            <a:ext cx="11400403"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endParaRPr sz="2000" b="1">
              <a:solidFill>
                <a:srgbClr val="055000"/>
              </a:solidFill>
            </a:endParaRPr>
          </a:p>
          <a:p>
            <a:pPr marL="285750" lvl="0" indent="-285750" algn="l" rtl="0">
              <a:lnSpc>
                <a:spcPct val="90000"/>
              </a:lnSpc>
              <a:spcBef>
                <a:spcPts val="1000"/>
              </a:spcBef>
              <a:spcAft>
                <a:spcPts val="0"/>
              </a:spcAft>
              <a:buClr>
                <a:schemeClr val="dk1"/>
              </a:buClr>
              <a:buSzPts val="1900"/>
              <a:buFont typeface="Arial"/>
              <a:buChar char="•"/>
            </a:pPr>
            <a:r>
              <a:rPr lang="en-US" sz="1900" b="1"/>
              <a:t>What natural changes could alter the MUC class  of these sites?</a:t>
            </a:r>
            <a:endParaRPr/>
          </a:p>
          <a:p>
            <a:pPr marL="285750" lvl="0" indent="-285750" algn="l" rtl="0">
              <a:lnSpc>
                <a:spcPct val="90000"/>
              </a:lnSpc>
              <a:spcBef>
                <a:spcPts val="1000"/>
              </a:spcBef>
              <a:spcAft>
                <a:spcPts val="0"/>
              </a:spcAft>
              <a:buClr>
                <a:schemeClr val="dk1"/>
              </a:buClr>
              <a:buSzPts val="1900"/>
              <a:buFont typeface="Arial"/>
              <a:buChar char="•"/>
            </a:pPr>
            <a:r>
              <a:rPr lang="en-US" sz="1900" b="1"/>
              <a:t>Is this MUC class typical for its latitude, longitude and elevation?</a:t>
            </a:r>
            <a:endParaRPr/>
          </a:p>
          <a:p>
            <a:pPr marL="285750" lvl="0" indent="-285750" algn="l" rtl="0">
              <a:lnSpc>
                <a:spcPct val="90000"/>
              </a:lnSpc>
              <a:spcBef>
                <a:spcPts val="1000"/>
              </a:spcBef>
              <a:spcAft>
                <a:spcPts val="0"/>
              </a:spcAft>
              <a:buClr>
                <a:schemeClr val="dk1"/>
              </a:buClr>
              <a:buSzPts val="1900"/>
              <a:buFont typeface="Arial"/>
              <a:buChar char="•"/>
            </a:pPr>
            <a:r>
              <a:rPr lang="en-US" sz="1900" b="1"/>
              <a:t>If someone only had photos of your site, what  MUC class would he/she think this site is?</a:t>
            </a:r>
            <a:endParaRPr/>
          </a:p>
          <a:p>
            <a:pPr marL="285750" lvl="0" indent="-285750" algn="l" rtl="0">
              <a:lnSpc>
                <a:spcPct val="90000"/>
              </a:lnSpc>
              <a:spcBef>
                <a:spcPts val="1000"/>
              </a:spcBef>
              <a:spcAft>
                <a:spcPts val="0"/>
              </a:spcAft>
              <a:buClr>
                <a:schemeClr val="dk1"/>
              </a:buClr>
              <a:buSzPts val="1900"/>
              <a:buFont typeface="Arial"/>
              <a:buChar char="•"/>
            </a:pPr>
            <a:r>
              <a:rPr lang="en-US" sz="1900" b="1"/>
              <a:t>What other MUC classes are most similar to your site?</a:t>
            </a:r>
            <a:endParaRPr/>
          </a:p>
          <a:p>
            <a:pPr marL="285750" lvl="0" indent="-285750" algn="l" rtl="0">
              <a:lnSpc>
                <a:spcPct val="90000"/>
              </a:lnSpc>
              <a:spcBef>
                <a:spcPts val="1000"/>
              </a:spcBef>
              <a:spcAft>
                <a:spcPts val="0"/>
              </a:spcAft>
              <a:buClr>
                <a:schemeClr val="dk1"/>
              </a:buClr>
              <a:buSzPts val="1900"/>
              <a:buFont typeface="Arial"/>
              <a:buChar char="•"/>
            </a:pPr>
            <a:r>
              <a:rPr lang="en-US" sz="1900" b="1"/>
              <a:t>How will the land cover of your site affect local climate?</a:t>
            </a:r>
            <a:endParaRPr/>
          </a:p>
          <a:p>
            <a:pPr marL="285750" lvl="0" indent="-285750" algn="l" rtl="0">
              <a:lnSpc>
                <a:spcPct val="90000"/>
              </a:lnSpc>
              <a:spcBef>
                <a:spcPts val="1000"/>
              </a:spcBef>
              <a:spcAft>
                <a:spcPts val="0"/>
              </a:spcAft>
              <a:buClr>
                <a:schemeClr val="dk1"/>
              </a:buClr>
              <a:buSzPts val="1900"/>
              <a:buFont typeface="Arial"/>
              <a:buChar char="•"/>
            </a:pPr>
            <a:r>
              <a:rPr lang="en-US" sz="1900" b="1"/>
              <a:t>How will the land cover at your site affect your local watershed? </a:t>
            </a:r>
            <a:endParaRPr/>
          </a:p>
          <a:p>
            <a:pPr marL="285750" lvl="0" indent="-285750" algn="l" rtl="0">
              <a:lnSpc>
                <a:spcPct val="90000"/>
              </a:lnSpc>
              <a:spcBef>
                <a:spcPts val="1000"/>
              </a:spcBef>
              <a:spcAft>
                <a:spcPts val="0"/>
              </a:spcAft>
              <a:buClr>
                <a:schemeClr val="dk1"/>
              </a:buClr>
              <a:buSzPts val="1900"/>
              <a:buFont typeface="Arial"/>
              <a:buChar char="•"/>
            </a:pPr>
            <a:r>
              <a:rPr lang="en-US" sz="1900" b="1"/>
              <a:t>If you compared a Landsat image from ten years ago to one from today how do you think they would differ?</a:t>
            </a:r>
            <a:endParaRPr/>
          </a:p>
          <a:p>
            <a:pPr marL="285750" lvl="0" indent="-285750" algn="l" rtl="0">
              <a:lnSpc>
                <a:spcPct val="90000"/>
              </a:lnSpc>
              <a:spcBef>
                <a:spcPts val="1000"/>
              </a:spcBef>
              <a:spcAft>
                <a:spcPts val="0"/>
              </a:spcAft>
              <a:buClr>
                <a:schemeClr val="dk1"/>
              </a:buClr>
              <a:buSzPts val="1900"/>
              <a:buFont typeface="Arial"/>
              <a:buChar char="•"/>
            </a:pPr>
            <a:r>
              <a:rPr lang="en-US" sz="1900" b="1"/>
              <a:t>Does the nearest water body affect the vegetation of this site?</a:t>
            </a:r>
            <a:endParaRPr/>
          </a:p>
          <a:p>
            <a:pPr marL="285750" lvl="0" indent="-285750" algn="l" rtl="0">
              <a:lnSpc>
                <a:spcPct val="90000"/>
              </a:lnSpc>
              <a:spcBef>
                <a:spcPts val="1000"/>
              </a:spcBef>
              <a:spcAft>
                <a:spcPts val="0"/>
              </a:spcAft>
              <a:buClr>
                <a:schemeClr val="dk1"/>
              </a:buClr>
              <a:buSzPts val="1900"/>
              <a:buFont typeface="Arial"/>
              <a:buChar char="•"/>
            </a:pPr>
            <a:r>
              <a:rPr lang="en-US" sz="1900" b="1"/>
              <a:t>How are the land cover and soil characteristics of this site related?</a:t>
            </a:r>
            <a:endParaRPr/>
          </a:p>
          <a:p>
            <a:pPr marL="285750" lvl="0" indent="-285750" algn="l" rtl="0">
              <a:lnSpc>
                <a:spcPct val="90000"/>
              </a:lnSpc>
              <a:spcBef>
                <a:spcPts val="1000"/>
              </a:spcBef>
              <a:spcAft>
                <a:spcPts val="0"/>
              </a:spcAft>
              <a:buClr>
                <a:schemeClr val="dk1"/>
              </a:buClr>
              <a:buSzPts val="1900"/>
              <a:buFont typeface="Arial"/>
              <a:buChar char="•"/>
            </a:pPr>
            <a:r>
              <a:rPr lang="en-US" sz="1900" b="1"/>
              <a:t>Does the phenological data about your organism differ significantly from past years?</a:t>
            </a:r>
            <a:endParaRPr/>
          </a:p>
          <a:p>
            <a:pPr marL="285750" lvl="0" indent="-285750" algn="l" rtl="0">
              <a:lnSpc>
                <a:spcPct val="90000"/>
              </a:lnSpc>
              <a:spcBef>
                <a:spcPts val="1000"/>
              </a:spcBef>
              <a:spcAft>
                <a:spcPts val="0"/>
              </a:spcAft>
              <a:buClr>
                <a:schemeClr val="dk1"/>
              </a:buClr>
              <a:buSzPts val="1900"/>
              <a:buFont typeface="Arial"/>
              <a:buChar char="•"/>
            </a:pPr>
            <a:r>
              <a:rPr lang="en-US" sz="1900" b="1"/>
              <a:t>Are there trends  in phenological data for your organism in different regions or latitudes? </a:t>
            </a:r>
            <a:endParaRPr/>
          </a:p>
          <a:p>
            <a:pPr marL="285750" lvl="0" indent="-285750" algn="l" rtl="0">
              <a:lnSpc>
                <a:spcPct val="90000"/>
              </a:lnSpc>
              <a:spcBef>
                <a:spcPts val="1000"/>
              </a:spcBef>
              <a:spcAft>
                <a:spcPts val="0"/>
              </a:spcAft>
              <a:buClr>
                <a:schemeClr val="dk1"/>
              </a:buClr>
              <a:buSzPts val="1900"/>
              <a:buFont typeface="Arial"/>
              <a:buChar char="•"/>
            </a:pPr>
            <a:r>
              <a:rPr lang="en-US" sz="1900" b="1"/>
              <a:t>How much carbon is stored in the vegetation near my school? Do different vegetation types store different amounts of carbon?</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pic>
        <p:nvPicPr>
          <p:cNvPr id="822" name="Google Shape;822;p72" descr="Watermark of mountain landscape"/>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0" y="878151"/>
            <a:ext cx="12192000" cy="5979849"/>
          </a:xfrm>
          <a:prstGeom prst="rect">
            <a:avLst/>
          </a:prstGeom>
          <a:noFill/>
          <a:ln>
            <a:noFill/>
          </a:ln>
        </p:spPr>
      </p:pic>
      <p:sp>
        <p:nvSpPr>
          <p:cNvPr id="823" name="Google Shape;823;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pic>
        <p:nvPicPr>
          <p:cNvPr id="824" name="Google Shape;824;p72"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825" name="Google Shape;825;p72"/>
          <p:cNvSpPr txBox="1">
            <a:spLocks noGrp="1"/>
          </p:cNvSpPr>
          <p:nvPr>
            <p:ph type="title"/>
          </p:nvPr>
        </p:nvSpPr>
        <p:spPr>
          <a:xfrm>
            <a:off x="552699" y="602629"/>
            <a:ext cx="1163930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dirty="0"/>
              <a:t>We are now at the end of the module. Before you take the assessment about the Introduction to the Biosphere Investigations, stop and think about these questions!</a:t>
            </a:r>
            <a:endParaRPr dirty="0"/>
          </a:p>
        </p:txBody>
      </p:sp>
      <p:sp>
        <p:nvSpPr>
          <p:cNvPr id="826" name="Google Shape;826;p72"/>
          <p:cNvSpPr txBox="1">
            <a:spLocks noGrp="1"/>
          </p:cNvSpPr>
          <p:nvPr>
            <p:ph type="body" idx="1"/>
          </p:nvPr>
        </p:nvSpPr>
        <p:spPr>
          <a:xfrm>
            <a:off x="552699" y="2397343"/>
            <a:ext cx="10498772" cy="381158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1800"/>
              <a:buFont typeface="Calibri"/>
              <a:buAutoNum type="arabicPeriod"/>
            </a:pPr>
            <a:r>
              <a:rPr lang="en-US" sz="1800" b="1" dirty="0"/>
              <a:t>Land Cover measurements are part of what GLOBE Protocol area or Earth system sphere?</a:t>
            </a:r>
            <a:endParaRPr dirty="0"/>
          </a:p>
          <a:p>
            <a:pPr marL="342900" lvl="0" indent="-342900" algn="l" rtl="0">
              <a:lnSpc>
                <a:spcPct val="90000"/>
              </a:lnSpc>
              <a:spcBef>
                <a:spcPts val="1000"/>
              </a:spcBef>
              <a:spcAft>
                <a:spcPts val="0"/>
              </a:spcAft>
              <a:buClr>
                <a:schemeClr val="dk1"/>
              </a:buClr>
              <a:buSzPts val="1800"/>
              <a:buFont typeface="Calibri"/>
              <a:buAutoNum type="arabicPeriod"/>
            </a:pPr>
            <a:r>
              <a:rPr lang="en-US" sz="1800" b="1" dirty="0"/>
              <a:t> What is the difference between the biometry and the phenology protocols? </a:t>
            </a:r>
            <a:endParaRPr dirty="0"/>
          </a:p>
          <a:p>
            <a:pPr marL="342900" lvl="0" indent="-342900" algn="l" rtl="0">
              <a:lnSpc>
                <a:spcPct val="90000"/>
              </a:lnSpc>
              <a:spcBef>
                <a:spcPts val="1000"/>
              </a:spcBef>
              <a:spcAft>
                <a:spcPts val="0"/>
              </a:spcAft>
              <a:buClr>
                <a:schemeClr val="dk1"/>
              </a:buClr>
              <a:buSzPts val="1800"/>
              <a:buFont typeface="Calibri"/>
              <a:buAutoNum type="arabicPeriod"/>
            </a:pPr>
            <a:r>
              <a:rPr lang="en-US" sz="1800" b="1" dirty="0"/>
              <a:t>What is the difference between homogenous and heterogeneous sampling sites? </a:t>
            </a:r>
            <a:endParaRPr dirty="0"/>
          </a:p>
          <a:p>
            <a:pPr marL="342900" lvl="0" indent="-342900" algn="l" rtl="0">
              <a:lnSpc>
                <a:spcPct val="90000"/>
              </a:lnSpc>
              <a:spcBef>
                <a:spcPts val="1000"/>
              </a:spcBef>
              <a:spcAft>
                <a:spcPts val="0"/>
              </a:spcAft>
              <a:buClr>
                <a:schemeClr val="dk1"/>
              </a:buClr>
              <a:buSzPts val="1800"/>
              <a:buFont typeface="Calibri"/>
              <a:buAutoNum type="arabicPeriod"/>
            </a:pPr>
            <a:r>
              <a:rPr lang="en-US" sz="1800" b="1" dirty="0"/>
              <a:t>Can a sampling site be classified as homogenous if it has evenly dispersed trees, grasses and shrubs in the same vegetation? How big should your sampling site be, at minimum, in meters? </a:t>
            </a:r>
            <a:endParaRPr dirty="0"/>
          </a:p>
          <a:p>
            <a:pPr marL="342900" lvl="0" indent="-342900" algn="l" rtl="0">
              <a:lnSpc>
                <a:spcPct val="90000"/>
              </a:lnSpc>
              <a:spcBef>
                <a:spcPts val="1000"/>
              </a:spcBef>
              <a:spcAft>
                <a:spcPts val="0"/>
              </a:spcAft>
              <a:buClr>
                <a:schemeClr val="dk1"/>
              </a:buClr>
              <a:buSzPts val="1800"/>
              <a:buFont typeface="Calibri"/>
              <a:buAutoNum type="arabicPeriod"/>
            </a:pPr>
            <a:r>
              <a:rPr lang="en-US" sz="1800" b="1" dirty="0"/>
              <a:t>What vegetation classification scheme is used by GLOBE  to ensure that land cover data is comparable from one site to another?</a:t>
            </a:r>
            <a:endParaRPr sz="1800" b="1" dirty="0">
              <a:solidFill>
                <a:srgbClr val="FF0000"/>
              </a:solidFill>
            </a:endParaRPr>
          </a:p>
          <a:p>
            <a:pPr marL="342900" lvl="0" indent="-342900" algn="l" rtl="0">
              <a:lnSpc>
                <a:spcPct val="90000"/>
              </a:lnSpc>
              <a:spcBef>
                <a:spcPts val="1000"/>
              </a:spcBef>
              <a:spcAft>
                <a:spcPts val="0"/>
              </a:spcAft>
              <a:buClr>
                <a:schemeClr val="dk1"/>
              </a:buClr>
              <a:buSzPts val="1800"/>
              <a:buFont typeface="Calibri"/>
              <a:buAutoNum type="arabicPeriod"/>
            </a:pPr>
            <a:r>
              <a:rPr lang="en-US" sz="1800" b="1" dirty="0"/>
              <a:t>What protocols will you need to do in order to determine the MUC class of your land cover sampling site?</a:t>
            </a:r>
            <a:endParaRPr dirty="0"/>
          </a:p>
          <a:p>
            <a:pPr marL="342900" lvl="0" indent="-342900" algn="l" rtl="0">
              <a:lnSpc>
                <a:spcPct val="90000"/>
              </a:lnSpc>
              <a:spcBef>
                <a:spcPts val="1000"/>
              </a:spcBef>
              <a:spcAft>
                <a:spcPts val="0"/>
              </a:spcAft>
              <a:buClr>
                <a:schemeClr val="dk1"/>
              </a:buClr>
              <a:buSzPts val="1800"/>
              <a:buFont typeface="Calibri"/>
              <a:buAutoNum type="arabicPeriod"/>
            </a:pPr>
            <a:r>
              <a:rPr lang="en-US" sz="1800" b="1" dirty="0"/>
              <a:t>What are some examples of phenology investigations supported by GLOBE protocols? </a:t>
            </a:r>
            <a:endParaRPr dirty="0"/>
          </a:p>
          <a:p>
            <a:pPr marL="342900" lvl="0" indent="-342900" algn="l" rtl="0">
              <a:lnSpc>
                <a:spcPct val="90000"/>
              </a:lnSpc>
              <a:spcBef>
                <a:spcPts val="1000"/>
              </a:spcBef>
              <a:spcAft>
                <a:spcPts val="0"/>
              </a:spcAft>
              <a:buClr>
                <a:schemeClr val="dk1"/>
              </a:buClr>
              <a:buSzPts val="1800"/>
              <a:buFont typeface="Calibri"/>
              <a:buAutoNum type="arabicPeriod"/>
            </a:pPr>
            <a:r>
              <a:rPr lang="en-US" sz="1800" b="1" dirty="0"/>
              <a:t>Can you conduct Carbon Cycle protocols in your school yard or city park? What types of vegetation will you measure?</a:t>
            </a:r>
            <a:endParaRPr dirty="0"/>
          </a:p>
          <a:p>
            <a:pPr marL="342900" lvl="0" indent="-342900" algn="l" rtl="0">
              <a:lnSpc>
                <a:spcPct val="90000"/>
              </a:lnSpc>
              <a:spcBef>
                <a:spcPts val="1000"/>
              </a:spcBef>
              <a:spcAft>
                <a:spcPts val="0"/>
              </a:spcAft>
              <a:buClr>
                <a:srgbClr val="FF0000"/>
              </a:buClr>
              <a:buSzPts val="1800"/>
              <a:buFont typeface="Calibri"/>
              <a:buAutoNum type="arabicPeriod"/>
            </a:pPr>
            <a:r>
              <a:rPr lang="en-US" sz="1800" b="1" i="1" dirty="0">
                <a:solidFill>
                  <a:srgbClr val="FF0000"/>
                </a:solidFill>
              </a:rPr>
              <a:t>If you are unsure of any of the answers to these questions, you can find them by reviewing the slide set. Other questions? Take a look at the Frequently Asked Questions, next slide.  </a:t>
            </a:r>
            <a:endParaRPr dirty="0"/>
          </a:p>
          <a:p>
            <a:pPr marL="342900" lvl="0" indent="-215900" algn="l" rtl="0">
              <a:lnSpc>
                <a:spcPct val="90000"/>
              </a:lnSpc>
              <a:spcBef>
                <a:spcPts val="1000"/>
              </a:spcBef>
              <a:spcAft>
                <a:spcPts val="0"/>
              </a:spcAft>
              <a:buClr>
                <a:schemeClr val="dk1"/>
              </a:buClr>
              <a:buSzPts val="2000"/>
              <a:buFont typeface="Calibri"/>
              <a:buNone/>
            </a:pPr>
            <a:endParaRPr sz="2000"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pic>
        <p:nvPicPr>
          <p:cNvPr id="833" name="Google Shape;833;p73"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834" name="Google Shape;834;p73"/>
          <p:cNvSpPr txBox="1">
            <a:spLocks noGrp="1"/>
          </p:cNvSpPr>
          <p:nvPr>
            <p:ph type="title"/>
          </p:nvPr>
        </p:nvSpPr>
        <p:spPr>
          <a:xfrm>
            <a:off x="552699" y="-25494"/>
            <a:ext cx="1163930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FAQs: Frequently Asked Questions</a:t>
            </a:r>
            <a:endParaRPr/>
          </a:p>
        </p:txBody>
      </p:sp>
      <p:pic>
        <p:nvPicPr>
          <p:cNvPr id="835" name="Google Shape;835;p73" descr="Watermark of mountain landscape"/>
          <p:cNvPicPr preferRelativeResize="0">
            <a:picLocks noGrp="1"/>
          </p:cNvPicPr>
          <p:nvPr>
            <p:ph type="pic" idx="2"/>
          </p:nvPr>
        </p:nvPicPr>
        <p:blipFill rotWithShape="1">
          <a:blip r:embed="rId4" cstate="email">
            <a:alphaModFix amt="12000"/>
            <a:extLst>
              <a:ext uri="{28A0092B-C50C-407E-A947-70E740481C1C}">
                <a14:useLocalDpi xmlns:a14="http://schemas.microsoft.com/office/drawing/2010/main"/>
              </a:ext>
            </a:extLst>
          </a:blip>
          <a:srcRect/>
          <a:stretch/>
        </p:blipFill>
        <p:spPr>
          <a:xfrm>
            <a:off x="0" y="878151"/>
            <a:ext cx="12192000" cy="5979849"/>
          </a:xfrm>
          <a:prstGeom prst="rect">
            <a:avLst/>
          </a:prstGeom>
          <a:noFill/>
          <a:ln>
            <a:noFill/>
          </a:ln>
        </p:spPr>
      </p:pic>
      <p:sp>
        <p:nvSpPr>
          <p:cNvPr id="836" name="Google Shape;836;p73"/>
          <p:cNvSpPr txBox="1">
            <a:spLocks noGrp="1"/>
          </p:cNvSpPr>
          <p:nvPr>
            <p:ph type="body" idx="1"/>
          </p:nvPr>
        </p:nvSpPr>
        <p:spPr>
          <a:xfrm>
            <a:off x="656908" y="1858092"/>
            <a:ext cx="9941423" cy="23394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b="1"/>
              <a:t>What if I don’t have enough time to complete the Land Cover protocols during the academic year?</a:t>
            </a:r>
            <a:endParaRPr/>
          </a:p>
          <a:p>
            <a:pPr marL="0" lvl="0" indent="0" algn="l" rtl="0">
              <a:lnSpc>
                <a:spcPct val="90000"/>
              </a:lnSpc>
              <a:spcBef>
                <a:spcPts val="1000"/>
              </a:spcBef>
              <a:spcAft>
                <a:spcPts val="0"/>
              </a:spcAft>
              <a:buClr>
                <a:schemeClr val="dk1"/>
              </a:buClr>
              <a:buSzPts val="2000"/>
              <a:buNone/>
            </a:pPr>
            <a:r>
              <a:rPr lang="en-US" sz="2000"/>
              <a:t>Answer: It is recognized that it will take time, perhaps several successive years, to accumulate a set of Land Cover Sample Sites representative of each important type of land cover within your GLOBE Study Site. You may want to assign a land cover type to each of several student teams, so that no two teams are working in the same type of land cover and as many data are collected as possible.</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US" sz="2000" b="1"/>
              <a:t>How often should I collect biosphere data?</a:t>
            </a:r>
            <a:endParaRPr/>
          </a:p>
          <a:p>
            <a:pPr marL="0" lvl="0" indent="0" algn="l" rtl="0">
              <a:lnSpc>
                <a:spcPct val="90000"/>
              </a:lnSpc>
              <a:spcBef>
                <a:spcPts val="1000"/>
              </a:spcBef>
              <a:spcAft>
                <a:spcPts val="0"/>
              </a:spcAft>
              <a:buClr>
                <a:schemeClr val="dk1"/>
              </a:buClr>
              <a:buSzPts val="2000"/>
              <a:buNone/>
            </a:pPr>
            <a:r>
              <a:rPr lang="en-US" sz="2000"/>
              <a:t>Answer: Some choose one site which they visit every year at the same time of year to record changes in biometry over time. Others choose to visit a single site twice a year in order to track seasonal changes. Often, their visits will correspond to the times of peak foliage and minimum foliage (drought or winter season).</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pic>
        <p:nvPicPr>
          <p:cNvPr id="842" name="Google Shape;842;p74" descr="Evergreen landscape background"/>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0" y="936095"/>
            <a:ext cx="12192000" cy="5921905"/>
          </a:xfrm>
          <a:prstGeom prst="rect">
            <a:avLst/>
          </a:prstGeom>
          <a:noFill/>
          <a:ln>
            <a:noFill/>
          </a:ln>
        </p:spPr>
      </p:pic>
      <p:sp>
        <p:nvSpPr>
          <p:cNvPr id="843" name="Google Shape;843;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66</a:t>
            </a:fld>
            <a:endParaRPr/>
          </a:p>
        </p:txBody>
      </p:sp>
      <p:pic>
        <p:nvPicPr>
          <p:cNvPr id="844" name="Google Shape;844;p74"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845" name="Google Shape;845;p74"/>
          <p:cNvSpPr txBox="1">
            <a:spLocks noGrp="1"/>
          </p:cNvSpPr>
          <p:nvPr>
            <p:ph type="title"/>
          </p:nvPr>
        </p:nvSpPr>
        <p:spPr>
          <a:xfrm>
            <a:off x="552699" y="-25494"/>
            <a:ext cx="1163930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You are done!</a:t>
            </a:r>
            <a:endParaRPr/>
          </a:p>
        </p:txBody>
      </p:sp>
      <p:sp>
        <p:nvSpPr>
          <p:cNvPr id="846" name="Google Shape;846;p74" descr="Watermark of mountain landscape"/>
          <p:cNvSpPr txBox="1">
            <a:spLocks noGrp="1"/>
          </p:cNvSpPr>
          <p:nvPr>
            <p:ph type="body" idx="1"/>
          </p:nvPr>
        </p:nvSpPr>
        <p:spPr>
          <a:xfrm>
            <a:off x="421777" y="1758732"/>
            <a:ext cx="1049877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000"/>
              <a:buNone/>
            </a:pPr>
            <a:r>
              <a:rPr lang="en-US" sz="2000" dirty="0">
                <a:solidFill>
                  <a:srgbClr val="000000"/>
                </a:solidFill>
              </a:rPr>
              <a:t>You have now completed the module. If you are ready to take the assessment, sign on and take the assessment corresponding to </a:t>
            </a:r>
            <a:r>
              <a:rPr lang="en-US" sz="2000" b="1" dirty="0">
                <a:solidFill>
                  <a:srgbClr val="385623"/>
                </a:solidFill>
              </a:rPr>
              <a:t>Introduction to Biosphere.</a:t>
            </a:r>
            <a:endParaRPr sz="2000" dirty="0">
              <a:solidFill>
                <a:srgbClr val="000000"/>
              </a:solidFill>
            </a:endParaRPr>
          </a:p>
          <a:p>
            <a:pPr marL="0" lvl="0" indent="0" algn="l" rtl="0">
              <a:lnSpc>
                <a:spcPct val="90000"/>
              </a:lnSpc>
              <a:spcBef>
                <a:spcPts val="1000"/>
              </a:spcBef>
              <a:spcAft>
                <a:spcPts val="0"/>
              </a:spcAft>
              <a:buClr>
                <a:schemeClr val="dk1"/>
              </a:buClr>
              <a:buSzPts val="2000"/>
              <a:buNone/>
            </a:pPr>
            <a:endParaRPr sz="2000" dirty="0">
              <a:solidFill>
                <a:srgbClr val="000000"/>
              </a:solidFill>
            </a:endParaRPr>
          </a:p>
          <a:p>
            <a:pPr marL="0" lvl="0" indent="0" algn="l" rtl="0">
              <a:lnSpc>
                <a:spcPct val="90000"/>
              </a:lnSpc>
              <a:spcBef>
                <a:spcPts val="1000"/>
              </a:spcBef>
              <a:spcAft>
                <a:spcPts val="0"/>
              </a:spcAft>
              <a:buClr>
                <a:srgbClr val="000000"/>
              </a:buClr>
              <a:buSzPts val="2000"/>
              <a:buNone/>
            </a:pPr>
            <a:r>
              <a:rPr lang="en-US" sz="2000" b="1" dirty="0">
                <a:solidFill>
                  <a:srgbClr val="000000"/>
                </a:solidFill>
              </a:rPr>
              <a:t>Welcome to the GLOBE Biosphere Community! </a:t>
            </a:r>
            <a:endParaRPr dirty="0"/>
          </a:p>
          <a:p>
            <a:pPr marL="0" lvl="0" indent="0" algn="l" rtl="0">
              <a:lnSpc>
                <a:spcPct val="90000"/>
              </a:lnSpc>
              <a:spcBef>
                <a:spcPts val="1000"/>
              </a:spcBef>
              <a:spcAft>
                <a:spcPts val="0"/>
              </a:spcAft>
              <a:buClr>
                <a:schemeClr val="dk1"/>
              </a:buClr>
              <a:buSzPts val="2000"/>
              <a:buNone/>
            </a:pPr>
            <a:endParaRPr sz="2000" dirty="0">
              <a:solidFill>
                <a:srgbClr val="00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pic>
        <p:nvPicPr>
          <p:cNvPr id="853" name="Google Shape;853;p75" descr="Evergreen landscape background"/>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0" y="936095"/>
            <a:ext cx="12192000" cy="5979849"/>
          </a:xfrm>
          <a:prstGeom prst="rect">
            <a:avLst/>
          </a:prstGeom>
          <a:noFill/>
          <a:ln>
            <a:noFill/>
          </a:ln>
        </p:spPr>
      </p:pic>
      <p:sp>
        <p:nvSpPr>
          <p:cNvPr id="854" name="Google Shape;854;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pic>
        <p:nvPicPr>
          <p:cNvPr id="855" name="Google Shape;855;p75"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857" name="Google Shape;857;p75"/>
          <p:cNvSpPr txBox="1">
            <a:spLocks noGrp="1"/>
          </p:cNvSpPr>
          <p:nvPr>
            <p:ph type="body" idx="1"/>
          </p:nvPr>
        </p:nvSpPr>
        <p:spPr>
          <a:xfrm>
            <a:off x="541789" y="2146836"/>
            <a:ext cx="10465071" cy="470125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385623"/>
              </a:buClr>
              <a:buSzPct val="100000"/>
              <a:buNone/>
            </a:pPr>
            <a:r>
              <a:rPr lang="en-US" sz="2900" b="1" dirty="0">
                <a:solidFill>
                  <a:srgbClr val="385623"/>
                </a:solidFill>
              </a:rPr>
              <a:t>Credits</a:t>
            </a:r>
            <a:endParaRPr sz="2400" b="1" dirty="0"/>
          </a:p>
          <a:p>
            <a:pPr marL="0" lvl="0" indent="0" algn="l" rtl="0">
              <a:lnSpc>
                <a:spcPct val="90000"/>
              </a:lnSpc>
              <a:spcBef>
                <a:spcPts val="1000"/>
              </a:spcBef>
              <a:spcAft>
                <a:spcPts val="0"/>
              </a:spcAft>
              <a:buClr>
                <a:schemeClr val="dk1"/>
              </a:buClr>
              <a:buSzPct val="100000"/>
              <a:buNone/>
            </a:pPr>
            <a:r>
              <a:rPr lang="en-US" sz="2100" b="1" dirty="0"/>
              <a:t>Slides:  </a:t>
            </a:r>
            <a:endParaRPr dirty="0"/>
          </a:p>
          <a:p>
            <a:pPr marL="0" lvl="0" indent="0" algn="l" rtl="0">
              <a:lnSpc>
                <a:spcPct val="90000"/>
              </a:lnSpc>
              <a:spcBef>
                <a:spcPts val="1000"/>
              </a:spcBef>
              <a:spcAft>
                <a:spcPts val="0"/>
              </a:spcAft>
              <a:buClr>
                <a:schemeClr val="dk1"/>
              </a:buClr>
              <a:buSzPct val="100000"/>
              <a:buNone/>
            </a:pPr>
            <a:r>
              <a:rPr lang="en-US" sz="2100" dirty="0" err="1"/>
              <a:t>Russanne</a:t>
            </a:r>
            <a:r>
              <a:rPr lang="en-US" sz="2100" dirty="0"/>
              <a:t> Low, Ph.D., University of Nebraska-Lincoln, USA </a:t>
            </a:r>
            <a:endParaRPr dirty="0"/>
          </a:p>
          <a:p>
            <a:pPr marL="0" lvl="0" indent="0" algn="l" rtl="0">
              <a:lnSpc>
                <a:spcPct val="90000"/>
              </a:lnSpc>
              <a:spcBef>
                <a:spcPts val="1000"/>
              </a:spcBef>
              <a:spcAft>
                <a:spcPts val="0"/>
              </a:spcAft>
              <a:buClr>
                <a:schemeClr val="dk1"/>
              </a:buClr>
              <a:buSzPct val="100000"/>
              <a:buNone/>
            </a:pPr>
            <a:r>
              <a:rPr lang="en-US" sz="2100" b="1" dirty="0"/>
              <a:t>Cover Art: </a:t>
            </a:r>
            <a:endParaRPr dirty="0"/>
          </a:p>
          <a:p>
            <a:pPr marL="0" lvl="0" indent="0" algn="l" rtl="0">
              <a:lnSpc>
                <a:spcPct val="90000"/>
              </a:lnSpc>
              <a:spcBef>
                <a:spcPts val="1000"/>
              </a:spcBef>
              <a:spcAft>
                <a:spcPts val="0"/>
              </a:spcAft>
              <a:buClr>
                <a:schemeClr val="dk1"/>
              </a:buClr>
              <a:buSzPct val="100000"/>
              <a:buNone/>
            </a:pPr>
            <a:r>
              <a:rPr lang="en-US" sz="2100" dirty="0"/>
              <a:t>Jenn Glaser, </a:t>
            </a:r>
            <a:r>
              <a:rPr lang="en-US" sz="2100" i="1" dirty="0" err="1"/>
              <a:t>ScribeArts</a:t>
            </a:r>
            <a:endParaRPr sz="2100" dirty="0"/>
          </a:p>
          <a:p>
            <a:pPr marL="0" lvl="0" indent="0" algn="l" rtl="0">
              <a:lnSpc>
                <a:spcPct val="90000"/>
              </a:lnSpc>
              <a:spcBef>
                <a:spcPts val="1000"/>
              </a:spcBef>
              <a:spcAft>
                <a:spcPts val="0"/>
              </a:spcAft>
              <a:buClr>
                <a:schemeClr val="dk1"/>
              </a:buClr>
              <a:buSzPct val="100000"/>
              <a:buNone/>
            </a:pPr>
            <a:r>
              <a:rPr lang="en-US" sz="2100" b="1" dirty="0"/>
              <a:t>More Information:</a:t>
            </a:r>
            <a:endParaRPr dirty="0"/>
          </a:p>
          <a:p>
            <a:pPr marL="0" lvl="0" indent="0" algn="l" rtl="0">
              <a:lnSpc>
                <a:spcPct val="90000"/>
              </a:lnSpc>
              <a:spcBef>
                <a:spcPts val="1000"/>
              </a:spcBef>
              <a:spcAft>
                <a:spcPts val="0"/>
              </a:spcAft>
              <a:buClr>
                <a:schemeClr val="dk1"/>
              </a:buClr>
              <a:buSzPct val="100000"/>
              <a:buNone/>
            </a:pPr>
            <a:r>
              <a:rPr lang="en-US" sz="2100" u="sng" dirty="0">
                <a:solidFill>
                  <a:schemeClr val="hlink"/>
                </a:solidFill>
                <a:hlinkClick r:id="rId5"/>
              </a:rPr>
              <a:t>The GLOBE Program</a:t>
            </a:r>
            <a:endParaRPr sz="2100" dirty="0"/>
          </a:p>
          <a:p>
            <a:pPr marL="0" lvl="0" indent="0" algn="l" rtl="0">
              <a:lnSpc>
                <a:spcPct val="90000"/>
              </a:lnSpc>
              <a:spcBef>
                <a:spcPts val="1000"/>
              </a:spcBef>
              <a:spcAft>
                <a:spcPts val="0"/>
              </a:spcAft>
              <a:buClr>
                <a:schemeClr val="dk1"/>
              </a:buClr>
              <a:buSzPct val="100000"/>
              <a:buNone/>
            </a:pPr>
            <a:r>
              <a:rPr lang="en-US" sz="2100" u="sng" dirty="0">
                <a:solidFill>
                  <a:schemeClr val="hlink"/>
                </a:solidFill>
                <a:hlinkClick r:id="rId6"/>
              </a:rPr>
              <a:t>NASA Wavelength  </a:t>
            </a:r>
            <a:r>
              <a:rPr lang="en-US" sz="2100" dirty="0"/>
              <a:t>NASA’s Digital Library for Earth and Space Education Resources</a:t>
            </a:r>
            <a:endParaRPr dirty="0"/>
          </a:p>
          <a:p>
            <a:pPr marL="0" lvl="0" indent="0" algn="l" rtl="0">
              <a:lnSpc>
                <a:spcPct val="90000"/>
              </a:lnSpc>
              <a:spcBef>
                <a:spcPts val="1000"/>
              </a:spcBef>
              <a:spcAft>
                <a:spcPts val="0"/>
              </a:spcAft>
              <a:buClr>
                <a:schemeClr val="dk1"/>
              </a:buClr>
              <a:buSzPct val="100000"/>
              <a:buNone/>
            </a:pPr>
            <a:r>
              <a:rPr lang="en-US" sz="2100" u="sng" dirty="0">
                <a:solidFill>
                  <a:schemeClr val="hlink"/>
                </a:solidFill>
                <a:hlinkClick r:id="rId7"/>
              </a:rPr>
              <a:t>NASA Global Climate Change: Vital Signs of the Planet</a:t>
            </a:r>
            <a:endParaRPr sz="2100" dirty="0"/>
          </a:p>
          <a:p>
            <a:pPr marL="0" lvl="0" indent="0" algn="l" rtl="0">
              <a:lnSpc>
                <a:spcPct val="90000"/>
              </a:lnSpc>
              <a:spcBef>
                <a:spcPts val="1000"/>
              </a:spcBef>
              <a:spcAft>
                <a:spcPts val="0"/>
              </a:spcAft>
              <a:buClr>
                <a:schemeClr val="dk1"/>
              </a:buClr>
              <a:buSzPct val="100000"/>
              <a:buNone/>
            </a:pPr>
            <a:endParaRPr sz="2800" b="1" dirty="0"/>
          </a:p>
          <a:p>
            <a:pPr marL="0" lvl="0" indent="0" algn="l" rtl="0">
              <a:lnSpc>
                <a:spcPct val="90000"/>
              </a:lnSpc>
              <a:spcBef>
                <a:spcPts val="1000"/>
              </a:spcBef>
              <a:spcAft>
                <a:spcPts val="0"/>
              </a:spcAft>
              <a:buClr>
                <a:schemeClr val="dk1"/>
              </a:buClr>
              <a:buSzPct val="100000"/>
              <a:buNone/>
            </a:pPr>
            <a:endParaRPr sz="2800" b="1" dirty="0"/>
          </a:p>
          <a:p>
            <a:pPr marL="0" lvl="0" indent="0" algn="l" rtl="0">
              <a:lnSpc>
                <a:spcPct val="90000"/>
              </a:lnSpc>
              <a:spcBef>
                <a:spcPts val="1000"/>
              </a:spcBef>
              <a:spcAft>
                <a:spcPts val="0"/>
              </a:spcAft>
              <a:buClr>
                <a:schemeClr val="dk1"/>
              </a:buClr>
              <a:buSzPct val="100000"/>
              <a:buNone/>
            </a:pPr>
            <a:br>
              <a:rPr lang="en-US" sz="2800" b="1" dirty="0"/>
            </a:br>
            <a:r>
              <a:rPr lang="en-US" sz="1800" i="1" dirty="0">
                <a:solidFill>
                  <a:srgbClr val="000000"/>
                </a:solidFill>
              </a:rPr>
              <a:t>Version 9/26/24. If you edit and modify this slide set for use for educational purposes, please note “modified by (and your name and date)” on this page. Thank you.</a:t>
            </a:r>
            <a:br>
              <a:rPr lang="en-US" sz="2800" dirty="0"/>
            </a:br>
            <a:endParaRPr sz="1800" dirty="0"/>
          </a:p>
          <a:p>
            <a:pPr marL="0" lvl="0" indent="0" algn="l" rtl="0">
              <a:lnSpc>
                <a:spcPct val="90000"/>
              </a:lnSpc>
              <a:spcBef>
                <a:spcPts val="1000"/>
              </a:spcBef>
              <a:spcAft>
                <a:spcPts val="0"/>
              </a:spcAft>
              <a:buClr>
                <a:schemeClr val="dk1"/>
              </a:buClr>
              <a:buSzPct val="100000"/>
              <a:buNone/>
            </a:pPr>
            <a:endParaRPr dirty="0"/>
          </a:p>
        </p:txBody>
      </p:sp>
      <p:sp>
        <p:nvSpPr>
          <p:cNvPr id="4" name="Google Shape;693;p57">
            <a:extLst>
              <a:ext uri="{FF2B5EF4-FFF2-40B4-BE49-F238E27FC236}">
                <a16:creationId xmlns:a16="http://schemas.microsoft.com/office/drawing/2014/main" id="{01CD25A5-9B3D-0FDF-0BED-7D16EDC65118}"/>
              </a:ext>
            </a:extLst>
          </p:cNvPr>
          <p:cNvSpPr txBox="1">
            <a:spLocks/>
          </p:cNvSpPr>
          <p:nvPr/>
        </p:nvSpPr>
        <p:spPr>
          <a:xfrm>
            <a:off x="535420" y="878684"/>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600"/>
            </a:pPr>
            <a:r>
              <a:rPr lang="en-US" sz="1600" b="1" dirty="0"/>
              <a:t>Questions about content in the module? Contact GLOBE: </a:t>
            </a:r>
            <a:r>
              <a:rPr lang="en-US" sz="1600" b="1" u="sng" dirty="0">
                <a:solidFill>
                  <a:schemeClr val="hlink"/>
                </a:solidFill>
                <a:hlinkClick r:id="rId8"/>
              </a:rPr>
              <a:t>training@nasaglobe.org</a:t>
            </a:r>
            <a:endParaRPr lang="en-US" sz="1600" b="1" dirty="0">
              <a:solidFill>
                <a:srgbClr val="467886"/>
              </a:solidFill>
            </a:endParaRPr>
          </a:p>
          <a:p>
            <a:pPr>
              <a:buSzPts val="1600"/>
            </a:pPr>
            <a:endParaRPr lang="en-US" sz="1600" b="1" dirty="0">
              <a:solidFill>
                <a:srgbClr val="055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pic>
        <p:nvPicPr>
          <p:cNvPr id="864" name="Google Shape;864;p76"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865" name="Google Shape;865;p76"/>
          <p:cNvSpPr txBox="1">
            <a:spLocks noGrp="1"/>
          </p:cNvSpPr>
          <p:nvPr>
            <p:ph type="title"/>
          </p:nvPr>
        </p:nvSpPr>
        <p:spPr>
          <a:xfrm>
            <a:off x="498940" y="294630"/>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b="1"/>
              <a:t>Appendix 1</a:t>
            </a:r>
            <a:endParaRPr/>
          </a:p>
        </p:txBody>
      </p:sp>
      <p:pic>
        <p:nvPicPr>
          <p:cNvPr id="866" name="Google Shape;866;p76" descr="Heading for table summarizing the protocols, procedures, location, frequency and equipment discussed in previous slid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09774" y="1894830"/>
            <a:ext cx="9167484" cy="427902"/>
          </a:xfrm>
          <a:prstGeom prst="rect">
            <a:avLst/>
          </a:prstGeom>
          <a:noFill/>
          <a:ln>
            <a:noFill/>
          </a:ln>
        </p:spPr>
      </p:pic>
      <p:pic>
        <p:nvPicPr>
          <p:cNvPr id="867" name="Google Shape;867;p76" descr="Table summarizing the protocols, procedures, location, frequency and equipment discussed in previous slid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29793" y="2322731"/>
            <a:ext cx="9110889" cy="36391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61" name="Google Shape;161;p8"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620"/>
            <a:ext cx="12192000" cy="961589"/>
          </a:xfrm>
          <a:prstGeom prst="rect">
            <a:avLst/>
          </a:prstGeom>
          <a:noFill/>
          <a:ln>
            <a:noFill/>
          </a:ln>
        </p:spPr>
      </p:pic>
      <p:sp>
        <p:nvSpPr>
          <p:cNvPr id="162" name="Google Shape;162;p8"/>
          <p:cNvSpPr txBox="1">
            <a:spLocks noGrp="1"/>
          </p:cNvSpPr>
          <p:nvPr>
            <p:ph type="title"/>
          </p:nvPr>
        </p:nvSpPr>
        <p:spPr>
          <a:xfrm>
            <a:off x="320276" y="542241"/>
            <a:ext cx="11033524" cy="11582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Using GLOBE data in place-based investigations in your classroom</a:t>
            </a:r>
            <a:endParaRPr/>
          </a:p>
        </p:txBody>
      </p:sp>
      <p:sp>
        <p:nvSpPr>
          <p:cNvPr id="163" name="Google Shape;163;p8"/>
          <p:cNvSpPr txBox="1">
            <a:spLocks noGrp="1"/>
          </p:cNvSpPr>
          <p:nvPr>
            <p:ph type="body" idx="1"/>
          </p:nvPr>
        </p:nvSpPr>
        <p:spPr>
          <a:xfrm>
            <a:off x="541949" y="1916399"/>
            <a:ext cx="3697542" cy="3811588"/>
          </a:xfrm>
          <a:prstGeom prst="rect">
            <a:avLst/>
          </a:prstGeom>
          <a:noFill/>
          <a:ln>
            <a:noFill/>
          </a:ln>
        </p:spPr>
        <p:txBody>
          <a:bodyPr spcFirstLastPara="1" wrap="square" lIns="91425" tIns="45700" rIns="91425" bIns="45700" anchor="t" anchorCtr="0">
            <a:noAutofit/>
          </a:bodyPr>
          <a:lstStyle/>
          <a:p>
            <a:pPr marL="0" indent="0" algn="just">
              <a:buSzPts val="1600"/>
              <a:buNone/>
            </a:pPr>
            <a:r>
              <a:rPr lang="en-US" sz="2000" dirty="0">
                <a:solidFill>
                  <a:schemeClr val="tx1"/>
                </a:solidFill>
                <a:effectLst/>
                <a:latin typeface="Calibri" panose="020F0502020204030204" pitchFamily="34" charset="0"/>
                <a:cs typeface="Calibri" panose="020F0502020204030204" pitchFamily="34" charset="0"/>
              </a:rPr>
              <a:t>Your observations are valuable contributions to the scientific community and may be used by educators, students, researchers, and the general public to increase environmental awareness and STEM literacy, as well as advance Earth system science.</a:t>
            </a:r>
          </a:p>
          <a:p>
            <a:pPr marL="0" lvl="0" indent="0" algn="just" rtl="0">
              <a:lnSpc>
                <a:spcPct val="90000"/>
              </a:lnSpc>
              <a:spcBef>
                <a:spcPts val="1000"/>
              </a:spcBef>
              <a:spcAft>
                <a:spcPts val="0"/>
              </a:spcAft>
              <a:buClr>
                <a:srgbClr val="000000"/>
              </a:buClr>
              <a:buSzPts val="2000"/>
              <a:buNone/>
            </a:pPr>
            <a:r>
              <a:rPr lang="en-US" sz="2000" dirty="0">
                <a:solidFill>
                  <a:srgbClr val="000000"/>
                </a:solidFill>
              </a:rPr>
              <a:t>The data you collect on site will have much greater resolution than any satellite data set and can be employed in </a:t>
            </a:r>
            <a:r>
              <a:rPr lang="en-US" sz="2000" b="1" dirty="0">
                <a:solidFill>
                  <a:srgbClr val="385623"/>
                </a:solidFill>
              </a:rPr>
              <a:t>your own place-based investigations of the Earth system. </a:t>
            </a:r>
            <a:endParaRPr lang="en-US" dirty="0"/>
          </a:p>
          <a:p>
            <a:pPr marL="0" lvl="0" indent="0" algn="just" rtl="0">
              <a:lnSpc>
                <a:spcPct val="90000"/>
              </a:lnSpc>
              <a:spcBef>
                <a:spcPts val="1000"/>
              </a:spcBef>
              <a:spcAft>
                <a:spcPts val="0"/>
              </a:spcAft>
              <a:buClr>
                <a:schemeClr val="dk1"/>
              </a:buClr>
              <a:buSzPts val="1800"/>
              <a:buNone/>
            </a:pPr>
            <a:endParaRPr sz="1800" dirty="0">
              <a:solidFill>
                <a:srgbClr val="000000"/>
              </a:solidFill>
            </a:endParaRPr>
          </a:p>
        </p:txBody>
      </p:sp>
      <p:pic>
        <p:nvPicPr>
          <p:cNvPr id="164" name="Google Shape;164;p8" descr="Photo of 12 students examining vegetation in desert landscap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76944" y="2117592"/>
            <a:ext cx="6998528" cy="3443720"/>
          </a:xfrm>
          <a:prstGeom prst="rect">
            <a:avLst/>
          </a:prstGeom>
          <a:noFill/>
          <a:ln>
            <a:noFill/>
          </a:ln>
        </p:spPr>
      </p:pic>
      <p:sp>
        <p:nvSpPr>
          <p:cNvPr id="165" name="Google Shape;165;p8"/>
          <p:cNvSpPr txBox="1"/>
          <p:nvPr/>
        </p:nvSpPr>
        <p:spPr>
          <a:xfrm>
            <a:off x="5638502" y="5623217"/>
            <a:ext cx="532389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1">
                <a:solidFill>
                  <a:schemeClr val="dk1"/>
                </a:solidFill>
                <a:latin typeface="Calibri"/>
                <a:ea typeface="Calibri"/>
                <a:cs typeface="Calibri"/>
                <a:sym typeface="Calibri"/>
              </a:rPr>
              <a:t>GLOBE students conducting investigations at their field camp. </a:t>
            </a:r>
            <a:endParaRPr/>
          </a:p>
          <a:p>
            <a:pPr marL="0" marR="0" lvl="0" indent="0" algn="l" rtl="0">
              <a:spcBef>
                <a:spcPts val="0"/>
              </a:spcBef>
              <a:spcAft>
                <a:spcPts val="0"/>
              </a:spcAft>
              <a:buNone/>
            </a:pPr>
            <a:r>
              <a:rPr lang="en-US" sz="1600" i="1">
                <a:solidFill>
                  <a:schemeClr val="dk1"/>
                </a:solidFill>
                <a:latin typeface="Calibri"/>
                <a:ea typeface="Calibri"/>
                <a:cs typeface="Calibri"/>
                <a:sym typeface="Calibri"/>
              </a:rPr>
              <a:t>Source: GLOBE Oman (2016)</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69</a:t>
            </a:fld>
            <a:endParaRPr/>
          </a:p>
        </p:txBody>
      </p:sp>
      <p:pic>
        <p:nvPicPr>
          <p:cNvPr id="873" name="Google Shape;873;p77"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874" name="Google Shape;874;p77"/>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b="1"/>
              <a:t>Appendix 2</a:t>
            </a:r>
            <a:endParaRPr/>
          </a:p>
        </p:txBody>
      </p:sp>
      <p:pic>
        <p:nvPicPr>
          <p:cNvPr id="875" name="Google Shape;875;p77" descr="Heading for table summarizing the protocols, procedures, location, frequency and equipment discussed in previous slid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10737" y="1495689"/>
            <a:ext cx="5141811" cy="240000"/>
          </a:xfrm>
          <a:prstGeom prst="rect">
            <a:avLst/>
          </a:prstGeom>
          <a:noFill/>
          <a:ln>
            <a:noFill/>
          </a:ln>
        </p:spPr>
      </p:pic>
      <p:pic>
        <p:nvPicPr>
          <p:cNvPr id="876" name="Google Shape;876;p77" descr="Table summarizing the protocols, procedures, location, frequency and equipment discussed in previous slid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10737" y="1755699"/>
            <a:ext cx="5141811" cy="4681677"/>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70</a:t>
            </a:fld>
            <a:endParaRPr/>
          </a:p>
        </p:txBody>
      </p:sp>
      <p:pic>
        <p:nvPicPr>
          <p:cNvPr id="882" name="Google Shape;882;p78"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883" name="Google Shape;883;p78"/>
          <p:cNvSpPr txBox="1">
            <a:spLocks noGrp="1"/>
          </p:cNvSpPr>
          <p:nvPr>
            <p:ph type="title"/>
          </p:nvPr>
        </p:nvSpPr>
        <p:spPr>
          <a:xfrm>
            <a:off x="498940" y="294630"/>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b="1"/>
              <a:t>Appendix 3</a:t>
            </a:r>
            <a:endParaRPr/>
          </a:p>
        </p:txBody>
      </p:sp>
      <p:pic>
        <p:nvPicPr>
          <p:cNvPr id="884" name="Google Shape;884;p78" descr="Heading for table summarizing the protocols, procedures, location, frequency and equipment discussed in previous slid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09774" y="1894830"/>
            <a:ext cx="10053051" cy="427902"/>
          </a:xfrm>
          <a:prstGeom prst="rect">
            <a:avLst/>
          </a:prstGeom>
          <a:noFill/>
          <a:ln>
            <a:noFill/>
          </a:ln>
        </p:spPr>
      </p:pic>
      <p:graphicFrame>
        <p:nvGraphicFramePr>
          <p:cNvPr id="885" name="Google Shape;885;p78"/>
          <p:cNvGraphicFramePr/>
          <p:nvPr/>
        </p:nvGraphicFramePr>
        <p:xfrm>
          <a:off x="1270275" y="2318457"/>
          <a:ext cx="9905975" cy="4114850"/>
        </p:xfrm>
        <a:graphic>
          <a:graphicData uri="http://schemas.openxmlformats.org/drawingml/2006/table">
            <a:tbl>
              <a:tblPr firstRow="1" bandRow="1">
                <a:noFill/>
                <a:tableStyleId>{1502CBAE-3E30-4187-93CF-2D88CBD7E047}</a:tableStyleId>
              </a:tblPr>
              <a:tblGrid>
                <a:gridCol w="1637275">
                  <a:extLst>
                    <a:ext uri="{9D8B030D-6E8A-4147-A177-3AD203B41FA5}">
                      <a16:colId xmlns:a16="http://schemas.microsoft.com/office/drawing/2014/main" val="20000"/>
                    </a:ext>
                  </a:extLst>
                </a:gridCol>
                <a:gridCol w="1946175">
                  <a:extLst>
                    <a:ext uri="{9D8B030D-6E8A-4147-A177-3AD203B41FA5}">
                      <a16:colId xmlns:a16="http://schemas.microsoft.com/office/drawing/2014/main" val="20001"/>
                    </a:ext>
                  </a:extLst>
                </a:gridCol>
                <a:gridCol w="1647575">
                  <a:extLst>
                    <a:ext uri="{9D8B030D-6E8A-4147-A177-3AD203B41FA5}">
                      <a16:colId xmlns:a16="http://schemas.microsoft.com/office/drawing/2014/main" val="20002"/>
                    </a:ext>
                  </a:extLst>
                </a:gridCol>
                <a:gridCol w="2152125">
                  <a:extLst>
                    <a:ext uri="{9D8B030D-6E8A-4147-A177-3AD203B41FA5}">
                      <a16:colId xmlns:a16="http://schemas.microsoft.com/office/drawing/2014/main" val="20003"/>
                    </a:ext>
                  </a:extLst>
                </a:gridCol>
                <a:gridCol w="2522825">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Clr>
                          <a:schemeClr val="dk1"/>
                        </a:buClr>
                        <a:buSzPts val="1600"/>
                        <a:buFont typeface="Calibri"/>
                        <a:buNone/>
                      </a:pPr>
                      <a:r>
                        <a:rPr lang="en-US" sz="1600" u="none" strike="noStrike" cap="none"/>
                        <a:t>Site Set-up</a:t>
                      </a:r>
                      <a:endParaRPr/>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u="none" strike="noStrike" cap="none"/>
                        <a:t>Latitude, longitude, elevation, pacing</a:t>
                      </a:r>
                      <a:endParaRPr/>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cap="none">
                          <a:latin typeface="Calibri"/>
                          <a:ea typeface="Calibri"/>
                          <a:cs typeface="Calibri"/>
                          <a:sym typeface="Calibri"/>
                        </a:rPr>
                        <a:t>Carbon Cycle Sample Site</a:t>
                      </a:r>
                      <a:endParaRPr sz="1600" u="none" strike="noStrike" cap="none"/>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cap="none">
                          <a:latin typeface="Calibri"/>
                          <a:ea typeface="Calibri"/>
                          <a:cs typeface="Calibri"/>
                          <a:sym typeface="Calibri"/>
                        </a:rPr>
                        <a:t>Once per Sample Site</a:t>
                      </a:r>
                      <a:endParaRPr sz="1600" u="none" strike="noStrike" cap="none"/>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u="none" strike="noStrike" cap="none"/>
                        <a:t>Compass, flags, camera, GPS/phone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u="none" strike="noStrike" cap="none"/>
                        <a:t>Carbon Cycle Tree Mapping</a:t>
                      </a:r>
                      <a:endParaRPr/>
                    </a:p>
                  </a:txBody>
                  <a:tcPr marL="91450" marR="91450" marT="45725" marB="45725"/>
                </a:tc>
                <a:tc>
                  <a:txBody>
                    <a:bodyPr/>
                    <a:lstStyle/>
                    <a:p>
                      <a:pPr marL="0" marR="0" lvl="0" indent="0" algn="l" rtl="0">
                        <a:spcBef>
                          <a:spcPts val="0"/>
                        </a:spcBef>
                        <a:spcAft>
                          <a:spcPts val="0"/>
                        </a:spcAft>
                        <a:buNone/>
                      </a:pPr>
                      <a:r>
                        <a:rPr lang="en-US" sz="1600"/>
                        <a:t>Tree location and ID</a:t>
                      </a:r>
                      <a:endParaRPr/>
                    </a:p>
                  </a:txBody>
                  <a:tcPr marL="91450" marR="91450" marT="45725" marB="45725"/>
                </a:tc>
                <a:tc>
                  <a:txBody>
                    <a:bodyPr/>
                    <a:lstStyle/>
                    <a:p>
                      <a:pPr marL="0" marR="0" lvl="0" indent="0" algn="l" rtl="0">
                        <a:spcBef>
                          <a:spcPts val="0"/>
                        </a:spcBef>
                        <a:spcAft>
                          <a:spcPts val="0"/>
                        </a:spcAft>
                        <a:buNone/>
                      </a:pPr>
                      <a:r>
                        <a:rPr lang="en-US" sz="1600"/>
                        <a:t>Carbon Cycle Sample Site</a:t>
                      </a:r>
                      <a:endParaRPr/>
                    </a:p>
                  </a:txBody>
                  <a:tcPr marL="91450" marR="91450" marT="45725" marB="45725"/>
                </a:tc>
                <a:tc>
                  <a:txBody>
                    <a:bodyPr/>
                    <a:lstStyle/>
                    <a:p>
                      <a:pPr marL="0" marR="0" lvl="0" indent="0" algn="l" rtl="0">
                        <a:spcBef>
                          <a:spcPts val="0"/>
                        </a:spcBef>
                        <a:spcAft>
                          <a:spcPts val="0"/>
                        </a:spcAft>
                        <a:buNone/>
                      </a:pPr>
                      <a:r>
                        <a:rPr lang="en-US" sz="1600"/>
                        <a:t>Once per Sample Site</a:t>
                      </a:r>
                      <a:endParaRPr/>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a:latin typeface="Calibri"/>
                          <a:ea typeface="Calibri"/>
                          <a:cs typeface="Calibri"/>
                          <a:sym typeface="Calibri"/>
                        </a:rPr>
                        <a:t>50 m flexible measuring tape, local tree ID guide, compass</a:t>
                      </a:r>
                      <a:endParaRPr sz="16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a:t>Carbon Cycle Tree Circumference</a:t>
                      </a:r>
                      <a:endParaRPr/>
                    </a:p>
                  </a:txBody>
                  <a:tcPr marL="91450" marR="91450" marT="45725" marB="45725"/>
                </a:tc>
                <a:tc>
                  <a:txBody>
                    <a:bodyPr/>
                    <a:lstStyle/>
                    <a:p>
                      <a:pPr marL="0" marR="0" lvl="0" indent="0" algn="l" rtl="0">
                        <a:spcBef>
                          <a:spcPts val="0"/>
                        </a:spcBef>
                        <a:spcAft>
                          <a:spcPts val="0"/>
                        </a:spcAft>
                        <a:buNone/>
                      </a:pPr>
                      <a:r>
                        <a:rPr lang="en-US" sz="1600"/>
                        <a:t>Tree circumference</a:t>
                      </a:r>
                      <a:endParaRPr/>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a:latin typeface="Calibri"/>
                          <a:ea typeface="Calibri"/>
                          <a:cs typeface="Calibri"/>
                          <a:sym typeface="Calibri"/>
                        </a:rPr>
                        <a:t>Carbon Cycle Sample Site</a:t>
                      </a:r>
                      <a:endParaRPr sz="1600"/>
                    </a:p>
                  </a:txBody>
                  <a:tcPr marL="91450" marR="91450" marT="45725" marB="45725"/>
                </a:tc>
                <a:tc>
                  <a:txBody>
                    <a:bodyPr/>
                    <a:lstStyle/>
                    <a:p>
                      <a:pPr marL="0" marR="0" lvl="0" indent="0" algn="l" rtl="0">
                        <a:spcBef>
                          <a:spcPts val="0"/>
                        </a:spcBef>
                        <a:spcAft>
                          <a:spcPts val="0"/>
                        </a:spcAft>
                        <a:buNone/>
                      </a:pPr>
                      <a:r>
                        <a:rPr lang="en-US" sz="1600"/>
                        <a:t>Once per year</a:t>
                      </a:r>
                      <a:endParaRPr/>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a:latin typeface="Calibri"/>
                          <a:ea typeface="Calibri"/>
                          <a:cs typeface="Calibri"/>
                          <a:sym typeface="Calibri"/>
                        </a:rPr>
                        <a:t>Measuring tapes (150-300 cm)</a:t>
                      </a:r>
                      <a:endParaRPr sz="16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600"/>
                        <a:t>Carbon Cycle Shrubs</a:t>
                      </a:r>
                      <a:endParaRPr/>
                    </a:p>
                  </a:txBody>
                  <a:tcPr marL="91450" marR="91450" marT="45725" marB="45725"/>
                </a:tc>
                <a:tc>
                  <a:txBody>
                    <a:bodyPr/>
                    <a:lstStyle/>
                    <a:p>
                      <a:pPr marL="0" marR="0" lvl="0" indent="0" algn="l" rtl="0">
                        <a:spcBef>
                          <a:spcPts val="0"/>
                        </a:spcBef>
                        <a:spcAft>
                          <a:spcPts val="0"/>
                        </a:spcAft>
                        <a:buNone/>
                      </a:pPr>
                      <a:r>
                        <a:rPr lang="en-US" sz="1600"/>
                        <a:t>Shrub type, shrub height</a:t>
                      </a:r>
                      <a:endParaRPr/>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a:latin typeface="Calibri"/>
                          <a:ea typeface="Calibri"/>
                          <a:cs typeface="Calibri"/>
                          <a:sym typeface="Calibri"/>
                        </a:rPr>
                        <a:t>Carbon Cycle Sample Site</a:t>
                      </a:r>
                      <a:endParaRPr sz="1600"/>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a:latin typeface="Calibri"/>
                          <a:ea typeface="Calibri"/>
                          <a:cs typeface="Calibri"/>
                          <a:sym typeface="Calibri"/>
                        </a:rPr>
                        <a:t>Once per year</a:t>
                      </a:r>
                      <a:endParaRPr sz="1600"/>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a:latin typeface="Calibri"/>
                          <a:ea typeface="Calibri"/>
                          <a:cs typeface="Calibri"/>
                          <a:sym typeface="Calibri"/>
                        </a:rPr>
                        <a:t>Compass, 2-3 m stick marked in centimeters</a:t>
                      </a:r>
                      <a:endParaRPr sz="16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600"/>
                        <a:t>Carbon Cycle Herbaceous</a:t>
                      </a:r>
                      <a:endParaRPr/>
                    </a:p>
                  </a:txBody>
                  <a:tcPr marL="91450" marR="91450" marT="45725" marB="45725"/>
                </a:tc>
                <a:tc>
                  <a:txBody>
                    <a:bodyPr/>
                    <a:lstStyle/>
                    <a:p>
                      <a:pPr marL="0" marR="0" lvl="0" indent="0" algn="l" rtl="0">
                        <a:spcBef>
                          <a:spcPts val="0"/>
                        </a:spcBef>
                        <a:spcAft>
                          <a:spcPts val="0"/>
                        </a:spcAft>
                        <a:buNone/>
                      </a:pPr>
                      <a:r>
                        <a:rPr lang="en-US" sz="1600"/>
                        <a:t>Herbaceous biomass</a:t>
                      </a:r>
                      <a:endParaRPr/>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a:latin typeface="Calibri"/>
                          <a:ea typeface="Calibri"/>
                          <a:cs typeface="Calibri"/>
                          <a:sym typeface="Calibri"/>
                        </a:rPr>
                        <a:t>Carbon Cycle Sample Site</a:t>
                      </a:r>
                      <a:endParaRPr sz="1600"/>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a:latin typeface="Calibri"/>
                          <a:ea typeface="Calibri"/>
                          <a:cs typeface="Calibri"/>
                          <a:sym typeface="Calibri"/>
                        </a:rPr>
                        <a:t>Once per year</a:t>
                      </a:r>
                      <a:endParaRPr sz="1600"/>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a:latin typeface="Calibri"/>
                          <a:ea typeface="Calibri"/>
                          <a:cs typeface="Calibri"/>
                          <a:sym typeface="Calibri"/>
                        </a:rPr>
                        <a:t>OUTSIDE: beanbag, blindfold, measuring tape, clippers, small brown paper bags, INSIDE: balance, drying oven (optional)</a:t>
                      </a:r>
                      <a:endParaRPr sz="160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71" name="Google Shape;171;p9" descr="Banner: Introduction  to Biosphere" title="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76247"/>
            <a:ext cx="12192000" cy="961589"/>
          </a:xfrm>
          <a:prstGeom prst="rect">
            <a:avLst/>
          </a:prstGeom>
          <a:noFill/>
          <a:ln>
            <a:noFill/>
          </a:ln>
        </p:spPr>
      </p:pic>
      <p:sp>
        <p:nvSpPr>
          <p:cNvPr id="172" name="Google Shape;172;p9"/>
          <p:cNvSpPr txBox="1">
            <a:spLocks noGrp="1"/>
          </p:cNvSpPr>
          <p:nvPr>
            <p:ph type="title"/>
          </p:nvPr>
        </p:nvSpPr>
        <p:spPr>
          <a:xfrm>
            <a:off x="541949" y="509156"/>
            <a:ext cx="10193107" cy="11582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GLOBE students are scientists</a:t>
            </a:r>
            <a:endParaRPr/>
          </a:p>
        </p:txBody>
      </p:sp>
      <p:sp>
        <p:nvSpPr>
          <p:cNvPr id="173" name="Google Shape;173;p9"/>
          <p:cNvSpPr txBox="1">
            <a:spLocks noGrp="1"/>
          </p:cNvSpPr>
          <p:nvPr>
            <p:ph type="body" idx="1"/>
          </p:nvPr>
        </p:nvSpPr>
        <p:spPr>
          <a:xfrm>
            <a:off x="541949" y="1876614"/>
            <a:ext cx="6916126"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sz="2000" dirty="0">
                <a:solidFill>
                  <a:srgbClr val="000000"/>
                </a:solidFill>
              </a:rPr>
              <a:t>Students </a:t>
            </a:r>
            <a:r>
              <a:rPr lang="en-US" sz="2000" dirty="0"/>
              <a:t>or citizen scientists </a:t>
            </a:r>
            <a:r>
              <a:rPr lang="en-US" sz="2000" dirty="0">
                <a:solidFill>
                  <a:srgbClr val="000000"/>
                </a:solidFill>
              </a:rPr>
              <a:t>following the GLOBE protocols are scientists, investigating questions about the changing world. They asking their own questions, designing their own investigations, and sharing their research with the broader community. </a:t>
            </a:r>
            <a:endParaRPr dirty="0"/>
          </a:p>
          <a:p>
            <a:pPr marL="0" lvl="0" indent="0" algn="just" rtl="0">
              <a:lnSpc>
                <a:spcPct val="90000"/>
              </a:lnSpc>
              <a:spcBef>
                <a:spcPts val="1000"/>
              </a:spcBef>
              <a:spcAft>
                <a:spcPts val="0"/>
              </a:spcAft>
              <a:buClr>
                <a:schemeClr val="dk1"/>
              </a:buClr>
              <a:buSzPts val="2000"/>
              <a:buNone/>
            </a:pPr>
            <a:endParaRPr sz="2000" dirty="0">
              <a:solidFill>
                <a:srgbClr val="000000"/>
              </a:solidFill>
            </a:endParaRPr>
          </a:p>
          <a:p>
            <a:pPr marL="0" lvl="0" indent="0" algn="just" rtl="0">
              <a:lnSpc>
                <a:spcPct val="90000"/>
              </a:lnSpc>
              <a:spcBef>
                <a:spcPts val="1000"/>
              </a:spcBef>
              <a:spcAft>
                <a:spcPts val="0"/>
              </a:spcAft>
              <a:buClr>
                <a:srgbClr val="000000"/>
              </a:buClr>
              <a:buSzPts val="2000"/>
              <a:buNone/>
            </a:pPr>
            <a:r>
              <a:rPr lang="en-US" sz="2000" dirty="0">
                <a:solidFill>
                  <a:srgbClr val="000000"/>
                </a:solidFill>
              </a:rPr>
              <a:t>Let’s review what we have learned so far.</a:t>
            </a:r>
            <a:endParaRPr dirty="0"/>
          </a:p>
          <a:p>
            <a:pPr marL="0" lvl="0" indent="0" algn="just" rtl="0">
              <a:lnSpc>
                <a:spcPct val="90000"/>
              </a:lnSpc>
              <a:spcBef>
                <a:spcPts val="1000"/>
              </a:spcBef>
              <a:spcAft>
                <a:spcPts val="0"/>
              </a:spcAft>
              <a:buClr>
                <a:schemeClr val="dk1"/>
              </a:buClr>
              <a:buSzPts val="2000"/>
              <a:buNone/>
            </a:pPr>
            <a:endParaRPr sz="2000" dirty="0">
              <a:solidFill>
                <a:srgbClr val="000000"/>
              </a:solidFill>
            </a:endParaRPr>
          </a:p>
          <a:p>
            <a:pPr marL="0" lvl="0" indent="0" algn="just" rtl="0">
              <a:lnSpc>
                <a:spcPct val="90000"/>
              </a:lnSpc>
              <a:spcBef>
                <a:spcPts val="1000"/>
              </a:spcBef>
              <a:spcAft>
                <a:spcPts val="0"/>
              </a:spcAft>
              <a:buClr>
                <a:schemeClr val="dk1"/>
              </a:buClr>
              <a:buSzPts val="2000"/>
              <a:buNone/>
            </a:pPr>
            <a:endParaRPr sz="2000" dirty="0">
              <a:solidFill>
                <a:srgbClr val="000000"/>
              </a:solidFill>
            </a:endParaRPr>
          </a:p>
        </p:txBody>
      </p:sp>
      <p:pic>
        <p:nvPicPr>
          <p:cNvPr id="174" name="Google Shape;174;p9" descr="Girl looking through microscop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16307" y="1876613"/>
            <a:ext cx="3243529" cy="43859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80" name="Google Shape;180;p10" descr="Banner: Introduction to Biosphere" title="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sp>
        <p:nvSpPr>
          <p:cNvPr id="181" name="Google Shape;181;p10" descr="watermark of evergreen landscape"/>
          <p:cNvSpPr txBox="1">
            <a:spLocks noGrp="1"/>
          </p:cNvSpPr>
          <p:nvPr>
            <p:ph type="title"/>
          </p:nvPr>
        </p:nvSpPr>
        <p:spPr>
          <a:xfrm>
            <a:off x="541949" y="509156"/>
            <a:ext cx="10193107" cy="11582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1</a:t>
            </a:r>
            <a:endParaRPr/>
          </a:p>
        </p:txBody>
      </p:sp>
      <p:sp>
        <p:nvSpPr>
          <p:cNvPr id="182" name="Google Shape;182;p10" descr="watermark of evergreen landscape"/>
          <p:cNvSpPr txBox="1">
            <a:spLocks noGrp="1"/>
          </p:cNvSpPr>
          <p:nvPr>
            <p:ph type="body" idx="1"/>
          </p:nvPr>
        </p:nvSpPr>
        <p:spPr>
          <a:xfrm>
            <a:off x="541949" y="1876614"/>
            <a:ext cx="6916126"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385623"/>
              </a:buClr>
              <a:buSzPts val="2000"/>
              <a:buNone/>
            </a:pPr>
            <a:r>
              <a:rPr lang="en-US" sz="2000" b="1">
                <a:solidFill>
                  <a:srgbClr val="385623"/>
                </a:solidFill>
              </a:rPr>
              <a:t>The Biosphere is:</a:t>
            </a:r>
            <a:endParaRPr/>
          </a:p>
          <a:p>
            <a:pPr marL="0" lvl="0" indent="0" algn="just" rtl="0">
              <a:lnSpc>
                <a:spcPct val="90000"/>
              </a:lnSpc>
              <a:spcBef>
                <a:spcPts val="1000"/>
              </a:spcBef>
              <a:spcAft>
                <a:spcPts val="0"/>
              </a:spcAft>
              <a:buClr>
                <a:srgbClr val="385623"/>
              </a:buClr>
              <a:buSzPts val="2000"/>
              <a:buNone/>
            </a:pPr>
            <a:r>
              <a:rPr lang="en-US" sz="2000" b="1">
                <a:solidFill>
                  <a:srgbClr val="385623"/>
                </a:solidFill>
              </a:rPr>
              <a:t>a. Part of the Earth system</a:t>
            </a:r>
            <a:endParaRPr/>
          </a:p>
          <a:p>
            <a:pPr marL="0" lvl="0" indent="0" algn="just" rtl="0">
              <a:lnSpc>
                <a:spcPct val="90000"/>
              </a:lnSpc>
              <a:spcBef>
                <a:spcPts val="1000"/>
              </a:spcBef>
              <a:spcAft>
                <a:spcPts val="0"/>
              </a:spcAft>
              <a:buClr>
                <a:srgbClr val="385623"/>
              </a:buClr>
              <a:buSzPts val="2000"/>
              <a:buNone/>
            </a:pPr>
            <a:r>
              <a:rPr lang="en-US" sz="2000" b="1">
                <a:solidFill>
                  <a:srgbClr val="385623"/>
                </a:solidFill>
              </a:rPr>
              <a:t>b. The zone of life</a:t>
            </a:r>
            <a:endParaRPr/>
          </a:p>
          <a:p>
            <a:pPr marL="0" lvl="0" indent="0" algn="just" rtl="0">
              <a:lnSpc>
                <a:spcPct val="90000"/>
              </a:lnSpc>
              <a:spcBef>
                <a:spcPts val="1000"/>
              </a:spcBef>
              <a:spcAft>
                <a:spcPts val="0"/>
              </a:spcAft>
              <a:buClr>
                <a:srgbClr val="385623"/>
              </a:buClr>
              <a:buSzPts val="2000"/>
              <a:buNone/>
            </a:pPr>
            <a:r>
              <a:rPr lang="en-US" sz="2000" b="1">
                <a:solidFill>
                  <a:srgbClr val="385623"/>
                </a:solidFill>
              </a:rPr>
              <a:t>c. One of the GLOBE protocol areas</a:t>
            </a:r>
            <a:endParaRPr/>
          </a:p>
          <a:p>
            <a:pPr marL="0" lvl="0" indent="0" algn="just" rtl="0">
              <a:lnSpc>
                <a:spcPct val="90000"/>
              </a:lnSpc>
              <a:spcBef>
                <a:spcPts val="1000"/>
              </a:spcBef>
              <a:spcAft>
                <a:spcPts val="0"/>
              </a:spcAft>
              <a:buClr>
                <a:srgbClr val="385623"/>
              </a:buClr>
              <a:buSzPts val="2000"/>
              <a:buNone/>
            </a:pPr>
            <a:r>
              <a:rPr lang="en-US" sz="2000" b="1">
                <a:solidFill>
                  <a:srgbClr val="385623"/>
                </a:solidFill>
              </a:rPr>
              <a:t>d. b and c only</a:t>
            </a:r>
            <a:endParaRPr/>
          </a:p>
          <a:p>
            <a:pPr marL="0" lvl="0" indent="0" algn="just" rtl="0">
              <a:lnSpc>
                <a:spcPct val="90000"/>
              </a:lnSpc>
              <a:spcBef>
                <a:spcPts val="1000"/>
              </a:spcBef>
              <a:spcAft>
                <a:spcPts val="0"/>
              </a:spcAft>
              <a:buClr>
                <a:srgbClr val="385623"/>
              </a:buClr>
              <a:buSzPts val="2000"/>
              <a:buNone/>
            </a:pPr>
            <a:r>
              <a:rPr lang="en-US" sz="2000" b="1">
                <a:solidFill>
                  <a:srgbClr val="385623"/>
                </a:solidFill>
              </a:rPr>
              <a:t>e. All of the above</a:t>
            </a:r>
            <a:endParaRPr/>
          </a:p>
          <a:p>
            <a:pPr marL="0" lvl="0" indent="0" algn="just" rtl="0">
              <a:lnSpc>
                <a:spcPct val="90000"/>
              </a:lnSpc>
              <a:spcBef>
                <a:spcPts val="1000"/>
              </a:spcBef>
              <a:spcAft>
                <a:spcPts val="0"/>
              </a:spcAft>
              <a:buClr>
                <a:schemeClr val="dk1"/>
              </a:buClr>
              <a:buSzPts val="2000"/>
              <a:buNone/>
            </a:pPr>
            <a:endParaRPr sz="2000">
              <a:solidFill>
                <a:srgbClr val="000000"/>
              </a:solidFill>
            </a:endParaRPr>
          </a:p>
          <a:p>
            <a:pPr marL="0" lvl="0" indent="0" algn="just" rtl="0">
              <a:lnSpc>
                <a:spcPct val="90000"/>
              </a:lnSpc>
              <a:spcBef>
                <a:spcPts val="1000"/>
              </a:spcBef>
              <a:spcAft>
                <a:spcPts val="0"/>
              </a:spcAft>
              <a:buClr>
                <a:srgbClr val="FF0000"/>
              </a:buClr>
              <a:buSzPts val="2000"/>
              <a:buNone/>
            </a:pPr>
            <a:r>
              <a:rPr lang="en-US" sz="2000" b="1">
                <a:solidFill>
                  <a:srgbClr val="FF0000"/>
                </a:solidFill>
              </a:rPr>
              <a:t>What is the answer?</a:t>
            </a:r>
            <a:endParaRPr/>
          </a:p>
          <a:p>
            <a:pPr marL="0" lvl="0" indent="0" algn="just" rtl="0">
              <a:lnSpc>
                <a:spcPct val="90000"/>
              </a:lnSpc>
              <a:spcBef>
                <a:spcPts val="1000"/>
              </a:spcBef>
              <a:spcAft>
                <a:spcPts val="0"/>
              </a:spcAft>
              <a:buClr>
                <a:schemeClr val="dk1"/>
              </a:buClr>
              <a:buSzPts val="2000"/>
              <a:buNone/>
            </a:pPr>
            <a:endParaRPr sz="2000">
              <a:solidFill>
                <a:srgbClr val="000000"/>
              </a:solidFill>
            </a:endParaRPr>
          </a:p>
          <a:p>
            <a:pPr marL="0" lvl="0" indent="0" algn="just" rtl="0">
              <a:lnSpc>
                <a:spcPct val="90000"/>
              </a:lnSpc>
              <a:spcBef>
                <a:spcPts val="1000"/>
              </a:spcBef>
              <a:spcAft>
                <a:spcPts val="0"/>
              </a:spcAft>
              <a:buClr>
                <a:schemeClr val="dk1"/>
              </a:buClr>
              <a:buSzPts val="2000"/>
              <a:buNone/>
            </a:pPr>
            <a:endParaRPr sz="2000">
              <a:solidFill>
                <a:srgbClr val="000000"/>
              </a:solidFill>
            </a:endParaRPr>
          </a:p>
          <a:p>
            <a:pPr marL="0" lvl="0" indent="0" algn="just" rtl="0">
              <a:lnSpc>
                <a:spcPct val="90000"/>
              </a:lnSpc>
              <a:spcBef>
                <a:spcPts val="1000"/>
              </a:spcBef>
              <a:spcAft>
                <a:spcPts val="0"/>
              </a:spcAft>
              <a:buClr>
                <a:schemeClr val="dk1"/>
              </a:buClr>
              <a:buSzPts val="2000"/>
              <a:buNone/>
            </a:pPr>
            <a:endParaRPr sz="2000">
              <a:solidFill>
                <a:srgbClr val="000000"/>
              </a:solidFill>
            </a:endParaRPr>
          </a:p>
        </p:txBody>
      </p:sp>
      <p:pic>
        <p:nvPicPr>
          <p:cNvPr id="183" name="Google Shape;183;p10" descr="watermark of evergreen landscape"/>
          <p:cNvPicPr preferRelativeResize="0">
            <a:picLocks noGrp="1"/>
          </p:cNvPicPr>
          <p:nvPr>
            <p:ph type="pic" idx="2"/>
          </p:nvPr>
        </p:nvPicPr>
        <p:blipFill rotWithShape="1">
          <a:blip r:embed="rId4" cstate="email">
            <a:alphaModFix amt="12000"/>
            <a:extLst>
              <a:ext uri="{28A0092B-C50C-407E-A947-70E740481C1C}">
                <a14:useLocalDpi xmlns:a14="http://schemas.microsoft.com/office/drawing/2010/main"/>
              </a:ext>
            </a:extLst>
          </a:blip>
          <a:srcRect/>
          <a:stretch/>
        </p:blipFill>
        <p:spPr>
          <a:xfrm>
            <a:off x="0" y="822637"/>
            <a:ext cx="12192000" cy="61188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6865</Words>
  <Application>Microsoft Macintosh PowerPoint</Application>
  <PresentationFormat>Widescreen</PresentationFormat>
  <Paragraphs>580</Paragraphs>
  <Slides>71</Slides>
  <Notes>71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71</vt:i4>
      </vt:variant>
    </vt:vector>
  </HeadingPairs>
  <TitlesOfParts>
    <vt:vector size="74" baseType="lpstr">
      <vt:lpstr>Arial</vt:lpstr>
      <vt:lpstr>Calibri</vt:lpstr>
      <vt:lpstr>Office Theme</vt:lpstr>
      <vt:lpstr>Introduction to Biosphere</vt:lpstr>
      <vt:lpstr>Overview and Learning Objectives </vt:lpstr>
      <vt:lpstr>1. Introduction: The Biosphere is Part of the Earth System</vt:lpstr>
      <vt:lpstr>GLOBE’s Biosphere Investigations</vt:lpstr>
      <vt:lpstr>What is the Biosphere?</vt:lpstr>
      <vt:lpstr>Why are GLOBE Biosphere investigations important?</vt:lpstr>
      <vt:lpstr>Using GLOBE data in place-based investigations in your classroom</vt:lpstr>
      <vt:lpstr>GLOBE students are scientists</vt:lpstr>
      <vt:lpstr>Review your Understanding! Question 1</vt:lpstr>
      <vt:lpstr>Review your Understanding! Answer to Question 1</vt:lpstr>
      <vt:lpstr>Review your Understanding! Question 2</vt:lpstr>
      <vt:lpstr>Review your Understanding! Answer to Question 2</vt:lpstr>
      <vt:lpstr> 2. Introduction to Land Cover</vt:lpstr>
      <vt:lpstr>2. Land Cover</vt:lpstr>
      <vt:lpstr>How should we start our GLOBE Land Cover Investigations? </vt:lpstr>
      <vt:lpstr>First, select a homogeneous sampling site near your school</vt:lpstr>
      <vt:lpstr>Identify Likely Homogeneous Land Cover Sample Sites on your Aerial Photograph or Satellite Image</vt:lpstr>
      <vt:lpstr>Classifying Land Cover: MUC Guide</vt:lpstr>
      <vt:lpstr>On the Ground: Describing the Land Cover Sampling Site</vt:lpstr>
      <vt:lpstr>Define your Land Cover Sample Site </vt:lpstr>
      <vt:lpstr>Size of a GLOBE Land Cover Sampling Site </vt:lpstr>
      <vt:lpstr>Use your Satellite Map to Guide your Field Investigations</vt:lpstr>
      <vt:lpstr>Use your Satellite Map to Guide your Field Investigations-2</vt:lpstr>
      <vt:lpstr>Sequencing, Interconnections, and Interdependence of Learning Activities and Protocols </vt:lpstr>
      <vt:lpstr>Review your Understanding! Question 3</vt:lpstr>
      <vt:lpstr>Review your Understanding! Answer to Question 3</vt:lpstr>
      <vt:lpstr>Review your Understanding! Question 4</vt:lpstr>
      <vt:lpstr>Review your Understanding! Answer to Question 4</vt:lpstr>
      <vt:lpstr>Review your Understanding Question 6</vt:lpstr>
      <vt:lpstr>Review your understanding.  Answer to Question 6.</vt:lpstr>
      <vt:lpstr>3. GLOBE Biometry Protocols</vt:lpstr>
      <vt:lpstr>Biometry Protocols: Graminoid, Tree and Shrub Height</vt:lpstr>
      <vt:lpstr>Biometry Protocols: Canopy Cover and Ground Cover</vt:lpstr>
      <vt:lpstr>Biometry Protocols: Tree Circumference</vt:lpstr>
      <vt:lpstr>Biometry Protocols: Graminoid Biomass</vt:lpstr>
      <vt:lpstr>Land Cover: Fire Fuel Protocol</vt:lpstr>
      <vt:lpstr>Carbon Cycle</vt:lpstr>
      <vt:lpstr>Carbon Cycle Protocols</vt:lpstr>
      <vt:lpstr>Carbon Cycle Protocols</vt:lpstr>
      <vt:lpstr>Carbon Cycle: How Will You Calculate Carbon?</vt:lpstr>
      <vt:lpstr> Phenology</vt:lpstr>
      <vt:lpstr>Conducting Phenology Protocols</vt:lpstr>
      <vt:lpstr>Phenology: Tree and Shrub Green-Up</vt:lpstr>
      <vt:lpstr>Phenology: Tree and Shrub Green-Down</vt:lpstr>
      <vt:lpstr>Phenology: Grass Green-Up</vt:lpstr>
      <vt:lpstr>Phenology: Grass Green-Down</vt:lpstr>
      <vt:lpstr>Phenology: Phenological Gardens</vt:lpstr>
      <vt:lpstr>Phenology: Arctic Bird Migration </vt:lpstr>
      <vt:lpstr>Review your Understanding! Question 6</vt:lpstr>
      <vt:lpstr>Review your Understanding! Answer to Question 6</vt:lpstr>
      <vt:lpstr>Review your Understanding! Question 7</vt:lpstr>
      <vt:lpstr>Review your Understanding! Answer to Question 7</vt:lpstr>
      <vt:lpstr>9. Review your Understanding! Question 8</vt:lpstr>
      <vt:lpstr>9. Review your Understanding! Answer to Question 8</vt:lpstr>
      <vt:lpstr>Review your Understanding! Question 9</vt:lpstr>
      <vt:lpstr>Review your Understanding! Answer to Question 9</vt:lpstr>
      <vt:lpstr>Review your Understanding! Answer to Question 10</vt:lpstr>
      <vt:lpstr>Review your Understanding! Question 10</vt:lpstr>
      <vt:lpstr>Report your Data to GLOBE</vt:lpstr>
      <vt:lpstr>Entering your Data: Create a New Study Site</vt:lpstr>
      <vt:lpstr>Create a New Study Site: Site Coordinates</vt:lpstr>
      <vt:lpstr>PowerPoint Presentation</vt:lpstr>
      <vt:lpstr>Visualize and Retrieve Data</vt:lpstr>
      <vt:lpstr>For Teachers: Ideas for Student Research Using Biosphere Data</vt:lpstr>
      <vt:lpstr>We are now at the end of the module. Before you take the assessment about the Introduction to the Biosphere Investigations, stop and think about these questions!</vt:lpstr>
      <vt:lpstr>FAQs: Frequently Asked Questions</vt:lpstr>
      <vt:lpstr>You are done!</vt:lpstr>
      <vt:lpstr>PowerPoint Presentation</vt:lpstr>
      <vt:lpstr>Appendix 1</vt:lpstr>
      <vt:lpstr>Appendix 2</vt:lpstr>
      <vt:lpstr>Appendix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Christina Buffington</cp:lastModifiedBy>
  <cp:revision>23</cp:revision>
  <dcterms:created xsi:type="dcterms:W3CDTF">2016-02-24T18:10:00Z</dcterms:created>
  <dcterms:modified xsi:type="dcterms:W3CDTF">2025-11-16T07:00:12Z</dcterms:modified>
</cp:coreProperties>
</file>