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gemCgXot5fnr+vpbzR9y0QYJ7bg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6"/>
  </p:normalViewPr>
  <p:slideViewPr>
    <p:cSldViewPr snapToGrid="0">
      <p:cViewPr>
        <p:scale>
          <a:sx n="278" d="100"/>
          <a:sy n="278" d="100"/>
        </p:scale>
        <p:origin x="14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7" name="Google Shape;177;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5" name="Google Shape;195;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4" name="Google Shape;20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3" name="Google Shape;21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0" name="Google Shape;24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9" name="Google Shape;24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5" name="Google Shape;265;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0" name="Google Shape;280;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5" name="Google Shape;295;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2" name="Google Shape;312;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2" name="Google Shape;322;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5" name="Google Shape;33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4" name="Google Shape;34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3" name="Google Shape;353;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1" name="Google Shape;361;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 name="Google Shape;9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 name="Google Shape;10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 name="Google Shape;115;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4" name="Google Shape;12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Google Shape;18;p33"/>
          <p:cNvSpPr txBox="1">
            <a:spLocks noGrp="1"/>
          </p:cNvSpPr>
          <p:nvPr>
            <p:ph type="title"/>
          </p:nvPr>
        </p:nvSpPr>
        <p:spPr>
          <a:xfrm>
            <a:off x="1121019" y="624679"/>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3"/>
          <p:cNvSpPr txBox="1">
            <a:spLocks noGrp="1"/>
          </p:cNvSpPr>
          <p:nvPr>
            <p:ph type="body" idx="1"/>
          </p:nvPr>
        </p:nvSpPr>
        <p:spPr>
          <a:xfrm>
            <a:off x="931985" y="1646237"/>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3"/>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3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35"/>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3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3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3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0"/>
          <p:cNvSpPr>
            <a:spLocks noGrp="1"/>
          </p:cNvSpPr>
          <p:nvPr>
            <p:ph type="pic" idx="2"/>
          </p:nvPr>
        </p:nvSpPr>
        <p:spPr>
          <a:xfrm>
            <a:off x="3887391" y="987426"/>
            <a:ext cx="4629150" cy="4873625"/>
          </a:xfrm>
          <a:prstGeom prst="rect">
            <a:avLst/>
          </a:prstGeom>
          <a:noFill/>
          <a:ln>
            <a:noFill/>
          </a:ln>
        </p:spPr>
      </p:sp>
      <p:sp>
        <p:nvSpPr>
          <p:cNvPr id="64" name="Google Shape;64;p4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6.jpg"/><Relationship Id="rId7" Type="http://schemas.openxmlformats.org/officeDocument/2006/relationships/hyperlink" Target="https://www.globe.gov/globe-data/data-entry/globe-observer"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globe.gov/globe-data/data-entry/email-data-entry" TargetMode="External"/><Relationship Id="rId5" Type="http://schemas.openxmlformats.org/officeDocument/2006/relationships/hyperlink" Target="https://dataentry.globe.gov/" TargetMode="Externa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s://dataentry.globe.gov/" TargetMode="Externa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globe.gov/get-trained/tutorial-center/data-access/-/tutorials/104432049/introduction-to-the-vis-system" TargetMode="External"/><Relationship Id="rId5" Type="http://schemas.openxmlformats.org/officeDocument/2006/relationships/hyperlink" Target="http://vis.globe.gov/GLOBE/" TargetMode="External"/><Relationship Id="rId4" Type="http://schemas.openxmlformats.org/officeDocument/2006/relationships/image" Target="../media/image34.jpg"/></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4.jpg"/></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8" Type="http://schemas.openxmlformats.org/officeDocument/2006/relationships/hyperlink" Target="http://climate.nasa.gov/" TargetMode="External"/><Relationship Id="rId3" Type="http://schemas.openxmlformats.org/officeDocument/2006/relationships/image" Target="../media/image40.jpg"/><Relationship Id="rId7" Type="http://schemas.openxmlformats.org/officeDocument/2006/relationships/hyperlink" Target="http://www.nasa.gov/topics/earth/index.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globe.gov/" TargetMode="External"/><Relationship Id="rId5" Type="http://schemas.openxmlformats.org/officeDocument/2006/relationships/image" Target="../media/image4.jpeg"/><Relationship Id="rId4" Type="http://schemas.openxmlformats.org/officeDocument/2006/relationships/image" Target="../media/image41.jpg"/><Relationship Id="rId9" Type="http://schemas.openxmlformats.org/officeDocument/2006/relationships/hyperlink" Target="mailto:training@nasaglobe.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globe.gov/documents/355050/efb91c50-32cb-4733-a2f6-1e2acaebc57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hyperlink" Target="https://www.globe.gov/documents/355050/5a2ab7cc-2fdc-41dc-b7a3-59e3b110e25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hyperlink" Target="https://www.globe.gov/documents/355050/2d5cab67-b42b-4d15-8822-e252a92072bd" TargetMode="External"/><Relationship Id="rId7" Type="http://schemas.openxmlformats.org/officeDocument/2006/relationships/hyperlink" Target="http://www.globe.gov/documents/355050/cd48320b-da27-4269-8b8a-5e27e6a45be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globe.gov/documents/356823/06e2fa6d-f397-483f-b08c-a07332aa94a3" TargetMode="External"/><Relationship Id="rId5" Type="http://schemas.openxmlformats.org/officeDocument/2006/relationships/hyperlink" Target="http://www.globe.gov/documents/356823/909bbf43-784e-4736-9399-e78909514753" TargetMode="External"/><Relationship Id="rId4" Type="http://schemas.openxmlformats.org/officeDocument/2006/relationships/hyperlink" Target="http://www.globe.gov/documents/355050/8980d482-606e-49c7-a1f6-68b15821f659" TargetMode="External"/><Relationship Id="rId9"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8" Type="http://schemas.openxmlformats.org/officeDocument/2006/relationships/hyperlink" Target="http://www.globe.gov/documents/355050/cd48320b-da27-4269-8b8a-5e27e6a45be3" TargetMode="External"/><Relationship Id="rId3" Type="http://schemas.openxmlformats.org/officeDocument/2006/relationships/image" Target="../media/image16.jpg"/><Relationship Id="rId7" Type="http://schemas.openxmlformats.org/officeDocument/2006/relationships/hyperlink" Target="http://www.globe.gov/documents/356823/06e2fa6d-f397-483f-b08c-a07332aa94a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globe.gov/documents/356823/909bbf43-784e-4736-9399-e78909514753" TargetMode="External"/><Relationship Id="rId5" Type="http://schemas.openxmlformats.org/officeDocument/2006/relationships/hyperlink" Target="http://www.globe.gov/documents/355050/8980d482-606e-49c7-a1f6-68b15821f659" TargetMode="External"/><Relationship Id="rId10" Type="http://schemas.openxmlformats.org/officeDocument/2006/relationships/image" Target="../media/image14.jpg"/><Relationship Id="rId4" Type="http://schemas.openxmlformats.org/officeDocument/2006/relationships/hyperlink" Target="https://www.globe.gov/documents/355050/2d5cab67-b42b-4d15-8822-e252a92072bd" TargetMode="External"/><Relationship Id="rId9"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rt image of a mountainous, treed mead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872058"/>
            <a:ext cx="9144000" cy="6031760"/>
          </a:xfrm>
          <a:prstGeom prst="rect">
            <a:avLst/>
          </a:prstGeom>
          <a:noFill/>
          <a:ln>
            <a:noFill/>
          </a:ln>
        </p:spPr>
      </p:pic>
      <p:pic>
        <p:nvPicPr>
          <p:cNvPr id="85" name="Google Shape;85;p1" descr="Banner: The GLOBE Program, Biosphere, Biometry Protocol, Land cover sample site field gui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8576"/>
            <a:ext cx="9144000" cy="852407"/>
          </a:xfrm>
          <a:prstGeom prst="rect">
            <a:avLst/>
          </a:prstGeom>
          <a:noFill/>
          <a:ln>
            <a:noFill/>
          </a:ln>
        </p:spPr>
      </p:pic>
      <p:pic>
        <p:nvPicPr>
          <p:cNvPr id="2" name="Picture 2" descr="A blue background with white text&#10;&#10;AI-generated content may be incorrect.">
            <a:extLst>
              <a:ext uri="{FF2B5EF4-FFF2-40B4-BE49-F238E27FC236}">
                <a16:creationId xmlns:a16="http://schemas.microsoft.com/office/drawing/2014/main" id="{D989659A-C58B-AF62-83BE-18BF5A82BE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651"/>
            <a:ext cx="3630151" cy="8041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2"/>
          <p:cNvSpPr txBox="1">
            <a:spLocks noGrp="1"/>
          </p:cNvSpPr>
          <p:nvPr>
            <p:ph type="title"/>
          </p:nvPr>
        </p:nvSpPr>
        <p:spPr>
          <a:xfrm>
            <a:off x="1235755" y="81529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sz="2800" b="1">
                <a:solidFill>
                  <a:srgbClr val="055000"/>
                </a:solidFill>
              </a:rPr>
              <a:t>Homogeneous vs. Heterogeneous Sampling Site Diagram</a:t>
            </a:r>
            <a:endParaRPr/>
          </a:p>
        </p:txBody>
      </p:sp>
      <p:sp>
        <p:nvSpPr>
          <p:cNvPr id="162" name="Google Shape;162;p12"/>
          <p:cNvSpPr txBox="1">
            <a:spLocks noGrp="1"/>
          </p:cNvSpPr>
          <p:nvPr>
            <p:ph type="body" idx="1"/>
          </p:nvPr>
        </p:nvSpPr>
        <p:spPr>
          <a:xfrm>
            <a:off x="1235755" y="1903662"/>
            <a:ext cx="7488519" cy="11386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t>A homogenous site can contain many different species and growth forms (trees, grasses, and shrubs) but the sampling site should exhibit the same species and density of plants over the whole sampling area:</a:t>
            </a:r>
            <a:endParaRPr/>
          </a:p>
        </p:txBody>
      </p:sp>
      <p:pic>
        <p:nvPicPr>
          <p:cNvPr id="163" name="Google Shape;163;p12" descr="Banner: Land Cover Sample Site Description Field Gu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35966" y="0"/>
            <a:ext cx="8029578" cy="964795"/>
          </a:xfrm>
          <a:prstGeom prst="rect">
            <a:avLst/>
          </a:prstGeom>
          <a:noFill/>
          <a:ln>
            <a:noFill/>
          </a:ln>
        </p:spPr>
      </p:pic>
      <p:pic>
        <p:nvPicPr>
          <p:cNvPr id="164" name="Google Shape;164;p12"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150" y="-28576"/>
            <a:ext cx="1193117" cy="6886575"/>
          </a:xfrm>
          <a:prstGeom prst="rect">
            <a:avLst/>
          </a:prstGeom>
          <a:noFill/>
          <a:ln>
            <a:noFill/>
          </a:ln>
        </p:spPr>
      </p:pic>
      <p:pic>
        <p:nvPicPr>
          <p:cNvPr id="165" name="Google Shape;165;p12" descr="Diagram showing a patchy landscape, and boxes that are representing possibile 90 m x 90 m sampling sites.  When the sampling box is located in only one patch, it is considered homogeneous. If the sampling box is overlapping 2 or more types of vegetation, it is considered heterogeneous and not a suitable sampling site.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993691" y="2811216"/>
            <a:ext cx="5861155" cy="377311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3"/>
          <p:cNvSpPr txBox="1">
            <a:spLocks noGrp="1"/>
          </p:cNvSpPr>
          <p:nvPr>
            <p:ph type="title"/>
          </p:nvPr>
        </p:nvSpPr>
        <p:spPr>
          <a:xfrm>
            <a:off x="1257300" y="6089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b="1">
                <a:solidFill>
                  <a:srgbClr val="055000"/>
                </a:solidFill>
              </a:rPr>
              <a:t>Site Selection in the Field</a:t>
            </a:r>
            <a:r>
              <a:rPr lang="en-US"/>
              <a:t>:</a:t>
            </a:r>
            <a:endParaRPr/>
          </a:p>
        </p:txBody>
      </p:sp>
      <p:sp>
        <p:nvSpPr>
          <p:cNvPr id="171" name="Google Shape;171;p13"/>
          <p:cNvSpPr txBox="1">
            <a:spLocks noGrp="1"/>
          </p:cNvSpPr>
          <p:nvPr>
            <p:ph type="body" idx="1"/>
          </p:nvPr>
        </p:nvSpPr>
        <p:spPr>
          <a:xfrm>
            <a:off x="1235756" y="1737751"/>
            <a:ext cx="7488519" cy="113869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Char char="•"/>
            </a:pPr>
            <a:r>
              <a:rPr lang="en-US"/>
              <a:t>Locate the approximate center of the </a:t>
            </a:r>
            <a:r>
              <a:rPr lang="en-US" b="1">
                <a:solidFill>
                  <a:srgbClr val="055000"/>
                </a:solidFill>
              </a:rPr>
              <a:t>90 m x 90 m </a:t>
            </a:r>
            <a:r>
              <a:rPr lang="en-US"/>
              <a:t>homogeneous site. </a:t>
            </a:r>
            <a:endParaRPr/>
          </a:p>
          <a:p>
            <a:pPr marL="228600" lvl="0" indent="-228600" algn="l" rtl="0">
              <a:lnSpc>
                <a:spcPct val="90000"/>
              </a:lnSpc>
              <a:spcBef>
                <a:spcPts val="1000"/>
              </a:spcBef>
              <a:spcAft>
                <a:spcPts val="0"/>
              </a:spcAft>
              <a:buClr>
                <a:schemeClr val="dk1"/>
              </a:buClr>
              <a:buSzPts val="1800"/>
              <a:buChar char="•"/>
            </a:pPr>
            <a:r>
              <a:rPr lang="en-US"/>
              <a:t>Note: The site can be much larger than 90 m x 90 m as long as it is homogeneous.</a:t>
            </a:r>
            <a:endParaRPr/>
          </a:p>
          <a:p>
            <a:pPr marL="0" lvl="0" indent="0" algn="just" rtl="0">
              <a:lnSpc>
                <a:spcPct val="90000"/>
              </a:lnSpc>
              <a:spcBef>
                <a:spcPts val="1000"/>
              </a:spcBef>
              <a:spcAft>
                <a:spcPts val="0"/>
              </a:spcAft>
              <a:buClr>
                <a:schemeClr val="dk1"/>
              </a:buClr>
              <a:buSzPts val="1800"/>
              <a:buNone/>
            </a:pPr>
            <a:endParaRPr/>
          </a:p>
        </p:txBody>
      </p:sp>
      <p:pic>
        <p:nvPicPr>
          <p:cNvPr id="172" name="Google Shape;172;p13" descr="Banner: Land Cover Sample Site Description Field Gu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35966" y="0"/>
            <a:ext cx="8029578" cy="964795"/>
          </a:xfrm>
          <a:prstGeom prst="rect">
            <a:avLst/>
          </a:prstGeom>
          <a:noFill/>
          <a:ln>
            <a:noFill/>
          </a:ln>
        </p:spPr>
      </p:pic>
      <p:pic>
        <p:nvPicPr>
          <p:cNvPr id="173" name="Google Shape;173;p13"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150" y="-28576"/>
            <a:ext cx="1193117" cy="6886575"/>
          </a:xfrm>
          <a:prstGeom prst="rect">
            <a:avLst/>
          </a:prstGeom>
          <a:noFill/>
          <a:ln>
            <a:noFill/>
          </a:ln>
        </p:spPr>
      </p:pic>
      <p:pic>
        <p:nvPicPr>
          <p:cNvPr id="174" name="Google Shape;174;p13" descr="Photo of landscape, showing where there is a homogenous, even vegetation  that would make a good study site.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576779" y="2876443"/>
            <a:ext cx="6806471" cy="367768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4"/>
          <p:cNvSpPr txBox="1">
            <a:spLocks noGrp="1"/>
          </p:cNvSpPr>
          <p:nvPr>
            <p:ph type="title"/>
          </p:nvPr>
        </p:nvSpPr>
        <p:spPr>
          <a:xfrm>
            <a:off x="1257300" y="6089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b="1">
                <a:solidFill>
                  <a:srgbClr val="055000"/>
                </a:solidFill>
              </a:rPr>
              <a:t>Diagram of Sample Site Considerations</a:t>
            </a:r>
            <a:endParaRPr b="1">
              <a:solidFill>
                <a:srgbClr val="055000"/>
              </a:solidFill>
            </a:endParaRPr>
          </a:p>
        </p:txBody>
      </p:sp>
      <p:pic>
        <p:nvPicPr>
          <p:cNvPr id="180" name="Google Shape;180;p14" descr="Banner: Land Cover Sample Site Description Field Gu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35966" y="0"/>
            <a:ext cx="8029578" cy="964795"/>
          </a:xfrm>
          <a:prstGeom prst="rect">
            <a:avLst/>
          </a:prstGeom>
          <a:noFill/>
          <a:ln>
            <a:noFill/>
          </a:ln>
        </p:spPr>
      </p:pic>
      <p:pic>
        <p:nvPicPr>
          <p:cNvPr id="181" name="Google Shape;181;p14"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150" y="-28576"/>
            <a:ext cx="1193117" cy="6886575"/>
          </a:xfrm>
          <a:prstGeom prst="rect">
            <a:avLst/>
          </a:prstGeom>
          <a:noFill/>
          <a:ln>
            <a:noFill/>
          </a:ln>
        </p:spPr>
      </p:pic>
      <p:pic>
        <p:nvPicPr>
          <p:cNvPr id="182" name="Google Shape;182;p14" descr="The labeled diagram shows a 30 m by 30 m square located in the center of a 90 m x 90 m sampling site. At the center of the site, you will take a GPS reading to determine latitude, longitude and elevation, and take photos in 4 directions to document the site. You will follow the Biometry Protocol and make measurements (see the biometry protocol slides for more information. Using this information you will determine the MUC class for your study site.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257300" y="1934514"/>
            <a:ext cx="7668724" cy="445129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5"/>
          <p:cNvSpPr txBox="1">
            <a:spLocks noGrp="1"/>
          </p:cNvSpPr>
          <p:nvPr>
            <p:ph type="title"/>
          </p:nvPr>
        </p:nvSpPr>
        <p:spPr>
          <a:xfrm>
            <a:off x="1257300" y="6089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b="1">
                <a:solidFill>
                  <a:srgbClr val="055000"/>
                </a:solidFill>
              </a:rPr>
              <a:t>In the Field</a:t>
            </a:r>
            <a:endParaRPr b="1">
              <a:solidFill>
                <a:srgbClr val="055000"/>
              </a:solidFill>
            </a:endParaRPr>
          </a:p>
        </p:txBody>
      </p:sp>
      <p:sp>
        <p:nvSpPr>
          <p:cNvPr id="188" name="Google Shape;188;p15"/>
          <p:cNvSpPr txBox="1">
            <a:spLocks noGrp="1"/>
          </p:cNvSpPr>
          <p:nvPr>
            <p:ph type="body" idx="1"/>
          </p:nvPr>
        </p:nvSpPr>
        <p:spPr>
          <a:xfrm>
            <a:off x="1235750" y="1737750"/>
            <a:ext cx="4175700" cy="44868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600"/>
              <a:buNone/>
            </a:pPr>
            <a:r>
              <a:rPr lang="en-US" sz="1600"/>
              <a:t>1. Fill in the top portion of the data sheet</a:t>
            </a:r>
            <a:endParaRPr sz="1600"/>
          </a:p>
          <a:p>
            <a:pPr marL="0" lvl="0" indent="0" algn="just" rtl="0">
              <a:lnSpc>
                <a:spcPct val="90000"/>
              </a:lnSpc>
              <a:spcBef>
                <a:spcPts val="1000"/>
              </a:spcBef>
              <a:spcAft>
                <a:spcPts val="0"/>
              </a:spcAft>
              <a:buClr>
                <a:srgbClr val="055000"/>
              </a:buClr>
              <a:buSzPts val="1600"/>
              <a:buNone/>
            </a:pPr>
            <a:r>
              <a:rPr lang="en-US" sz="1600" b="1">
                <a:solidFill>
                  <a:srgbClr val="055000"/>
                </a:solidFill>
              </a:rPr>
              <a:t>If you do not have a phone available, follow GPS Protocol, reproduced here:</a:t>
            </a:r>
            <a:endParaRPr/>
          </a:p>
          <a:p>
            <a:pPr marL="0" lvl="0" indent="0" algn="just" rtl="0">
              <a:lnSpc>
                <a:spcPct val="90000"/>
              </a:lnSpc>
              <a:spcBef>
                <a:spcPts val="1000"/>
              </a:spcBef>
              <a:spcAft>
                <a:spcPts val="0"/>
              </a:spcAft>
              <a:buClr>
                <a:schemeClr val="dk1"/>
              </a:buClr>
              <a:buSzPts val="1600"/>
              <a:buNone/>
            </a:pPr>
            <a:r>
              <a:rPr lang="en-US" sz="1600"/>
              <a:t>2. Collect positional data using a GPS receiver.</a:t>
            </a:r>
            <a:endParaRPr/>
          </a:p>
          <a:p>
            <a:pPr marL="0" lvl="0" indent="0" algn="just" rtl="0">
              <a:lnSpc>
                <a:spcPct val="90000"/>
              </a:lnSpc>
              <a:spcBef>
                <a:spcPts val="1000"/>
              </a:spcBef>
              <a:spcAft>
                <a:spcPts val="0"/>
              </a:spcAft>
              <a:buClr>
                <a:schemeClr val="dk1"/>
              </a:buClr>
              <a:buSzPts val="1600"/>
              <a:buNone/>
            </a:pPr>
            <a:r>
              <a:rPr lang="en-US" sz="1600"/>
              <a:t>Identify the latitude, longitude and elevation of the center following instructions from the GPS field guide, below:</a:t>
            </a:r>
            <a:endParaRPr sz="1600"/>
          </a:p>
          <a:p>
            <a:pPr marL="0" lvl="0" indent="0" algn="just" rtl="0">
              <a:lnSpc>
                <a:spcPct val="90000"/>
              </a:lnSpc>
              <a:spcBef>
                <a:spcPts val="1000"/>
              </a:spcBef>
              <a:spcAft>
                <a:spcPts val="0"/>
              </a:spcAft>
              <a:buClr>
                <a:schemeClr val="dk1"/>
              </a:buClr>
              <a:buSzPts val="1600"/>
              <a:buNone/>
            </a:pPr>
            <a:r>
              <a:rPr lang="en-US" sz="1600"/>
              <a:t>Turn on the receiver, making sure that you are holding it vertical and you are not blocking the antenna’s view of the sky. In most receivers the antenna is internal and is located at the top of the receiver.</a:t>
            </a:r>
            <a:endParaRPr/>
          </a:p>
          <a:p>
            <a:pPr marL="0" lvl="0" indent="0" algn="just" rtl="0">
              <a:lnSpc>
                <a:spcPct val="90000"/>
              </a:lnSpc>
              <a:spcBef>
                <a:spcPts val="1000"/>
              </a:spcBef>
              <a:spcAft>
                <a:spcPts val="0"/>
              </a:spcAft>
              <a:buClr>
                <a:schemeClr val="dk1"/>
              </a:buClr>
              <a:buSzPts val="1600"/>
              <a:buNone/>
            </a:pPr>
            <a:r>
              <a:rPr lang="en-US" sz="1600"/>
              <a:t>After an introduction message, the receiver will start to search for satellites. Some receivers may display the previous latitude, longitude, and elevation values while it is locking onto satellite signals. </a:t>
            </a:r>
            <a:endParaRPr/>
          </a:p>
          <a:p>
            <a:pPr marL="0" lvl="0" indent="0" algn="just" rtl="0">
              <a:lnSpc>
                <a:spcPct val="90000"/>
              </a:lnSpc>
              <a:spcBef>
                <a:spcPts val="1000"/>
              </a:spcBef>
              <a:spcAft>
                <a:spcPts val="0"/>
              </a:spcAft>
              <a:buClr>
                <a:schemeClr val="dk1"/>
              </a:buClr>
              <a:buSzPts val="1800"/>
              <a:buNone/>
            </a:pPr>
            <a:endParaRPr/>
          </a:p>
          <a:p>
            <a:pPr marL="0" lvl="0" indent="0" algn="just" rtl="0">
              <a:lnSpc>
                <a:spcPct val="90000"/>
              </a:lnSpc>
              <a:spcBef>
                <a:spcPts val="1000"/>
              </a:spcBef>
              <a:spcAft>
                <a:spcPts val="0"/>
              </a:spcAft>
              <a:buClr>
                <a:schemeClr val="dk1"/>
              </a:buClr>
              <a:buSzPts val="1800"/>
              <a:buNone/>
            </a:pPr>
            <a:endParaRPr/>
          </a:p>
        </p:txBody>
      </p:sp>
      <p:pic>
        <p:nvPicPr>
          <p:cNvPr id="189" name="Google Shape;189;p15" descr="Banner: Land Cover Sample Site Description Field Gu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35966" y="0"/>
            <a:ext cx="8029578" cy="964795"/>
          </a:xfrm>
          <a:prstGeom prst="rect">
            <a:avLst/>
          </a:prstGeom>
          <a:noFill/>
          <a:ln>
            <a:noFill/>
          </a:ln>
        </p:spPr>
      </p:pic>
      <p:pic>
        <p:nvPicPr>
          <p:cNvPr id="190" name="Google Shape;190;p15"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150" y="-28576"/>
            <a:ext cx="1193117" cy="6886575"/>
          </a:xfrm>
          <a:prstGeom prst="rect">
            <a:avLst/>
          </a:prstGeom>
          <a:noFill/>
          <a:ln>
            <a:noFill/>
          </a:ln>
        </p:spPr>
      </p:pic>
      <p:pic>
        <p:nvPicPr>
          <p:cNvPr id="191" name="Google Shape;191;p15" descr="Screen Shot of Land Cover Sample Site Data Sheet.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721974" y="1737751"/>
            <a:ext cx="3111500" cy="4064000"/>
          </a:xfrm>
          <a:prstGeom prst="rect">
            <a:avLst/>
          </a:pr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cxnSp>
        <p:nvCxnSpPr>
          <p:cNvPr id="192" name="Google Shape;192;p15" descr="arrow pointing to the top portion of the data sheet: identify your school name, site, city/state/country, date and time, and name of recorder."/>
          <p:cNvCxnSpPr/>
          <p:nvPr/>
        </p:nvCxnSpPr>
        <p:spPr>
          <a:xfrm>
            <a:off x="4912536" y="1924973"/>
            <a:ext cx="933628" cy="203630"/>
          </a:xfrm>
          <a:prstGeom prst="straightConnector1">
            <a:avLst/>
          </a:prstGeom>
          <a:noFill/>
          <a:ln w="57150" cap="flat" cmpd="sng">
            <a:solidFill>
              <a:srgbClr val="055000"/>
            </a:solidFill>
            <a:prstDash val="solid"/>
            <a:miter lim="800000"/>
            <a:headEnd type="none" w="sm" len="sm"/>
            <a:tailEnd type="stealth"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6"/>
          <p:cNvSpPr txBox="1">
            <a:spLocks noGrp="1"/>
          </p:cNvSpPr>
          <p:nvPr>
            <p:ph type="title"/>
          </p:nvPr>
        </p:nvSpPr>
        <p:spPr>
          <a:xfrm>
            <a:off x="1257300" y="6089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b="1">
                <a:solidFill>
                  <a:srgbClr val="055000"/>
                </a:solidFill>
              </a:rPr>
              <a:t>Using a GPS Receiver</a:t>
            </a:r>
            <a:endParaRPr b="1">
              <a:solidFill>
                <a:srgbClr val="055000"/>
              </a:solidFill>
            </a:endParaRPr>
          </a:p>
        </p:txBody>
      </p:sp>
      <p:sp>
        <p:nvSpPr>
          <p:cNvPr id="198" name="Google Shape;198;p16"/>
          <p:cNvSpPr txBox="1">
            <a:spLocks noGrp="1"/>
          </p:cNvSpPr>
          <p:nvPr>
            <p:ph type="body" idx="1"/>
          </p:nvPr>
        </p:nvSpPr>
        <p:spPr>
          <a:xfrm>
            <a:off x="1235757" y="1737751"/>
            <a:ext cx="4075904" cy="4483167"/>
          </a:xfrm>
          <a:prstGeom prst="rect">
            <a:avLst/>
          </a:prstGeom>
          <a:noFill/>
          <a:ln>
            <a:noFill/>
          </a:ln>
        </p:spPr>
        <p:txBody>
          <a:bodyPr spcFirstLastPara="1" wrap="square" lIns="91425" tIns="45700" rIns="91425" bIns="45700" anchor="t" anchorCtr="0">
            <a:noAutofit/>
          </a:bodyPr>
          <a:lstStyle/>
          <a:p>
            <a:pPr marL="285750" lvl="0" indent="-285750" algn="just" rtl="0">
              <a:lnSpc>
                <a:spcPct val="90000"/>
              </a:lnSpc>
              <a:spcBef>
                <a:spcPts val="0"/>
              </a:spcBef>
              <a:spcAft>
                <a:spcPts val="0"/>
              </a:spcAft>
              <a:buClr>
                <a:schemeClr val="dk1"/>
              </a:buClr>
              <a:buSzPts val="1600"/>
              <a:buFont typeface="Arial"/>
              <a:buChar char="•"/>
            </a:pPr>
            <a:r>
              <a:rPr lang="en-US" sz="1600"/>
              <a:t>Wait for the receiver to indicate that at least four satellites have been acquired and that a good measurement is available. In most receivers, this is indicated by the appearance of a “3-D” message. </a:t>
            </a:r>
            <a:endParaRPr/>
          </a:p>
          <a:p>
            <a:pPr marL="285750" lvl="0" indent="-285750" algn="just" rtl="0">
              <a:lnSpc>
                <a:spcPct val="90000"/>
              </a:lnSpc>
              <a:spcBef>
                <a:spcPts val="1000"/>
              </a:spcBef>
              <a:spcAft>
                <a:spcPts val="0"/>
              </a:spcAft>
              <a:buClr>
                <a:schemeClr val="dk1"/>
              </a:buClr>
              <a:buSzPts val="1600"/>
              <a:buFont typeface="Arial"/>
              <a:buChar char="•"/>
            </a:pPr>
            <a:r>
              <a:rPr lang="en-US" sz="1600"/>
              <a:t>At one minute intervals and without moving the receiver more than one meter, make five recordings on a copy of the GPS Investigation Data Sheet</a:t>
            </a:r>
            <a:endParaRPr/>
          </a:p>
          <a:p>
            <a:pPr marL="285750" lvl="0" indent="-285750" algn="just" rtl="0">
              <a:lnSpc>
                <a:spcPct val="90000"/>
              </a:lnSpc>
              <a:spcBef>
                <a:spcPts val="1000"/>
              </a:spcBef>
              <a:spcAft>
                <a:spcPts val="0"/>
              </a:spcAft>
              <a:buClr>
                <a:schemeClr val="dk1"/>
              </a:buClr>
              <a:buSzPts val="1600"/>
              <a:buFont typeface="Arial"/>
              <a:buChar char="•"/>
            </a:pPr>
            <a:r>
              <a:rPr lang="en-US" sz="1600"/>
              <a:t>Record all of the following displayed values:</a:t>
            </a:r>
            <a:endParaRPr/>
          </a:p>
          <a:p>
            <a:pPr marL="228600" lvl="0" indent="-228600" algn="just" rtl="0">
              <a:lnSpc>
                <a:spcPct val="90000"/>
              </a:lnSpc>
              <a:spcBef>
                <a:spcPts val="1000"/>
              </a:spcBef>
              <a:spcAft>
                <a:spcPts val="0"/>
              </a:spcAft>
              <a:buClr>
                <a:schemeClr val="dk1"/>
              </a:buClr>
              <a:buSzPts val="1600"/>
              <a:buChar char="•"/>
            </a:pPr>
            <a:r>
              <a:rPr lang="en-US" sz="1600" b="1"/>
              <a:t>	a. Latitude </a:t>
            </a:r>
            <a:endParaRPr/>
          </a:p>
          <a:p>
            <a:pPr marL="228600" lvl="0" indent="-228600" algn="just" rtl="0">
              <a:lnSpc>
                <a:spcPct val="90000"/>
              </a:lnSpc>
              <a:spcBef>
                <a:spcPts val="1000"/>
              </a:spcBef>
              <a:spcAft>
                <a:spcPts val="0"/>
              </a:spcAft>
              <a:buClr>
                <a:schemeClr val="dk1"/>
              </a:buClr>
              <a:buSzPts val="1600"/>
              <a:buChar char="•"/>
            </a:pPr>
            <a:r>
              <a:rPr lang="en-US" sz="1600" b="1"/>
              <a:t>	b. Longitude</a:t>
            </a:r>
            <a:endParaRPr/>
          </a:p>
          <a:p>
            <a:pPr marL="228600" lvl="0" indent="-228600" algn="just" rtl="0">
              <a:lnSpc>
                <a:spcPct val="90000"/>
              </a:lnSpc>
              <a:spcBef>
                <a:spcPts val="1000"/>
              </a:spcBef>
              <a:spcAft>
                <a:spcPts val="0"/>
              </a:spcAft>
              <a:buClr>
                <a:schemeClr val="dk1"/>
              </a:buClr>
              <a:buSzPts val="1600"/>
              <a:buChar char="•"/>
            </a:pPr>
            <a:r>
              <a:rPr lang="en-US" sz="1600" b="1"/>
              <a:t>	c. Elevation</a:t>
            </a:r>
            <a:endParaRPr/>
          </a:p>
          <a:p>
            <a:pPr marL="228600" lvl="0" indent="-228600" algn="just" rtl="0">
              <a:lnSpc>
                <a:spcPct val="90000"/>
              </a:lnSpc>
              <a:spcBef>
                <a:spcPts val="1000"/>
              </a:spcBef>
              <a:spcAft>
                <a:spcPts val="0"/>
              </a:spcAft>
              <a:buClr>
                <a:schemeClr val="dk1"/>
              </a:buClr>
              <a:buSzPts val="1600"/>
              <a:buChar char="•"/>
            </a:pPr>
            <a:r>
              <a:rPr lang="en-US" sz="1600" b="1"/>
              <a:t>	d. Time</a:t>
            </a:r>
            <a:endParaRPr/>
          </a:p>
          <a:p>
            <a:pPr marL="228600" lvl="0" indent="-228600" algn="just" rtl="0">
              <a:lnSpc>
                <a:spcPct val="90000"/>
              </a:lnSpc>
              <a:spcBef>
                <a:spcPts val="1000"/>
              </a:spcBef>
              <a:spcAft>
                <a:spcPts val="0"/>
              </a:spcAft>
              <a:buClr>
                <a:schemeClr val="dk1"/>
              </a:buClr>
              <a:buSzPts val="1600"/>
              <a:buChar char="•"/>
            </a:pPr>
            <a:r>
              <a:rPr lang="en-US" sz="1600" b="1"/>
              <a:t>	e. Number of satellites</a:t>
            </a:r>
            <a:endParaRPr/>
          </a:p>
          <a:p>
            <a:pPr marL="228600" lvl="0" indent="-228600" algn="just" rtl="0">
              <a:lnSpc>
                <a:spcPct val="90000"/>
              </a:lnSpc>
              <a:spcBef>
                <a:spcPts val="1000"/>
              </a:spcBef>
              <a:spcAft>
                <a:spcPts val="0"/>
              </a:spcAft>
              <a:buClr>
                <a:schemeClr val="dk1"/>
              </a:buClr>
              <a:buSzPts val="1600"/>
              <a:buChar char="•"/>
            </a:pPr>
            <a:r>
              <a:rPr lang="en-US" sz="1600" b="1"/>
              <a:t>	f. “2-D’ or “3-D” status icons</a:t>
            </a:r>
            <a:endParaRPr/>
          </a:p>
          <a:p>
            <a:pPr marL="0" lvl="0" indent="0" algn="just" rtl="0">
              <a:lnSpc>
                <a:spcPct val="90000"/>
              </a:lnSpc>
              <a:spcBef>
                <a:spcPts val="1000"/>
              </a:spcBef>
              <a:spcAft>
                <a:spcPts val="0"/>
              </a:spcAft>
              <a:buClr>
                <a:schemeClr val="dk1"/>
              </a:buClr>
              <a:buSzPts val="1800"/>
              <a:buNone/>
            </a:pPr>
            <a:endParaRPr/>
          </a:p>
          <a:p>
            <a:pPr marL="0" lvl="0" indent="0" algn="just" rtl="0">
              <a:lnSpc>
                <a:spcPct val="90000"/>
              </a:lnSpc>
              <a:spcBef>
                <a:spcPts val="1000"/>
              </a:spcBef>
              <a:spcAft>
                <a:spcPts val="0"/>
              </a:spcAft>
              <a:buClr>
                <a:schemeClr val="dk1"/>
              </a:buClr>
              <a:buSzPts val="1800"/>
              <a:buNone/>
            </a:pPr>
            <a:endParaRPr/>
          </a:p>
        </p:txBody>
      </p:sp>
      <p:pic>
        <p:nvPicPr>
          <p:cNvPr id="199" name="Google Shape;199;p16" descr="Banner: Land Cover Sample Site Description Field Gu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35966" y="0"/>
            <a:ext cx="8029578" cy="964795"/>
          </a:xfrm>
          <a:prstGeom prst="rect">
            <a:avLst/>
          </a:prstGeom>
          <a:noFill/>
          <a:ln>
            <a:noFill/>
          </a:ln>
        </p:spPr>
      </p:pic>
      <p:pic>
        <p:nvPicPr>
          <p:cNvPr id="200" name="Google Shape;200;p16"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150" y="-28576"/>
            <a:ext cx="1193117" cy="6886575"/>
          </a:xfrm>
          <a:prstGeom prst="rect">
            <a:avLst/>
          </a:prstGeom>
          <a:noFill/>
          <a:ln>
            <a:noFill/>
          </a:ln>
        </p:spPr>
      </p:pic>
      <p:pic>
        <p:nvPicPr>
          <p:cNvPr id="201" name="Google Shape;201;p16" descr="Two participants making a GPS reading while identifying their Land Cover Sample Site"/>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525242" y="1831056"/>
            <a:ext cx="3405176" cy="255388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7"/>
          <p:cNvSpPr txBox="1">
            <a:spLocks noGrp="1"/>
          </p:cNvSpPr>
          <p:nvPr>
            <p:ph type="title"/>
          </p:nvPr>
        </p:nvSpPr>
        <p:spPr>
          <a:xfrm>
            <a:off x="1257300" y="6089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b="1">
                <a:solidFill>
                  <a:srgbClr val="055000"/>
                </a:solidFill>
              </a:rPr>
              <a:t>Calculate your average reading and verify.</a:t>
            </a:r>
            <a:endParaRPr b="1">
              <a:solidFill>
                <a:srgbClr val="055000"/>
              </a:solidFill>
            </a:endParaRPr>
          </a:p>
        </p:txBody>
      </p:sp>
      <p:sp>
        <p:nvSpPr>
          <p:cNvPr id="207" name="Google Shape;207;p17"/>
          <p:cNvSpPr txBox="1">
            <a:spLocks noGrp="1"/>
          </p:cNvSpPr>
          <p:nvPr>
            <p:ph type="body" idx="1"/>
          </p:nvPr>
        </p:nvSpPr>
        <p:spPr>
          <a:xfrm>
            <a:off x="1235757" y="1737751"/>
            <a:ext cx="3396204" cy="4483167"/>
          </a:xfrm>
          <a:prstGeom prst="rect">
            <a:avLst/>
          </a:prstGeom>
          <a:noFill/>
          <a:ln>
            <a:noFill/>
          </a:ln>
        </p:spPr>
        <p:txBody>
          <a:bodyPr spcFirstLastPara="1" wrap="square" lIns="91425" tIns="45700" rIns="91425" bIns="45700" anchor="t" anchorCtr="0">
            <a:noAutofit/>
          </a:bodyPr>
          <a:lstStyle/>
          <a:p>
            <a:pPr marL="285750" lvl="0" indent="-285750" algn="just" rtl="0">
              <a:lnSpc>
                <a:spcPct val="90000"/>
              </a:lnSpc>
              <a:spcBef>
                <a:spcPts val="0"/>
              </a:spcBef>
              <a:spcAft>
                <a:spcPts val="0"/>
              </a:spcAft>
              <a:buClr>
                <a:schemeClr val="dk1"/>
              </a:buClr>
              <a:buSzPts val="1600"/>
              <a:buFont typeface="Arial"/>
              <a:buChar char="•"/>
            </a:pPr>
            <a:r>
              <a:rPr lang="en-US" sz="1600"/>
              <a:t>Turn off the receiver.</a:t>
            </a:r>
            <a:endParaRPr/>
          </a:p>
          <a:p>
            <a:pPr marL="285750" lvl="0" indent="-285750" algn="just" rtl="0">
              <a:lnSpc>
                <a:spcPct val="90000"/>
              </a:lnSpc>
              <a:spcBef>
                <a:spcPts val="1000"/>
              </a:spcBef>
              <a:spcAft>
                <a:spcPts val="0"/>
              </a:spcAft>
              <a:buClr>
                <a:schemeClr val="dk1"/>
              </a:buClr>
              <a:buSzPts val="1600"/>
              <a:buFont typeface="Arial"/>
              <a:buChar char="•"/>
            </a:pPr>
            <a:r>
              <a:rPr lang="en-US" sz="1600"/>
              <a:t>Average all five latitudes, longitudes, and elevations.</a:t>
            </a:r>
            <a:endParaRPr/>
          </a:p>
          <a:p>
            <a:pPr marL="285750" lvl="0" indent="-285750" algn="just" rtl="0">
              <a:lnSpc>
                <a:spcPct val="90000"/>
              </a:lnSpc>
              <a:spcBef>
                <a:spcPts val="1000"/>
              </a:spcBef>
              <a:spcAft>
                <a:spcPts val="0"/>
              </a:spcAft>
              <a:buClr>
                <a:schemeClr val="dk1"/>
              </a:buClr>
              <a:buSzPts val="1600"/>
              <a:buFont typeface="Arial"/>
              <a:buChar char="•"/>
            </a:pPr>
            <a:r>
              <a:rPr lang="en-US" sz="1600"/>
              <a:t>Confirm for yourself that your results make sense. </a:t>
            </a:r>
            <a:endParaRPr/>
          </a:p>
          <a:p>
            <a:pPr marL="285750" lvl="0" indent="-285750" algn="just" rtl="0">
              <a:lnSpc>
                <a:spcPct val="90000"/>
              </a:lnSpc>
              <a:spcBef>
                <a:spcPts val="1000"/>
              </a:spcBef>
              <a:spcAft>
                <a:spcPts val="0"/>
              </a:spcAft>
              <a:buClr>
                <a:schemeClr val="dk1"/>
              </a:buClr>
              <a:buSzPts val="1600"/>
              <a:buFont typeface="Arial"/>
              <a:buChar char="•"/>
            </a:pPr>
            <a:r>
              <a:rPr lang="en-US" sz="1600"/>
              <a:t>You should be able to get a rough estimate of your latitude and longitude by looking at a globe or local map. </a:t>
            </a:r>
            <a:endParaRPr/>
          </a:p>
          <a:p>
            <a:pPr marL="285750" lvl="0" indent="-285750" algn="just" rtl="0">
              <a:lnSpc>
                <a:spcPct val="90000"/>
              </a:lnSpc>
              <a:spcBef>
                <a:spcPts val="1000"/>
              </a:spcBef>
              <a:spcAft>
                <a:spcPts val="0"/>
              </a:spcAft>
              <a:buClr>
                <a:schemeClr val="dk1"/>
              </a:buClr>
              <a:buSzPts val="1600"/>
              <a:buFont typeface="Arial"/>
              <a:buChar char="•"/>
            </a:pPr>
            <a:r>
              <a:rPr lang="en-US" sz="1600"/>
              <a:t>Copy and submit all GPS readings as your site location to the GLOBE data portal.</a:t>
            </a:r>
            <a:endParaRPr/>
          </a:p>
          <a:p>
            <a:pPr marL="0" lvl="0" indent="0" algn="just" rtl="0">
              <a:lnSpc>
                <a:spcPct val="90000"/>
              </a:lnSpc>
              <a:spcBef>
                <a:spcPts val="1000"/>
              </a:spcBef>
              <a:spcAft>
                <a:spcPts val="0"/>
              </a:spcAft>
              <a:buClr>
                <a:schemeClr val="dk1"/>
              </a:buClr>
              <a:buSzPts val="1800"/>
              <a:buNone/>
            </a:pPr>
            <a:endParaRPr/>
          </a:p>
          <a:p>
            <a:pPr marL="0" lvl="0" indent="0" algn="just" rtl="0">
              <a:lnSpc>
                <a:spcPct val="90000"/>
              </a:lnSpc>
              <a:spcBef>
                <a:spcPts val="1000"/>
              </a:spcBef>
              <a:spcAft>
                <a:spcPts val="0"/>
              </a:spcAft>
              <a:buClr>
                <a:schemeClr val="dk1"/>
              </a:buClr>
              <a:buSzPts val="1800"/>
              <a:buNone/>
            </a:pPr>
            <a:endParaRPr/>
          </a:p>
        </p:txBody>
      </p:sp>
      <p:pic>
        <p:nvPicPr>
          <p:cNvPr id="208" name="Google Shape;208;p17" descr="Banner: Land Cover Sample Site Description Field Gu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35966" y="0"/>
            <a:ext cx="8029578" cy="964795"/>
          </a:xfrm>
          <a:prstGeom prst="rect">
            <a:avLst/>
          </a:prstGeom>
          <a:noFill/>
          <a:ln>
            <a:noFill/>
          </a:ln>
        </p:spPr>
      </p:pic>
      <p:pic>
        <p:nvPicPr>
          <p:cNvPr id="209" name="Google Shape;209;p17"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150" y="-28576"/>
            <a:ext cx="1193117" cy="6886575"/>
          </a:xfrm>
          <a:prstGeom prst="rect">
            <a:avLst/>
          </a:prstGeom>
          <a:noFill/>
          <a:ln>
            <a:noFill/>
          </a:ln>
        </p:spPr>
      </p:pic>
      <p:pic>
        <p:nvPicPr>
          <p:cNvPr id="210" name="Google Shape;210;p17" descr="Photo of teacher holding a GPS receiver in the field.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4944880" y="1911474"/>
            <a:ext cx="3886200" cy="2914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8"/>
          <p:cNvSpPr txBox="1">
            <a:spLocks noGrp="1"/>
          </p:cNvSpPr>
          <p:nvPr>
            <p:ph type="title"/>
          </p:nvPr>
        </p:nvSpPr>
        <p:spPr>
          <a:xfrm>
            <a:off x="1207406" y="86564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b="1">
                <a:solidFill>
                  <a:srgbClr val="055000"/>
                </a:solidFill>
              </a:rPr>
              <a:t>Determine MUC Class of Sample Site</a:t>
            </a:r>
            <a:br>
              <a:rPr lang="en-US" b="1">
                <a:solidFill>
                  <a:srgbClr val="055000"/>
                </a:solidFill>
              </a:rPr>
            </a:br>
            <a:endParaRPr b="1">
              <a:solidFill>
                <a:srgbClr val="055000"/>
              </a:solidFill>
            </a:endParaRPr>
          </a:p>
        </p:txBody>
      </p:sp>
      <p:sp>
        <p:nvSpPr>
          <p:cNvPr id="216" name="Google Shape;216;p18"/>
          <p:cNvSpPr txBox="1">
            <a:spLocks noGrp="1"/>
          </p:cNvSpPr>
          <p:nvPr>
            <p:ph type="body" idx="1"/>
          </p:nvPr>
        </p:nvSpPr>
        <p:spPr>
          <a:xfrm>
            <a:off x="1207406" y="1829330"/>
            <a:ext cx="4235653" cy="4483167"/>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SzPts val="1800"/>
              <a:buNone/>
            </a:pPr>
            <a:r>
              <a:rPr lang="en-US" sz="1600"/>
              <a:t>3. Determine MUC class to the most detailed level using either the MUC Field Guide. You will likely need to make measurements following the </a:t>
            </a:r>
            <a:r>
              <a:rPr lang="en-US" sz="1600" b="1">
                <a:solidFill>
                  <a:srgbClr val="055000"/>
                </a:solidFill>
              </a:rPr>
              <a:t>Biometry Protocol Field Guides</a:t>
            </a:r>
            <a:r>
              <a:rPr lang="en-US" sz="1600"/>
              <a:t> to help determine the class. </a:t>
            </a:r>
            <a:endParaRPr sz="1600"/>
          </a:p>
          <a:p>
            <a:pPr marL="228600" lvl="0" indent="-228600" algn="just" rtl="0">
              <a:lnSpc>
                <a:spcPct val="90000"/>
              </a:lnSpc>
              <a:spcBef>
                <a:spcPts val="1000"/>
              </a:spcBef>
              <a:spcAft>
                <a:spcPts val="0"/>
              </a:spcAft>
              <a:buClr>
                <a:schemeClr val="dk1"/>
              </a:buClr>
              <a:buSzPts val="1600"/>
              <a:buChar char="•"/>
            </a:pPr>
            <a:r>
              <a:rPr lang="en-US" sz="1600"/>
              <a:t>Note: This step may take several visits as you collect necessary biometry data.  </a:t>
            </a:r>
            <a:endParaRPr sz="1600"/>
          </a:p>
          <a:p>
            <a:pPr marL="228600" lvl="0" indent="-228600" algn="just" rtl="0">
              <a:lnSpc>
                <a:spcPct val="90000"/>
              </a:lnSpc>
              <a:spcBef>
                <a:spcPts val="1000"/>
              </a:spcBef>
              <a:spcAft>
                <a:spcPts val="0"/>
              </a:spcAft>
              <a:buClr>
                <a:schemeClr val="dk1"/>
              </a:buClr>
              <a:buSzPts val="1600"/>
              <a:buChar char="•"/>
            </a:pPr>
            <a:r>
              <a:rPr lang="en-US" sz="1600"/>
              <a:t>For most sites, it will be necessary to measure </a:t>
            </a:r>
            <a:r>
              <a:rPr lang="en-US" sz="1600" b="1">
                <a:solidFill>
                  <a:srgbClr val="123B1C"/>
                </a:solidFill>
              </a:rPr>
              <a:t>Canopy Cover and Ground Cover</a:t>
            </a:r>
            <a:r>
              <a:rPr lang="en-US" sz="1600"/>
              <a:t> and  </a:t>
            </a:r>
            <a:r>
              <a:rPr lang="en-US" sz="1600" b="1">
                <a:solidFill>
                  <a:srgbClr val="123B1C"/>
                </a:solidFill>
              </a:rPr>
              <a:t>Graminoid, Tree and Shrub Height</a:t>
            </a:r>
            <a:r>
              <a:rPr lang="en-US" sz="1600"/>
              <a:t> before you can complete your Land Cover Sample Site Description.</a:t>
            </a:r>
            <a:endParaRPr/>
          </a:p>
          <a:p>
            <a:pPr marL="0" lvl="0" indent="0" algn="just" rtl="0">
              <a:lnSpc>
                <a:spcPct val="90000"/>
              </a:lnSpc>
              <a:spcBef>
                <a:spcPts val="1000"/>
              </a:spcBef>
              <a:spcAft>
                <a:spcPts val="0"/>
              </a:spcAft>
              <a:buClr>
                <a:schemeClr val="dk1"/>
              </a:buClr>
              <a:buSzPts val="1800"/>
              <a:buNone/>
            </a:pPr>
            <a:endParaRPr/>
          </a:p>
          <a:p>
            <a:pPr marL="0" lvl="0" indent="0" algn="just" rtl="0">
              <a:lnSpc>
                <a:spcPct val="90000"/>
              </a:lnSpc>
              <a:spcBef>
                <a:spcPts val="1000"/>
              </a:spcBef>
              <a:spcAft>
                <a:spcPts val="0"/>
              </a:spcAft>
              <a:buClr>
                <a:schemeClr val="dk1"/>
              </a:buClr>
              <a:buSzPts val="1800"/>
              <a:buNone/>
            </a:pPr>
            <a:endParaRPr/>
          </a:p>
        </p:txBody>
      </p:sp>
      <p:pic>
        <p:nvPicPr>
          <p:cNvPr id="217" name="Google Shape;217;p18" descr="Banner: Land Cover Sample Site Description Field Gu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35967" y="-28576"/>
            <a:ext cx="8029578" cy="964795"/>
          </a:xfrm>
          <a:prstGeom prst="rect">
            <a:avLst/>
          </a:prstGeom>
          <a:noFill/>
          <a:ln>
            <a:noFill/>
          </a:ln>
        </p:spPr>
      </p:pic>
      <p:pic>
        <p:nvPicPr>
          <p:cNvPr id="218" name="Google Shape;218;p18"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150" y="-28576"/>
            <a:ext cx="1193117" cy="6886575"/>
          </a:xfrm>
          <a:prstGeom prst="rect">
            <a:avLst/>
          </a:prstGeom>
          <a:noFill/>
          <a:ln>
            <a:noFill/>
          </a:ln>
        </p:spPr>
      </p:pic>
      <p:pic>
        <p:nvPicPr>
          <p:cNvPr id="219" name="Google Shape;219;p18" descr="Photo of the cover of the GLOBE MUC Field Guide and a GLOBE participant looking through the MUC Vegetation Classification Key"/>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708374" y="1737751"/>
            <a:ext cx="2910970" cy="490112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9"/>
          <p:cNvSpPr txBox="1">
            <a:spLocks noGrp="1"/>
          </p:cNvSpPr>
          <p:nvPr>
            <p:ph type="title"/>
          </p:nvPr>
        </p:nvSpPr>
        <p:spPr>
          <a:xfrm>
            <a:off x="1207406" y="86564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b="1">
                <a:solidFill>
                  <a:srgbClr val="055000"/>
                </a:solidFill>
              </a:rPr>
              <a:t>MUC Guide has a dichotomous key structure</a:t>
            </a:r>
            <a:br>
              <a:rPr lang="en-US" b="1">
                <a:solidFill>
                  <a:srgbClr val="055000"/>
                </a:solidFill>
              </a:rPr>
            </a:br>
            <a:r>
              <a:rPr lang="en-US" b="1">
                <a:solidFill>
                  <a:srgbClr val="055000"/>
                </a:solidFill>
              </a:rPr>
              <a:t>.</a:t>
            </a:r>
            <a:endParaRPr b="1">
              <a:solidFill>
                <a:srgbClr val="055000"/>
              </a:solidFill>
            </a:endParaRPr>
          </a:p>
        </p:txBody>
      </p:sp>
      <p:sp>
        <p:nvSpPr>
          <p:cNvPr id="225" name="Google Shape;225;p19"/>
          <p:cNvSpPr txBox="1">
            <a:spLocks noGrp="1"/>
          </p:cNvSpPr>
          <p:nvPr>
            <p:ph type="body" idx="1"/>
          </p:nvPr>
        </p:nvSpPr>
        <p:spPr>
          <a:xfrm>
            <a:off x="1207406" y="1545052"/>
            <a:ext cx="7741722" cy="4483167"/>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400"/>
              <a:buNone/>
            </a:pPr>
            <a:r>
              <a:rPr lang="en-US" sz="1400"/>
              <a:t>When classifying land cover using the MUC System, always begin with the most general classes (Level 1) and proceed sequentially to the more detailed (higher level) classes. For example, the Level 2 classes within Closed Forest are Mainly Evergreen, Mainly Deciduous, and Extremely Xeromorphic (Dry). These Level 2 classes contain more detail than the Level 1 class, Closed Forest, and they may all be collapsed into the Closed Forest class. In other words, any member of one of these three Level 2 classes is always a member of the Closed Forest Level 1 class. See table below. This is a condensed version of MUC, showing only the Level 1 and Level 2 classes, and how your biometry measurements are needed to determine the appropriate MUC class.  Conduct the appropriate biometry protocols to determine the MUC class of your sample site. You will likely be able to determine Level 3 or Level 4 classes once you have collected sufficient data. </a:t>
            </a:r>
            <a:endParaRPr/>
          </a:p>
          <a:p>
            <a:pPr marL="228600" lvl="0" indent="-114300" algn="just" rtl="0">
              <a:lnSpc>
                <a:spcPct val="90000"/>
              </a:lnSpc>
              <a:spcBef>
                <a:spcPts val="1000"/>
              </a:spcBef>
              <a:spcAft>
                <a:spcPts val="0"/>
              </a:spcAft>
              <a:buClr>
                <a:schemeClr val="dk1"/>
              </a:buClr>
              <a:buSzPts val="1800"/>
              <a:buNone/>
            </a:pPr>
            <a:endParaRPr/>
          </a:p>
          <a:p>
            <a:pPr marL="0" lvl="0" indent="0" algn="just" rtl="0">
              <a:lnSpc>
                <a:spcPct val="90000"/>
              </a:lnSpc>
              <a:spcBef>
                <a:spcPts val="1000"/>
              </a:spcBef>
              <a:spcAft>
                <a:spcPts val="0"/>
              </a:spcAft>
              <a:buClr>
                <a:schemeClr val="dk1"/>
              </a:buClr>
              <a:buSzPts val="1800"/>
              <a:buNone/>
            </a:pPr>
            <a:endParaRPr/>
          </a:p>
        </p:txBody>
      </p:sp>
      <p:pic>
        <p:nvPicPr>
          <p:cNvPr id="226" name="Google Shape;226;p19" descr="Banner: Land Cover Sample Site Description Field Gu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35967" y="-28576"/>
            <a:ext cx="8029578" cy="964795"/>
          </a:xfrm>
          <a:prstGeom prst="rect">
            <a:avLst/>
          </a:prstGeom>
          <a:noFill/>
          <a:ln>
            <a:noFill/>
          </a:ln>
        </p:spPr>
      </p:pic>
      <p:pic>
        <p:nvPicPr>
          <p:cNvPr id="227" name="Google Shape;227;p19"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150" y="-28576"/>
            <a:ext cx="1193117" cy="6886575"/>
          </a:xfrm>
          <a:prstGeom prst="rect">
            <a:avLst/>
          </a:prstGeom>
          <a:noFill/>
          <a:ln>
            <a:noFill/>
          </a:ln>
        </p:spPr>
      </p:pic>
      <p:pic>
        <p:nvPicPr>
          <p:cNvPr id="228" name="Google Shape;228;p19" descr="Screen Shot of a table that organizes the text on this page."/>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945910" y="3550967"/>
            <a:ext cx="5744043" cy="308608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0"/>
          <p:cNvSpPr txBox="1">
            <a:spLocks noGrp="1"/>
          </p:cNvSpPr>
          <p:nvPr>
            <p:ph type="title"/>
          </p:nvPr>
        </p:nvSpPr>
        <p:spPr>
          <a:xfrm>
            <a:off x="1224508" y="1045525"/>
            <a:ext cx="7886700" cy="128619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b="1">
                <a:solidFill>
                  <a:srgbClr val="055000"/>
                </a:solidFill>
              </a:rPr>
              <a:t>Make Notes and Photograph the Site</a:t>
            </a:r>
            <a:br>
              <a:rPr lang="en-US" b="1">
                <a:solidFill>
                  <a:srgbClr val="055000"/>
                </a:solidFill>
              </a:rPr>
            </a:br>
            <a:br>
              <a:rPr lang="en-US" b="1">
                <a:solidFill>
                  <a:srgbClr val="055000"/>
                </a:solidFill>
              </a:rPr>
            </a:br>
            <a:endParaRPr b="1">
              <a:solidFill>
                <a:srgbClr val="055000"/>
              </a:solidFill>
            </a:endParaRPr>
          </a:p>
        </p:txBody>
      </p:sp>
      <p:sp>
        <p:nvSpPr>
          <p:cNvPr id="234" name="Google Shape;234;p20"/>
          <p:cNvSpPr txBox="1">
            <a:spLocks noGrp="1"/>
          </p:cNvSpPr>
          <p:nvPr>
            <p:ph type="body" idx="1"/>
          </p:nvPr>
        </p:nvSpPr>
        <p:spPr>
          <a:xfrm>
            <a:off x="1296997" y="1799746"/>
            <a:ext cx="7389803" cy="4483167"/>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400"/>
              <a:buNone/>
            </a:pPr>
            <a:r>
              <a:rPr lang="en-US" sz="1400"/>
              <a:t>4. Note any unusual or helpful metadata. Record this in the appropriate place on your Land Cover Sample Site Data Sheet.</a:t>
            </a:r>
            <a:endParaRPr sz="1400"/>
          </a:p>
          <a:p>
            <a:pPr marL="0" lvl="0" indent="0" algn="just" rtl="0">
              <a:lnSpc>
                <a:spcPct val="90000"/>
              </a:lnSpc>
              <a:spcBef>
                <a:spcPts val="1000"/>
              </a:spcBef>
              <a:spcAft>
                <a:spcPts val="0"/>
              </a:spcAft>
              <a:buClr>
                <a:schemeClr val="dk1"/>
              </a:buClr>
              <a:buSzPts val="1400"/>
              <a:buNone/>
            </a:pPr>
            <a:r>
              <a:rPr lang="en-US" sz="1400"/>
              <a:t>5. Using the camera, take a photo in each cardinal direction – north, south, east and west. Use your compass to determine the directions. Record each photo number in the correct arrow on Your Data Sheet.</a:t>
            </a:r>
            <a:endParaRPr sz="1400"/>
          </a:p>
          <a:p>
            <a:pPr marL="0" lvl="0" indent="0" algn="just" rtl="0">
              <a:lnSpc>
                <a:spcPct val="90000"/>
              </a:lnSpc>
              <a:spcBef>
                <a:spcPts val="1000"/>
              </a:spcBef>
              <a:spcAft>
                <a:spcPts val="0"/>
              </a:spcAft>
              <a:buClr>
                <a:srgbClr val="FF0000"/>
              </a:buClr>
              <a:buSzPts val="1400"/>
              <a:buNone/>
            </a:pPr>
            <a:r>
              <a:rPr lang="en-US" sz="1400" b="1">
                <a:solidFill>
                  <a:srgbClr val="FF0000"/>
                </a:solidFill>
              </a:rPr>
              <a:t>You are done! </a:t>
            </a:r>
            <a:endParaRPr/>
          </a:p>
          <a:p>
            <a:pPr marL="228600" lvl="0" indent="-114300" algn="just" rtl="0">
              <a:lnSpc>
                <a:spcPct val="90000"/>
              </a:lnSpc>
              <a:spcBef>
                <a:spcPts val="1000"/>
              </a:spcBef>
              <a:spcAft>
                <a:spcPts val="0"/>
              </a:spcAft>
              <a:buClr>
                <a:schemeClr val="dk1"/>
              </a:buClr>
              <a:buSzPts val="1800"/>
              <a:buNone/>
            </a:pPr>
            <a:endParaRPr/>
          </a:p>
          <a:p>
            <a:pPr marL="0" lvl="0" indent="0" algn="just" rtl="0">
              <a:lnSpc>
                <a:spcPct val="90000"/>
              </a:lnSpc>
              <a:spcBef>
                <a:spcPts val="1000"/>
              </a:spcBef>
              <a:spcAft>
                <a:spcPts val="0"/>
              </a:spcAft>
              <a:buClr>
                <a:schemeClr val="dk1"/>
              </a:buClr>
              <a:buSzPts val="1800"/>
              <a:buNone/>
            </a:pPr>
            <a:endParaRPr/>
          </a:p>
        </p:txBody>
      </p:sp>
      <p:pic>
        <p:nvPicPr>
          <p:cNvPr id="235" name="Google Shape;235;p20" descr="Banner: Land Cover Sample Site Description Field Gu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4422" y="563127"/>
            <a:ext cx="8029578" cy="964795"/>
          </a:xfrm>
          <a:prstGeom prst="rect">
            <a:avLst/>
          </a:prstGeom>
          <a:noFill/>
          <a:ln>
            <a:noFill/>
          </a:ln>
        </p:spPr>
      </p:pic>
      <p:pic>
        <p:nvPicPr>
          <p:cNvPr id="236" name="Google Shape;236;p20"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150" y="-28576"/>
            <a:ext cx="1193117" cy="6886575"/>
          </a:xfrm>
          <a:prstGeom prst="rect">
            <a:avLst/>
          </a:prstGeom>
          <a:noFill/>
          <a:ln>
            <a:noFill/>
          </a:ln>
        </p:spPr>
      </p:pic>
      <p:pic>
        <p:nvPicPr>
          <p:cNvPr id="237" name="Google Shape;237;p20" descr="Girl holding  card indicating that the photo is documenting the west part of the sample site.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2891790" y="3368263"/>
            <a:ext cx="3886200" cy="2914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1"/>
          <p:cNvSpPr txBox="1">
            <a:spLocks noGrp="1"/>
          </p:cNvSpPr>
          <p:nvPr>
            <p:ph type="title"/>
          </p:nvPr>
        </p:nvSpPr>
        <p:spPr>
          <a:xfrm>
            <a:off x="1200564" y="75009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3200"/>
              <a:buFont typeface="Calibri"/>
              <a:buNone/>
            </a:pPr>
            <a:r>
              <a:rPr lang="en-US" b="1">
                <a:solidFill>
                  <a:srgbClr val="385623"/>
                </a:solidFill>
              </a:rPr>
              <a:t>Report Data to the GLOBE Database</a:t>
            </a:r>
            <a:endParaRPr b="1">
              <a:solidFill>
                <a:srgbClr val="385623"/>
              </a:solidFill>
            </a:endParaRPr>
          </a:p>
        </p:txBody>
      </p:sp>
      <p:pic>
        <p:nvPicPr>
          <p:cNvPr id="243" name="Google Shape;243;p21" descr="Menu: entering data on GLOBE websi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5178" y="-1"/>
            <a:ext cx="1140432" cy="6858001"/>
          </a:xfrm>
          <a:prstGeom prst="rect">
            <a:avLst/>
          </a:prstGeom>
          <a:noFill/>
          <a:ln>
            <a:noFill/>
          </a:ln>
        </p:spPr>
      </p:pic>
      <p:pic>
        <p:nvPicPr>
          <p:cNvPr id="244" name="Google Shape;244;p21" descr="Banner: Land Cover Sample Site Description Field Gu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15254" y="0"/>
            <a:ext cx="8057321" cy="1000125"/>
          </a:xfrm>
          <a:prstGeom prst="rect">
            <a:avLst/>
          </a:prstGeom>
          <a:noFill/>
          <a:ln>
            <a:noFill/>
          </a:ln>
        </p:spPr>
      </p:pic>
      <p:sp>
        <p:nvSpPr>
          <p:cNvPr id="245" name="Google Shape;245;p21"/>
          <p:cNvSpPr txBox="1"/>
          <p:nvPr/>
        </p:nvSpPr>
        <p:spPr>
          <a:xfrm>
            <a:off x="1225022" y="1894532"/>
            <a:ext cx="4776900" cy="32679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1800" b="0" i="0" u="none" strike="noStrike" cap="none">
                <a:solidFill>
                  <a:schemeClr val="dk1"/>
                </a:solidFill>
                <a:latin typeface="Arial"/>
                <a:ea typeface="Arial"/>
                <a:cs typeface="Arial"/>
                <a:sym typeface="Arial"/>
              </a:rPr>
              <a:t>1.</a:t>
            </a:r>
            <a:r>
              <a:rPr lang="en-US" sz="1800" b="0" i="0" u="sng" strike="noStrike" cap="none">
                <a:solidFill>
                  <a:schemeClr val="hlink"/>
                </a:solidFill>
                <a:latin typeface="Calibri"/>
                <a:ea typeface="Calibri"/>
                <a:cs typeface="Calibri"/>
                <a:sym typeface="Calibri"/>
                <a:hlinkClick r:id="rId5"/>
              </a:rPr>
              <a:t>Desktop Data Entry</a:t>
            </a:r>
            <a:r>
              <a:rPr lang="en-US" sz="1800" b="0" i="0" u="none" strike="noStrike" cap="none">
                <a:solidFill>
                  <a:schemeClr val="dk1"/>
                </a:solidFill>
                <a:latin typeface="Calibri"/>
                <a:ea typeface="Calibri"/>
                <a:cs typeface="Calibri"/>
                <a:sym typeface="Calibri"/>
              </a:rPr>
              <a:t>: Log environmental data directly on the GLOBE website.</a:t>
            </a: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1800" b="0" i="0" u="none" strike="noStrike" cap="none">
                <a:solidFill>
                  <a:schemeClr val="dk1"/>
                </a:solidFill>
                <a:latin typeface="Arial"/>
                <a:ea typeface="Arial"/>
                <a:cs typeface="Arial"/>
                <a:sym typeface="Arial"/>
              </a:rPr>
              <a:t>2.</a:t>
            </a:r>
            <a:r>
              <a:rPr lang="en-US" sz="1800" b="0" i="0" u="sng" strike="noStrike" cap="none">
                <a:solidFill>
                  <a:schemeClr val="hlink"/>
                </a:solidFill>
                <a:latin typeface="Calibri"/>
                <a:ea typeface="Calibri"/>
                <a:cs typeface="Calibri"/>
                <a:sym typeface="Calibri"/>
                <a:hlinkClick r:id="rId6"/>
              </a:rPr>
              <a:t>Email Data Entry</a:t>
            </a:r>
            <a:r>
              <a:rPr lang="en-US" sz="1800" b="0" i="0" u="none" strike="noStrike" cap="none">
                <a:solidFill>
                  <a:schemeClr val="dk1"/>
                </a:solidFill>
                <a:latin typeface="Calibri"/>
                <a:ea typeface="Calibri"/>
                <a:cs typeface="Calibri"/>
                <a:sym typeface="Calibri"/>
              </a:rPr>
              <a:t>: If connectivity is an issue, data can also be entered via email. </a:t>
            </a: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1800" b="0" i="0" u="none" strike="noStrike" cap="none">
                <a:solidFill>
                  <a:schemeClr val="dk1"/>
                </a:solidFill>
                <a:latin typeface="Arial"/>
                <a:ea typeface="Arial"/>
                <a:cs typeface="Arial"/>
                <a:sym typeface="Arial"/>
              </a:rPr>
              <a:t>3.</a:t>
            </a:r>
            <a:r>
              <a:rPr lang="en-US" sz="1800" b="0" i="0" u="sng" strike="noStrike" cap="none">
                <a:solidFill>
                  <a:schemeClr val="hlink"/>
                </a:solidFill>
                <a:latin typeface="Calibri"/>
                <a:ea typeface="Calibri"/>
                <a:cs typeface="Calibri"/>
                <a:sym typeface="Calibri"/>
                <a:hlinkClick r:id="rId7"/>
              </a:rPr>
              <a:t>GLOBE Observer App</a:t>
            </a:r>
            <a:r>
              <a:rPr lang="en-US" sz="1800" b="0" i="0" u="none" strike="noStrike" cap="none">
                <a:solidFill>
                  <a:schemeClr val="dk1"/>
                </a:solidFill>
                <a:latin typeface="Calibri"/>
                <a:ea typeface="Calibri"/>
                <a:cs typeface="Calibri"/>
                <a:sym typeface="Calibri"/>
              </a:rPr>
              <a:t>: The app allows users to enter data directly from an iOS or Android device for any GLOBE protocol.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p:txBody>
      </p:sp>
      <p:pic>
        <p:nvPicPr>
          <p:cNvPr id="246" name="Google Shape;246;p21" descr="Screenshot of the GLOBE Observer App home screen."/>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757893" y="1944486"/>
            <a:ext cx="1757457" cy="34442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2" descr="watermark of mountain landscape with meadow and trees"/>
          <p:cNvPicPr preferRelativeResize="0"/>
          <p:nvPr/>
        </p:nvPicPr>
        <p:blipFill rotWithShape="1">
          <a:blip r:embed="rId3" cstate="email">
            <a:alphaModFix amt="15000"/>
            <a:extLst>
              <a:ext uri="{28A0092B-C50C-407E-A947-70E740481C1C}">
                <a14:useLocalDpi xmlns:a14="http://schemas.microsoft.com/office/drawing/2010/main"/>
              </a:ext>
            </a:extLst>
          </a:blip>
          <a:srcRect/>
          <a:stretch/>
        </p:blipFill>
        <p:spPr>
          <a:xfrm>
            <a:off x="1121019" y="1562101"/>
            <a:ext cx="8028452" cy="5295899"/>
          </a:xfrm>
          <a:prstGeom prst="rect">
            <a:avLst/>
          </a:prstGeom>
          <a:noFill/>
          <a:ln>
            <a:noFill/>
          </a:ln>
        </p:spPr>
      </p:pic>
      <p:sp>
        <p:nvSpPr>
          <p:cNvPr id="91" name="Google Shape;91;p2"/>
          <p:cNvSpPr txBox="1">
            <a:spLocks noGrp="1"/>
          </p:cNvSpPr>
          <p:nvPr>
            <p:ph type="title"/>
          </p:nvPr>
        </p:nvSpPr>
        <p:spPr>
          <a:xfrm>
            <a:off x="1121019" y="62467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23B1C"/>
              </a:buClr>
              <a:buSzPts val="3600"/>
              <a:buFont typeface="Calibri"/>
              <a:buNone/>
            </a:pPr>
            <a:r>
              <a:rPr lang="en-US" sz="3600" b="1">
                <a:solidFill>
                  <a:srgbClr val="123B1C"/>
                </a:solidFill>
              </a:rPr>
              <a:t>Overview</a:t>
            </a:r>
            <a:endParaRPr sz="3600" b="1">
              <a:solidFill>
                <a:srgbClr val="123B1C"/>
              </a:solidFill>
            </a:endParaRPr>
          </a:p>
        </p:txBody>
      </p:sp>
      <p:sp>
        <p:nvSpPr>
          <p:cNvPr id="92" name="Google Shape;92;p2"/>
          <p:cNvSpPr txBox="1">
            <a:spLocks noGrp="1"/>
          </p:cNvSpPr>
          <p:nvPr>
            <p:ph type="body" idx="1"/>
          </p:nvPr>
        </p:nvSpPr>
        <p:spPr>
          <a:xfrm>
            <a:off x="1114422" y="1950242"/>
            <a:ext cx="8029577" cy="4351338"/>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rgbClr val="055000"/>
              </a:buClr>
              <a:buSzPts val="2400"/>
              <a:buNone/>
            </a:pPr>
            <a:r>
              <a:rPr lang="en-US" sz="2400" b="1">
                <a:solidFill>
                  <a:srgbClr val="055000"/>
                </a:solidFill>
              </a:rPr>
              <a:t>This module: </a:t>
            </a:r>
            <a:endParaRPr/>
          </a:p>
          <a:p>
            <a:pPr marL="0" marR="0" lvl="0" indent="63500" algn="l" rtl="0">
              <a:lnSpc>
                <a:spcPct val="90000"/>
              </a:lnSpc>
              <a:spcBef>
                <a:spcPts val="0"/>
              </a:spcBef>
              <a:spcAft>
                <a:spcPts val="0"/>
              </a:spcAft>
              <a:buClr>
                <a:schemeClr val="dk1"/>
              </a:buClr>
              <a:buSzPts val="1000"/>
              <a:buNone/>
            </a:pPr>
            <a:endParaRPr sz="1000">
              <a:solidFill>
                <a:srgbClr val="055000"/>
              </a:solidFill>
            </a:endParaRPr>
          </a:p>
          <a:p>
            <a:pPr marL="342900" lvl="0" indent="-342900" algn="l" rtl="0">
              <a:lnSpc>
                <a:spcPct val="90000"/>
              </a:lnSpc>
              <a:spcBef>
                <a:spcPts val="0"/>
              </a:spcBef>
              <a:spcAft>
                <a:spcPts val="0"/>
              </a:spcAft>
              <a:buClr>
                <a:srgbClr val="055000"/>
              </a:buClr>
              <a:buSzPts val="1800"/>
              <a:buFont typeface="Arial"/>
              <a:buChar char="•"/>
            </a:pPr>
            <a:r>
              <a:rPr lang="en-US" b="1">
                <a:solidFill>
                  <a:srgbClr val="055000"/>
                </a:solidFill>
              </a:rPr>
              <a:t>Reviews the selection of a GLOBE biometry site </a:t>
            </a:r>
            <a:endParaRPr sz="1000">
              <a:solidFill>
                <a:srgbClr val="055000"/>
              </a:solidFill>
            </a:endParaRPr>
          </a:p>
          <a:p>
            <a:pPr marL="342900" lvl="0" indent="-342900" algn="l" rtl="0">
              <a:lnSpc>
                <a:spcPct val="90000"/>
              </a:lnSpc>
              <a:spcBef>
                <a:spcPts val="0"/>
              </a:spcBef>
              <a:spcAft>
                <a:spcPts val="0"/>
              </a:spcAft>
              <a:buClr>
                <a:srgbClr val="055000"/>
              </a:buClr>
              <a:buSzPts val="1800"/>
              <a:buFont typeface="Arial"/>
              <a:buChar char="•"/>
            </a:pPr>
            <a:r>
              <a:rPr lang="en-US" b="1">
                <a:solidFill>
                  <a:srgbClr val="055000"/>
                </a:solidFill>
              </a:rPr>
              <a:t>Reviews the procedure for locating your site using a GPS receiver</a:t>
            </a:r>
            <a:endParaRPr sz="1000">
              <a:solidFill>
                <a:srgbClr val="055000"/>
              </a:solidFill>
            </a:endParaRPr>
          </a:p>
          <a:p>
            <a:pPr marL="342900" lvl="0" indent="-342900" algn="l" rtl="0">
              <a:lnSpc>
                <a:spcPct val="90000"/>
              </a:lnSpc>
              <a:spcBef>
                <a:spcPts val="0"/>
              </a:spcBef>
              <a:spcAft>
                <a:spcPts val="0"/>
              </a:spcAft>
              <a:buClr>
                <a:srgbClr val="055000"/>
              </a:buClr>
              <a:buSzPts val="1800"/>
              <a:buFont typeface="Arial"/>
              <a:buChar char="•"/>
            </a:pPr>
            <a:r>
              <a:rPr lang="en-US" b="1">
                <a:solidFill>
                  <a:srgbClr val="055000"/>
                </a:solidFill>
              </a:rPr>
              <a:t>Provides a step-by-step introduction of the protocol method</a:t>
            </a:r>
            <a:endParaRPr/>
          </a:p>
          <a:p>
            <a:pPr marL="342900" lvl="0" indent="-279400" algn="l" rtl="0">
              <a:lnSpc>
                <a:spcPct val="90000"/>
              </a:lnSpc>
              <a:spcBef>
                <a:spcPts val="0"/>
              </a:spcBef>
              <a:spcAft>
                <a:spcPts val="0"/>
              </a:spcAft>
              <a:buClr>
                <a:schemeClr val="dk1"/>
              </a:buClr>
              <a:buSzPts val="1000"/>
              <a:buFont typeface="Arial"/>
              <a:buNone/>
            </a:pPr>
            <a:endParaRPr sz="1000">
              <a:solidFill>
                <a:srgbClr val="055000"/>
              </a:solidFill>
            </a:endParaRPr>
          </a:p>
          <a:p>
            <a:pPr marL="0" marR="0" lvl="0" indent="0" algn="l" rtl="0">
              <a:lnSpc>
                <a:spcPct val="90000"/>
              </a:lnSpc>
              <a:spcBef>
                <a:spcPts val="0"/>
              </a:spcBef>
              <a:spcAft>
                <a:spcPts val="0"/>
              </a:spcAft>
              <a:buClr>
                <a:srgbClr val="055000"/>
              </a:buClr>
              <a:buSzPts val="2400"/>
              <a:buNone/>
            </a:pPr>
            <a:r>
              <a:rPr lang="en-US" sz="2400" b="1">
                <a:solidFill>
                  <a:srgbClr val="055000"/>
                </a:solidFill>
              </a:rPr>
              <a:t>Learning Objectives</a:t>
            </a:r>
            <a:endParaRPr/>
          </a:p>
          <a:p>
            <a:pPr marL="0" marR="0" lvl="0" indent="0" algn="l" rtl="0">
              <a:lnSpc>
                <a:spcPct val="90000"/>
              </a:lnSpc>
              <a:spcBef>
                <a:spcPts val="0"/>
              </a:spcBef>
              <a:spcAft>
                <a:spcPts val="0"/>
              </a:spcAft>
              <a:buClr>
                <a:schemeClr val="dk1"/>
              </a:buClr>
              <a:buSzPts val="1000"/>
              <a:buNone/>
            </a:pPr>
            <a:endParaRPr sz="1000">
              <a:solidFill>
                <a:srgbClr val="055000"/>
              </a:solidFill>
            </a:endParaRPr>
          </a:p>
          <a:p>
            <a:pPr marL="0" marR="0" lvl="0" indent="0" algn="l" rtl="0">
              <a:lnSpc>
                <a:spcPct val="90000"/>
              </a:lnSpc>
              <a:spcBef>
                <a:spcPts val="0"/>
              </a:spcBef>
              <a:spcAft>
                <a:spcPts val="0"/>
              </a:spcAft>
              <a:buClr>
                <a:srgbClr val="055000"/>
              </a:buClr>
              <a:buSzPts val="1800"/>
              <a:buNone/>
            </a:pPr>
            <a:r>
              <a:rPr lang="en-US" b="1">
                <a:solidFill>
                  <a:srgbClr val="055000"/>
                </a:solidFill>
              </a:rPr>
              <a:t>After completing this module, you will be able to:</a:t>
            </a:r>
            <a:endParaRPr/>
          </a:p>
          <a:p>
            <a:pPr marL="0" marR="0" lvl="0" indent="63500" algn="l" rtl="0">
              <a:lnSpc>
                <a:spcPct val="90000"/>
              </a:lnSpc>
              <a:spcBef>
                <a:spcPts val="0"/>
              </a:spcBef>
              <a:spcAft>
                <a:spcPts val="0"/>
              </a:spcAft>
              <a:buClr>
                <a:schemeClr val="dk1"/>
              </a:buClr>
              <a:buSzPts val="1000"/>
              <a:buNone/>
            </a:pPr>
            <a:endParaRPr sz="1000">
              <a:solidFill>
                <a:srgbClr val="055000"/>
              </a:solidFill>
            </a:endParaRPr>
          </a:p>
          <a:p>
            <a:pPr marL="342900" lvl="0" indent="-342900" algn="l" rtl="0">
              <a:lnSpc>
                <a:spcPct val="90000"/>
              </a:lnSpc>
              <a:spcBef>
                <a:spcPts val="0"/>
              </a:spcBef>
              <a:spcAft>
                <a:spcPts val="0"/>
              </a:spcAft>
              <a:buClr>
                <a:srgbClr val="055000"/>
              </a:buClr>
              <a:buSzPts val="1800"/>
              <a:buFont typeface="Arial"/>
              <a:buChar char="•"/>
            </a:pPr>
            <a:r>
              <a:rPr lang="en-US" b="1">
                <a:solidFill>
                  <a:srgbClr val="055000"/>
                </a:solidFill>
              </a:rPr>
              <a:t>Define land cover and explain how these measurements</a:t>
            </a:r>
            <a:r>
              <a:rPr lang="en-US"/>
              <a:t> </a:t>
            </a:r>
            <a:r>
              <a:rPr lang="en-US" b="1">
                <a:solidFill>
                  <a:srgbClr val="055000"/>
                </a:solidFill>
              </a:rPr>
              <a:t>can support understanding of satellite images</a:t>
            </a:r>
            <a:endParaRPr sz="1000">
              <a:solidFill>
                <a:srgbClr val="055000"/>
              </a:solidFill>
            </a:endParaRPr>
          </a:p>
          <a:p>
            <a:pPr marL="342900" lvl="0" indent="-342900" algn="l" rtl="0">
              <a:lnSpc>
                <a:spcPct val="90000"/>
              </a:lnSpc>
              <a:spcBef>
                <a:spcPts val="0"/>
              </a:spcBef>
              <a:spcAft>
                <a:spcPts val="0"/>
              </a:spcAft>
              <a:buClr>
                <a:srgbClr val="055000"/>
              </a:buClr>
              <a:buSzPts val="1800"/>
              <a:buFont typeface="Arial"/>
              <a:buChar char="•"/>
            </a:pPr>
            <a:r>
              <a:rPr lang="en-US" b="1">
                <a:solidFill>
                  <a:srgbClr val="055000"/>
                </a:solidFill>
              </a:rPr>
              <a:t>Describe the importance of quality control steps in the the collection of accurate data</a:t>
            </a:r>
            <a:endParaRPr/>
          </a:p>
          <a:p>
            <a:pPr marL="342900" lvl="0" indent="-342900" algn="l" rtl="0">
              <a:lnSpc>
                <a:spcPct val="90000"/>
              </a:lnSpc>
              <a:spcBef>
                <a:spcPts val="0"/>
              </a:spcBef>
              <a:spcAft>
                <a:spcPts val="0"/>
              </a:spcAft>
              <a:buClr>
                <a:srgbClr val="055000"/>
              </a:buClr>
              <a:buSzPts val="1800"/>
              <a:buFont typeface="Arial"/>
              <a:buChar char="•"/>
            </a:pPr>
            <a:r>
              <a:rPr lang="en-US" b="1">
                <a:solidFill>
                  <a:srgbClr val="055000"/>
                </a:solidFill>
              </a:rPr>
              <a:t>Explain why the MUC Classification system is used to classify your study site</a:t>
            </a:r>
            <a:endParaRPr sz="1000">
              <a:solidFill>
                <a:srgbClr val="055000"/>
              </a:solidFill>
            </a:endParaRPr>
          </a:p>
          <a:p>
            <a:pPr marL="342900" lvl="0" indent="-342900" algn="l" rtl="0">
              <a:lnSpc>
                <a:spcPct val="90000"/>
              </a:lnSpc>
              <a:spcBef>
                <a:spcPts val="0"/>
              </a:spcBef>
              <a:spcAft>
                <a:spcPts val="0"/>
              </a:spcAft>
              <a:buClr>
                <a:srgbClr val="055000"/>
              </a:buClr>
              <a:buSzPts val="1800"/>
              <a:buFont typeface="Arial"/>
              <a:buChar char="•"/>
            </a:pPr>
            <a:r>
              <a:rPr lang="en-US" b="1">
                <a:solidFill>
                  <a:srgbClr val="055000"/>
                </a:solidFill>
              </a:rPr>
              <a:t>Identify and document a Land Cover Sampling Site for use in GLOBE investigations</a:t>
            </a:r>
            <a:endParaRPr sz="1000">
              <a:solidFill>
                <a:srgbClr val="055000"/>
              </a:solidFill>
            </a:endParaRPr>
          </a:p>
          <a:p>
            <a:pPr marL="342900" lvl="0" indent="-342900" algn="l" rtl="0">
              <a:lnSpc>
                <a:spcPct val="90000"/>
              </a:lnSpc>
              <a:spcBef>
                <a:spcPts val="0"/>
              </a:spcBef>
              <a:spcAft>
                <a:spcPts val="0"/>
              </a:spcAft>
              <a:buClr>
                <a:srgbClr val="055000"/>
              </a:buClr>
              <a:buSzPts val="1800"/>
              <a:buFont typeface="Arial"/>
              <a:buChar char="•"/>
            </a:pPr>
            <a:r>
              <a:rPr lang="en-US" b="1">
                <a:solidFill>
                  <a:srgbClr val="055000"/>
                </a:solidFill>
              </a:rPr>
              <a:t>Upload data to the GLOBE database</a:t>
            </a:r>
            <a:endParaRPr sz="1000">
              <a:solidFill>
                <a:srgbClr val="055000"/>
              </a:solidFill>
            </a:endParaRPr>
          </a:p>
          <a:p>
            <a:pPr marL="342900" lvl="0" indent="-342900" algn="l" rtl="0">
              <a:lnSpc>
                <a:spcPct val="90000"/>
              </a:lnSpc>
              <a:spcBef>
                <a:spcPts val="0"/>
              </a:spcBef>
              <a:spcAft>
                <a:spcPts val="0"/>
              </a:spcAft>
              <a:buClr>
                <a:srgbClr val="055000"/>
              </a:buClr>
              <a:buSzPts val="1800"/>
              <a:buFont typeface="Arial"/>
              <a:buChar char="•"/>
            </a:pPr>
            <a:r>
              <a:rPr lang="en-US" b="1">
                <a:solidFill>
                  <a:srgbClr val="055000"/>
                </a:solidFill>
              </a:rPr>
              <a:t>Visualize data using GLOBE’s Visualization System</a:t>
            </a:r>
            <a:endParaRPr sz="1000">
              <a:solidFill>
                <a:srgbClr val="055000"/>
              </a:solidFill>
            </a:endParaRPr>
          </a:p>
        </p:txBody>
      </p:sp>
      <p:pic>
        <p:nvPicPr>
          <p:cNvPr id="93" name="Google Shape;93;p2" descr="Banner: Land Cover Sample Site Description Field Gu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14422" y="0"/>
            <a:ext cx="8029577" cy="951076"/>
          </a:xfrm>
          <a:prstGeom prst="rect">
            <a:avLst/>
          </a:prstGeom>
          <a:noFill/>
          <a:ln>
            <a:noFill/>
          </a:ln>
        </p:spPr>
      </p:pic>
      <p:pic>
        <p:nvPicPr>
          <p:cNvPr id="94" name="Google Shape;94;p2" descr="Menu: What is a land cover sample si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1907" y="-1"/>
            <a:ext cx="1156331" cy="687631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22" descr="Menu: entering data on GLOBE websi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5178" y="-1"/>
            <a:ext cx="1140432" cy="6858001"/>
          </a:xfrm>
          <a:prstGeom prst="rect">
            <a:avLst/>
          </a:prstGeom>
          <a:noFill/>
          <a:ln>
            <a:noFill/>
          </a:ln>
        </p:spPr>
      </p:pic>
      <p:pic>
        <p:nvPicPr>
          <p:cNvPr id="252" name="Google Shape;252;p22" descr="Banner: Land Cover Sample Site Description Field Gu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15254" y="0"/>
            <a:ext cx="8057321" cy="1000125"/>
          </a:xfrm>
          <a:prstGeom prst="rect">
            <a:avLst/>
          </a:prstGeom>
          <a:noFill/>
          <a:ln>
            <a:noFill/>
          </a:ln>
        </p:spPr>
      </p:pic>
      <p:sp>
        <p:nvSpPr>
          <p:cNvPr id="253" name="Google Shape;253;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sp>
        <p:nvSpPr>
          <p:cNvPr id="254" name="Google Shape;254;p22"/>
          <p:cNvSpPr txBox="1">
            <a:spLocks noGrp="1"/>
          </p:cNvSpPr>
          <p:nvPr>
            <p:ph type="title"/>
          </p:nvPr>
        </p:nvSpPr>
        <p:spPr>
          <a:xfrm>
            <a:off x="1363287" y="857660"/>
            <a:ext cx="77807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600" b="1">
                <a:solidFill>
                  <a:srgbClr val="055000"/>
                </a:solidFill>
              </a:rPr>
              <a:t>Entering your data via the GLOBE website or GLOBE Observer App</a:t>
            </a:r>
            <a:endParaRPr sz="2600"/>
          </a:p>
        </p:txBody>
      </p:sp>
      <p:sp>
        <p:nvSpPr>
          <p:cNvPr id="255" name="Google Shape;255;p22"/>
          <p:cNvSpPr txBox="1"/>
          <p:nvPr/>
        </p:nvSpPr>
        <p:spPr>
          <a:xfrm>
            <a:off x="1908048" y="1865625"/>
            <a:ext cx="69864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Log in to the </a:t>
            </a:r>
            <a:r>
              <a:rPr lang="en-US"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GLOBE Data Entry webpage</a:t>
            </a:r>
            <a:r>
              <a:rPr lang="en-US" sz="1400" b="0" i="0" u="none" strike="noStrike" cap="none">
                <a:solidFill>
                  <a:srgbClr val="000000"/>
                </a:solidFill>
                <a:latin typeface="Arial"/>
                <a:ea typeface="Arial"/>
                <a:cs typeface="Arial"/>
                <a:sym typeface="Arial"/>
              </a:rPr>
              <a:t> and click “Create/Edit My Sites”.</a:t>
            </a:r>
            <a:endParaRPr/>
          </a:p>
        </p:txBody>
      </p:sp>
      <p:grpSp>
        <p:nvGrpSpPr>
          <p:cNvPr id="256" name="Google Shape;256;p22" descr="Data entry homepage."/>
          <p:cNvGrpSpPr/>
          <p:nvPr/>
        </p:nvGrpSpPr>
        <p:grpSpPr>
          <a:xfrm>
            <a:off x="3360511" y="2239756"/>
            <a:ext cx="4097796" cy="3044517"/>
            <a:chOff x="3360511" y="2239756"/>
            <a:chExt cx="4097796" cy="3044517"/>
          </a:xfrm>
        </p:grpSpPr>
        <p:pic>
          <p:nvPicPr>
            <p:cNvPr id="257" name="Google Shape;257;p22" descr="A screenshot of a data entry&#10;&#10;Description automatically generated"/>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360511" y="2239756"/>
              <a:ext cx="3186594" cy="3044517"/>
            </a:xfrm>
            <a:prstGeom prst="rect">
              <a:avLst/>
            </a:prstGeom>
            <a:noFill/>
            <a:ln>
              <a:noFill/>
            </a:ln>
          </p:spPr>
        </p:pic>
        <p:cxnSp>
          <p:nvCxnSpPr>
            <p:cNvPr id="258" name="Google Shape;258;p22" descr="Down arrow pointing to a location in the United States."/>
            <p:cNvCxnSpPr/>
            <p:nvPr/>
          </p:nvCxnSpPr>
          <p:spPr>
            <a:xfrm rot="10800000">
              <a:off x="6608065" y="4762701"/>
              <a:ext cx="850242" cy="0"/>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7647"/>
                </a:srgbClr>
              </a:outerShdw>
            </a:effectLst>
          </p:spPr>
        </p:cxnSp>
      </p:grpSp>
      <p:sp>
        <p:nvSpPr>
          <p:cNvPr id="259" name="Google Shape;259;p22"/>
          <p:cNvSpPr txBox="1"/>
          <p:nvPr/>
        </p:nvSpPr>
        <p:spPr>
          <a:xfrm>
            <a:off x="1908048" y="5371068"/>
            <a:ext cx="213814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Then click “Add site”.</a:t>
            </a:r>
            <a:endParaRPr/>
          </a:p>
        </p:txBody>
      </p:sp>
      <p:grpSp>
        <p:nvGrpSpPr>
          <p:cNvPr id="260" name="Google Shape;260;p22" descr="Add a new site screenshot"/>
          <p:cNvGrpSpPr/>
          <p:nvPr/>
        </p:nvGrpSpPr>
        <p:grpSpPr>
          <a:xfrm>
            <a:off x="2596895" y="5723518"/>
            <a:ext cx="5286533" cy="946017"/>
            <a:chOff x="2596895" y="5723518"/>
            <a:chExt cx="5286533" cy="946017"/>
          </a:xfrm>
        </p:grpSpPr>
        <p:pic>
          <p:nvPicPr>
            <p:cNvPr id="261" name="Google Shape;261;p22" descr="A white background with black text&#10;&#10;Description automatically generated"/>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596895" y="5723518"/>
              <a:ext cx="4651249" cy="946017"/>
            </a:xfrm>
            <a:prstGeom prst="rect">
              <a:avLst/>
            </a:prstGeom>
            <a:noFill/>
            <a:ln w="9525" cap="flat" cmpd="sng">
              <a:solidFill>
                <a:srgbClr val="7F7F7F"/>
              </a:solidFill>
              <a:prstDash val="solid"/>
              <a:round/>
              <a:headEnd type="none" w="sm" len="sm"/>
              <a:tailEnd type="none" w="sm" len="sm"/>
            </a:ln>
          </p:spPr>
        </p:pic>
        <p:cxnSp>
          <p:nvCxnSpPr>
            <p:cNvPr id="262" name="Google Shape;262;p22" descr="Down arrow pointing to a location in the United States."/>
            <p:cNvCxnSpPr/>
            <p:nvPr/>
          </p:nvCxnSpPr>
          <p:spPr>
            <a:xfrm rot="10800000">
              <a:off x="7033186" y="6365949"/>
              <a:ext cx="850242" cy="0"/>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7647"/>
                </a:srgbClr>
              </a:outerShdw>
            </a:effectLst>
          </p:spPr>
        </p:cxn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43" descr="Menu: entering data on GLOBE websi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5178" y="-1"/>
            <a:ext cx="1140432" cy="6858001"/>
          </a:xfrm>
          <a:prstGeom prst="rect">
            <a:avLst/>
          </a:prstGeom>
          <a:noFill/>
          <a:ln>
            <a:noFill/>
          </a:ln>
        </p:spPr>
      </p:pic>
      <p:pic>
        <p:nvPicPr>
          <p:cNvPr id="268" name="Google Shape;268;p43" descr="Banner: Land Cover Sample Site Description Field Gu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15254" y="0"/>
            <a:ext cx="8057321" cy="1000125"/>
          </a:xfrm>
          <a:prstGeom prst="rect">
            <a:avLst/>
          </a:prstGeom>
          <a:noFill/>
          <a:ln>
            <a:noFill/>
          </a:ln>
        </p:spPr>
      </p:pic>
      <p:sp>
        <p:nvSpPr>
          <p:cNvPr id="269" name="Google Shape;269;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sp>
        <p:nvSpPr>
          <p:cNvPr id="270" name="Google Shape;270;p43"/>
          <p:cNvSpPr txBox="1">
            <a:spLocks noGrp="1"/>
          </p:cNvSpPr>
          <p:nvPr>
            <p:ph type="title"/>
          </p:nvPr>
        </p:nvSpPr>
        <p:spPr>
          <a:xfrm>
            <a:off x="1363287" y="857660"/>
            <a:ext cx="77807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600" b="1">
                <a:solidFill>
                  <a:srgbClr val="055000"/>
                </a:solidFill>
              </a:rPr>
              <a:t>Site Name and Coordinates</a:t>
            </a:r>
            <a:endParaRPr sz="2600"/>
          </a:p>
        </p:txBody>
      </p:sp>
      <p:grpSp>
        <p:nvGrpSpPr>
          <p:cNvPr id="271" name="Google Shape;271;p43" descr="Screenshot of page to add coordinates. Choose a site name and type in coordinates or use the map. "/>
          <p:cNvGrpSpPr/>
          <p:nvPr/>
        </p:nvGrpSpPr>
        <p:grpSpPr>
          <a:xfrm>
            <a:off x="1320952" y="1769270"/>
            <a:ext cx="7234197" cy="4537810"/>
            <a:chOff x="1320952" y="1769270"/>
            <a:chExt cx="7234197" cy="4537810"/>
          </a:xfrm>
        </p:grpSpPr>
        <p:pic>
          <p:nvPicPr>
            <p:cNvPr id="272" name="Google Shape;272;p43" descr="A screenshot of a map&#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496942" y="1967336"/>
              <a:ext cx="5058207" cy="4339744"/>
            </a:xfrm>
            <a:prstGeom prst="rect">
              <a:avLst/>
            </a:prstGeom>
            <a:noFill/>
            <a:ln>
              <a:noFill/>
            </a:ln>
          </p:spPr>
        </p:pic>
        <p:sp>
          <p:nvSpPr>
            <p:cNvPr id="273" name="Google Shape;273;p43" descr="Text box that reads &quot;Select GPS if you used a GPS.&quot;"/>
            <p:cNvSpPr txBox="1"/>
            <p:nvPr/>
          </p:nvSpPr>
          <p:spPr>
            <a:xfrm>
              <a:off x="1351100" y="1769270"/>
              <a:ext cx="187147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FF0000"/>
                  </a:solidFill>
                  <a:latin typeface="Arial"/>
                  <a:ea typeface="Arial"/>
                  <a:cs typeface="Arial"/>
                  <a:sym typeface="Arial"/>
                </a:rPr>
                <a:t>Choose a name for your site</a:t>
              </a:r>
              <a:endParaRPr/>
            </a:p>
          </p:txBody>
        </p:sp>
        <p:cxnSp>
          <p:nvCxnSpPr>
            <p:cNvPr id="274" name="Google Shape;274;p43" descr="Down arrow pointing to radio button for GPS."/>
            <p:cNvCxnSpPr/>
            <p:nvPr/>
          </p:nvCxnSpPr>
          <p:spPr>
            <a:xfrm>
              <a:off x="2634877" y="2326373"/>
              <a:ext cx="724879" cy="89228"/>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275" name="Google Shape;275;p43" descr="Down arrow pointing to radio button for Other."/>
            <p:cNvCxnSpPr/>
            <p:nvPr/>
          </p:nvCxnSpPr>
          <p:spPr>
            <a:xfrm rot="10800000" flipH="1">
              <a:off x="3049842" y="3261472"/>
              <a:ext cx="519344" cy="121340"/>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7647"/>
                </a:srgbClr>
              </a:outerShdw>
            </a:effectLst>
          </p:spPr>
        </p:cxnSp>
        <p:sp>
          <p:nvSpPr>
            <p:cNvPr id="276" name="Google Shape;276;p43" descr="Text box that reads &quot;Zoom into your region on the map and move the map until the red pin is on your site&quot;."/>
            <p:cNvSpPr txBox="1"/>
            <p:nvPr/>
          </p:nvSpPr>
          <p:spPr>
            <a:xfrm>
              <a:off x="1320952" y="3261472"/>
              <a:ext cx="1901619"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FF0000"/>
                  </a:solidFill>
                  <a:latin typeface="Arial"/>
                  <a:ea typeface="Arial"/>
                  <a:cs typeface="Arial"/>
                  <a:sym typeface="Arial"/>
                </a:rPr>
                <a:t>Type in coordinates or move the map to add your latitude and longitude</a:t>
              </a:r>
              <a:endParaRPr/>
            </a:p>
          </p:txBody>
        </p:sp>
        <p:cxnSp>
          <p:nvCxnSpPr>
            <p:cNvPr id="277" name="Google Shape;277;p43" descr="Down arrow pointing to a location in the United States."/>
            <p:cNvCxnSpPr/>
            <p:nvPr/>
          </p:nvCxnSpPr>
          <p:spPr>
            <a:xfrm>
              <a:off x="2517732" y="4137208"/>
              <a:ext cx="910617" cy="896502"/>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7647"/>
                </a:srgbClr>
              </a:outerShdw>
            </a:effectLst>
          </p:spPr>
        </p:cxn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44" descr="Menu: entering data on GLOBE websi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5178" y="-1"/>
            <a:ext cx="1140432" cy="6858001"/>
          </a:xfrm>
          <a:prstGeom prst="rect">
            <a:avLst/>
          </a:prstGeom>
          <a:noFill/>
          <a:ln>
            <a:noFill/>
          </a:ln>
        </p:spPr>
      </p:pic>
      <p:pic>
        <p:nvPicPr>
          <p:cNvPr id="283" name="Google Shape;283;p44" descr="Banner: Land Cover Sample Site Description Field Gu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15254" y="0"/>
            <a:ext cx="8057321" cy="1000125"/>
          </a:xfrm>
          <a:prstGeom prst="rect">
            <a:avLst/>
          </a:prstGeom>
          <a:noFill/>
          <a:ln>
            <a:noFill/>
          </a:ln>
        </p:spPr>
      </p:pic>
      <p:sp>
        <p:nvSpPr>
          <p:cNvPr id="284" name="Google Shape;284;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sp>
        <p:nvSpPr>
          <p:cNvPr id="285" name="Google Shape;285;p44"/>
          <p:cNvSpPr txBox="1">
            <a:spLocks noGrp="1"/>
          </p:cNvSpPr>
          <p:nvPr>
            <p:ph type="title"/>
          </p:nvPr>
        </p:nvSpPr>
        <p:spPr>
          <a:xfrm>
            <a:off x="1363287" y="857660"/>
            <a:ext cx="77807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600" b="1">
                <a:solidFill>
                  <a:srgbClr val="055000"/>
                </a:solidFill>
              </a:rPr>
              <a:t>Site Name and Coordinates</a:t>
            </a:r>
            <a:endParaRPr sz="2600"/>
          </a:p>
        </p:txBody>
      </p:sp>
      <p:pic>
        <p:nvPicPr>
          <p:cNvPr id="286" name="Google Shape;286;p44" descr="A screenshot of a computer&#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830504" y="1783182"/>
            <a:ext cx="4344012" cy="4573169"/>
          </a:xfrm>
          <a:prstGeom prst="rect">
            <a:avLst/>
          </a:prstGeom>
          <a:noFill/>
          <a:ln>
            <a:noFill/>
          </a:ln>
        </p:spPr>
      </p:pic>
      <p:sp>
        <p:nvSpPr>
          <p:cNvPr id="287" name="Google Shape;287;p44" descr="Text box that reads &quot;Zoom into your region on the map and move the map until the red pin is on your site&quot;."/>
          <p:cNvSpPr txBox="1"/>
          <p:nvPr/>
        </p:nvSpPr>
        <p:spPr>
          <a:xfrm>
            <a:off x="1458137" y="2717357"/>
            <a:ext cx="1901619"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FF0000"/>
                </a:solidFill>
                <a:latin typeface="Arial"/>
                <a:ea typeface="Arial"/>
                <a:cs typeface="Arial"/>
                <a:sym typeface="Arial"/>
              </a:rPr>
              <a:t>Use the dropdown menus to enter your MUC classification</a:t>
            </a:r>
            <a:endParaRPr/>
          </a:p>
        </p:txBody>
      </p:sp>
      <p:cxnSp>
        <p:nvCxnSpPr>
          <p:cNvPr id="288" name="Google Shape;288;p44" descr="Down arrow pointing to radio button for GPS."/>
          <p:cNvCxnSpPr/>
          <p:nvPr/>
        </p:nvCxnSpPr>
        <p:spPr>
          <a:xfrm rot="10800000" flipH="1">
            <a:off x="3220031" y="2842352"/>
            <a:ext cx="610473" cy="199723"/>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289" name="Google Shape;289;p44" descr="Down arrow pointing to radio button for GPS."/>
          <p:cNvCxnSpPr/>
          <p:nvPr/>
        </p:nvCxnSpPr>
        <p:spPr>
          <a:xfrm>
            <a:off x="3277234" y="3140135"/>
            <a:ext cx="553270" cy="26935"/>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290" name="Google Shape;290;p44" descr="Down arrow pointing to radio button for GPS."/>
          <p:cNvCxnSpPr/>
          <p:nvPr/>
        </p:nvCxnSpPr>
        <p:spPr>
          <a:xfrm>
            <a:off x="3213035" y="3258148"/>
            <a:ext cx="617469" cy="233435"/>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7647"/>
              </a:srgbClr>
            </a:outerShdw>
          </a:effectLst>
        </p:spPr>
      </p:cxnSp>
      <p:sp>
        <p:nvSpPr>
          <p:cNvPr id="291" name="Google Shape;291;p44" descr="Text box that reads &quot;Zoom into your region on the map and move the map until the red pin is on your site&quot;."/>
          <p:cNvSpPr txBox="1"/>
          <p:nvPr/>
        </p:nvSpPr>
        <p:spPr>
          <a:xfrm>
            <a:off x="1444142" y="5934237"/>
            <a:ext cx="19016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FF0000"/>
                </a:solidFill>
                <a:latin typeface="Arial"/>
                <a:ea typeface="Arial"/>
                <a:cs typeface="Arial"/>
                <a:sym typeface="Arial"/>
              </a:rPr>
              <a:t>Click Save Site</a:t>
            </a:r>
            <a:endParaRPr/>
          </a:p>
        </p:txBody>
      </p:sp>
      <p:cxnSp>
        <p:nvCxnSpPr>
          <p:cNvPr id="292" name="Google Shape;292;p44" descr="Down arrow pointing to radio button for GPS."/>
          <p:cNvCxnSpPr/>
          <p:nvPr/>
        </p:nvCxnSpPr>
        <p:spPr>
          <a:xfrm>
            <a:off x="2861020" y="6088126"/>
            <a:ext cx="969483" cy="0"/>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7647"/>
              </a:srgbClr>
            </a:outerShdw>
          </a:effectLst>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4"/>
          <p:cNvSpPr txBox="1">
            <a:spLocks noGrp="1"/>
          </p:cNvSpPr>
          <p:nvPr>
            <p:ph type="title"/>
          </p:nvPr>
        </p:nvSpPr>
        <p:spPr>
          <a:xfrm>
            <a:off x="1115254" y="949525"/>
            <a:ext cx="7886700" cy="7064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b="1">
                <a:solidFill>
                  <a:srgbClr val="055000"/>
                </a:solidFill>
              </a:rPr>
              <a:t>Visualize and Retrieve Data</a:t>
            </a:r>
            <a:endParaRPr b="1">
              <a:solidFill>
                <a:srgbClr val="055000"/>
              </a:solidFill>
            </a:endParaRPr>
          </a:p>
        </p:txBody>
      </p:sp>
      <p:pic>
        <p:nvPicPr>
          <p:cNvPr id="298" name="Google Shape;298;p24" descr="Banner: Land Cover Sample Site Description Field Gu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5254" y="-20637"/>
            <a:ext cx="8028746" cy="1009417"/>
          </a:xfrm>
          <a:prstGeom prst="rect">
            <a:avLst/>
          </a:prstGeom>
          <a:noFill/>
          <a:ln>
            <a:noFill/>
          </a:ln>
        </p:spPr>
      </p:pic>
      <p:pic>
        <p:nvPicPr>
          <p:cNvPr id="299" name="Google Shape;299;p24" descr="Menu: Understanding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0638"/>
            <a:ext cx="1125876" cy="6878637"/>
          </a:xfrm>
          <a:prstGeom prst="rect">
            <a:avLst/>
          </a:prstGeom>
          <a:noFill/>
          <a:ln>
            <a:noFill/>
          </a:ln>
        </p:spPr>
      </p:pic>
      <p:sp>
        <p:nvSpPr>
          <p:cNvPr id="300" name="Google Shape;300;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sp>
        <p:nvSpPr>
          <p:cNvPr id="301" name="Google Shape;301;p24"/>
          <p:cNvSpPr txBox="1">
            <a:spLocks noGrp="1"/>
          </p:cNvSpPr>
          <p:nvPr>
            <p:ph type="body" idx="1"/>
          </p:nvPr>
        </p:nvSpPr>
        <p:spPr>
          <a:xfrm>
            <a:off x="1363800" y="1559115"/>
            <a:ext cx="7630565" cy="149858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700"/>
              <a:buNone/>
            </a:pPr>
            <a:r>
              <a:rPr lang="en-US" sz="1700"/>
              <a:t>GLOBE provides the ability to view and interact with data measured across the world. Use the</a:t>
            </a:r>
            <a:r>
              <a:rPr lang="en-US" sz="1700" u="sng">
                <a:solidFill>
                  <a:schemeClr val="hlink"/>
                </a:solidFill>
                <a:hlinkClick r:id="rId5"/>
              </a:rPr>
              <a:t> visualization tool</a:t>
            </a:r>
            <a:r>
              <a:rPr lang="en-US" sz="1700"/>
              <a:t> to map, graph, filter and export Land Cover Classification data that have been measured across GLOBE protocols since 1995. </a:t>
            </a:r>
            <a:endParaRPr/>
          </a:p>
        </p:txBody>
      </p:sp>
      <p:sp>
        <p:nvSpPr>
          <p:cNvPr id="302" name="Google Shape;302;p24"/>
          <p:cNvSpPr txBox="1"/>
          <p:nvPr/>
        </p:nvSpPr>
        <p:spPr>
          <a:xfrm>
            <a:off x="1363800" y="6308050"/>
            <a:ext cx="66522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See</a:t>
            </a:r>
            <a:r>
              <a:rPr lang="en-US" sz="1400" b="0" i="0" u="none" strike="noStrike" cap="none">
                <a:solidFill>
                  <a:schemeClr val="dk1"/>
                </a:solidFill>
                <a:latin typeface="Calibri"/>
                <a:ea typeface="Calibri"/>
                <a:cs typeface="Calibri"/>
                <a:sym typeface="Calibri"/>
              </a:rPr>
              <a:t> </a:t>
            </a:r>
            <a:r>
              <a:rPr lang="en-US" sz="1800" b="0" i="0" u="sng" strike="noStrike" cap="none">
                <a:solidFill>
                  <a:schemeClr val="hlink"/>
                </a:solidFill>
                <a:latin typeface="Calibri"/>
                <a:ea typeface="Calibri"/>
                <a:cs typeface="Calibri"/>
                <a:sym typeface="Calibri"/>
                <a:hlinkClick r:id="rId6"/>
              </a:rPr>
              <a:t>video tutorials on using the GLOBE Visualization system</a:t>
            </a:r>
            <a:r>
              <a:rPr lang="en-US" sz="14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p:txBody>
      </p:sp>
      <p:sp>
        <p:nvSpPr>
          <p:cNvPr id="303" name="Google Shape;303;p24"/>
          <p:cNvSpPr txBox="1"/>
          <p:nvPr/>
        </p:nvSpPr>
        <p:spPr>
          <a:xfrm>
            <a:off x="1960144" y="2930984"/>
            <a:ext cx="1205763"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Click the layers icon.</a:t>
            </a:r>
            <a:endParaRPr/>
          </a:p>
        </p:txBody>
      </p:sp>
      <p:sp>
        <p:nvSpPr>
          <p:cNvPr id="304" name="Google Shape;304;p24"/>
          <p:cNvSpPr txBox="1"/>
          <p:nvPr/>
        </p:nvSpPr>
        <p:spPr>
          <a:xfrm>
            <a:off x="1504097" y="4427345"/>
            <a:ext cx="1487229"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Select Land Cover Classification under the Biosphere drop down </a:t>
            </a:r>
            <a:endParaRPr/>
          </a:p>
        </p:txBody>
      </p:sp>
      <p:sp>
        <p:nvSpPr>
          <p:cNvPr id="305" name="Google Shape;305;p24"/>
          <p:cNvSpPr txBox="1"/>
          <p:nvPr/>
        </p:nvSpPr>
        <p:spPr>
          <a:xfrm>
            <a:off x="7402310" y="3777745"/>
            <a:ext cx="148722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Click Submit.</a:t>
            </a:r>
            <a:endParaRPr/>
          </a:p>
        </p:txBody>
      </p:sp>
      <p:cxnSp>
        <p:nvCxnSpPr>
          <p:cNvPr id="306" name="Google Shape;306;p24"/>
          <p:cNvCxnSpPr/>
          <p:nvPr/>
        </p:nvCxnSpPr>
        <p:spPr>
          <a:xfrm rot="10800000" flipH="1">
            <a:off x="2921280" y="2930984"/>
            <a:ext cx="764088" cy="266474"/>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07" name="Google Shape;307;p24"/>
          <p:cNvCxnSpPr>
            <a:stCxn id="304" idx="3"/>
          </p:cNvCxnSpPr>
          <p:nvPr/>
        </p:nvCxnSpPr>
        <p:spPr>
          <a:xfrm>
            <a:off x="2991326" y="5212175"/>
            <a:ext cx="981900" cy="86700"/>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08" name="Google Shape;308;p24"/>
          <p:cNvCxnSpPr/>
          <p:nvPr/>
        </p:nvCxnSpPr>
        <p:spPr>
          <a:xfrm rot="10800000">
            <a:off x="6617606" y="4017559"/>
            <a:ext cx="752271" cy="0"/>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pic>
        <p:nvPicPr>
          <p:cNvPr id="309" name="Google Shape;309;p24" descr="A screenshot of the filters on the data visualization system"/>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973261" y="2655811"/>
            <a:ext cx="2565400" cy="3556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5"/>
          <p:cNvSpPr txBox="1">
            <a:spLocks noGrp="1"/>
          </p:cNvSpPr>
          <p:nvPr>
            <p:ph type="title"/>
          </p:nvPr>
        </p:nvSpPr>
        <p:spPr>
          <a:xfrm>
            <a:off x="1115254" y="949525"/>
            <a:ext cx="7886700" cy="7064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b="1">
                <a:solidFill>
                  <a:srgbClr val="055000"/>
                </a:solidFill>
              </a:rPr>
              <a:t>Visualize and Retrieve Data</a:t>
            </a:r>
            <a:endParaRPr b="1">
              <a:solidFill>
                <a:srgbClr val="055000"/>
              </a:solidFill>
            </a:endParaRPr>
          </a:p>
        </p:txBody>
      </p:sp>
      <p:pic>
        <p:nvPicPr>
          <p:cNvPr id="315" name="Google Shape;315;p45" descr="Banner: Land Cover Sample Site Description Field Gu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5254" y="-20637"/>
            <a:ext cx="8028746" cy="1009417"/>
          </a:xfrm>
          <a:prstGeom prst="rect">
            <a:avLst/>
          </a:prstGeom>
          <a:noFill/>
          <a:ln>
            <a:noFill/>
          </a:ln>
        </p:spPr>
      </p:pic>
      <p:pic>
        <p:nvPicPr>
          <p:cNvPr id="316" name="Google Shape;316;p45" descr="Menu: Understanding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0638"/>
            <a:ext cx="1125876" cy="6878637"/>
          </a:xfrm>
          <a:prstGeom prst="rect">
            <a:avLst/>
          </a:prstGeom>
          <a:noFill/>
          <a:ln>
            <a:noFill/>
          </a:ln>
        </p:spPr>
      </p:pic>
      <p:sp>
        <p:nvSpPr>
          <p:cNvPr id="317" name="Google Shape;317;p45"/>
          <p:cNvSpPr txBox="1">
            <a:spLocks noGrp="1"/>
          </p:cNvSpPr>
          <p:nvPr>
            <p:ph type="body" idx="1"/>
          </p:nvPr>
        </p:nvSpPr>
        <p:spPr>
          <a:xfrm>
            <a:off x="1363806" y="1726754"/>
            <a:ext cx="7630565" cy="149858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a:t>Select the date for which you need Land Cover Classification data. </a:t>
            </a:r>
            <a:endParaRPr/>
          </a:p>
          <a:p>
            <a:pPr marL="228600" lvl="0" indent="-101600" algn="l" rtl="0">
              <a:lnSpc>
                <a:spcPct val="90000"/>
              </a:lnSpc>
              <a:spcBef>
                <a:spcPts val="1600"/>
              </a:spcBef>
              <a:spcAft>
                <a:spcPts val="0"/>
              </a:spcAft>
              <a:buClr>
                <a:schemeClr val="dk1"/>
              </a:buClr>
              <a:buSzPts val="2000"/>
              <a:buNone/>
            </a:pPr>
            <a:endParaRPr/>
          </a:p>
        </p:txBody>
      </p:sp>
      <p:pic>
        <p:nvPicPr>
          <p:cNvPr id="318" name="Google Shape;318;p45" descr="A screenshot of the visualization system with the tool to change the date being view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37950" y="2849043"/>
            <a:ext cx="7106006" cy="3153196"/>
          </a:xfrm>
          <a:prstGeom prst="rect">
            <a:avLst/>
          </a:prstGeom>
          <a:noFill/>
          <a:ln>
            <a:noFill/>
          </a:ln>
        </p:spPr>
      </p:pic>
      <p:cxnSp>
        <p:nvCxnSpPr>
          <p:cNvPr id="319" name="Google Shape;319;p45"/>
          <p:cNvCxnSpPr/>
          <p:nvPr/>
        </p:nvCxnSpPr>
        <p:spPr>
          <a:xfrm>
            <a:off x="4858439" y="2269475"/>
            <a:ext cx="2070312" cy="1186410"/>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6"/>
          <p:cNvSpPr txBox="1">
            <a:spLocks noGrp="1"/>
          </p:cNvSpPr>
          <p:nvPr>
            <p:ph type="title"/>
          </p:nvPr>
        </p:nvSpPr>
        <p:spPr>
          <a:xfrm>
            <a:off x="1115254" y="949525"/>
            <a:ext cx="7886700" cy="7064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b="1">
                <a:solidFill>
                  <a:srgbClr val="055000"/>
                </a:solidFill>
              </a:rPr>
              <a:t>Visualize and Retrieve Data</a:t>
            </a:r>
            <a:endParaRPr b="1">
              <a:solidFill>
                <a:srgbClr val="055000"/>
              </a:solidFill>
            </a:endParaRPr>
          </a:p>
        </p:txBody>
      </p:sp>
      <p:pic>
        <p:nvPicPr>
          <p:cNvPr id="325" name="Google Shape;325;p46" descr="Banner: Land Cover Sample Site Description Field Gu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5254" y="-20637"/>
            <a:ext cx="8028746" cy="1009417"/>
          </a:xfrm>
          <a:prstGeom prst="rect">
            <a:avLst/>
          </a:prstGeom>
          <a:noFill/>
          <a:ln>
            <a:noFill/>
          </a:ln>
        </p:spPr>
      </p:pic>
      <p:pic>
        <p:nvPicPr>
          <p:cNvPr id="326" name="Google Shape;326;p46" descr="Menu: Understanding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0638"/>
            <a:ext cx="1125876" cy="6878637"/>
          </a:xfrm>
          <a:prstGeom prst="rect">
            <a:avLst/>
          </a:prstGeom>
          <a:noFill/>
          <a:ln>
            <a:noFill/>
          </a:ln>
        </p:spPr>
      </p:pic>
      <p:pic>
        <p:nvPicPr>
          <p:cNvPr id="327" name="Google Shape;327;p46" descr="A screenshot of the data vizualization tool with a box showing summary data for a land cover site.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343278" y="2450844"/>
            <a:ext cx="5039898" cy="3208217"/>
          </a:xfrm>
          <a:prstGeom prst="rect">
            <a:avLst/>
          </a:prstGeom>
          <a:noFill/>
          <a:ln>
            <a:noFill/>
          </a:ln>
        </p:spPr>
      </p:pic>
      <p:sp>
        <p:nvSpPr>
          <p:cNvPr id="328" name="Google Shape;328;p46"/>
          <p:cNvSpPr txBox="1">
            <a:spLocks noGrp="1"/>
          </p:cNvSpPr>
          <p:nvPr>
            <p:ph type="body" idx="1"/>
          </p:nvPr>
        </p:nvSpPr>
        <p:spPr>
          <a:xfrm>
            <a:off x="1363806" y="1726754"/>
            <a:ext cx="7630565" cy="149858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a:t>Select the sampling site for which you need Land Cover Classification Data, and a box will open with a data summary for that site.</a:t>
            </a:r>
            <a:endParaRPr/>
          </a:p>
          <a:p>
            <a:pPr marL="228600" lvl="0" indent="-101600" algn="l" rtl="0">
              <a:lnSpc>
                <a:spcPct val="90000"/>
              </a:lnSpc>
              <a:spcBef>
                <a:spcPts val="1600"/>
              </a:spcBef>
              <a:spcAft>
                <a:spcPts val="0"/>
              </a:spcAft>
              <a:buClr>
                <a:schemeClr val="dk1"/>
              </a:buClr>
              <a:buSzPts val="2000"/>
              <a:buNone/>
            </a:pPr>
            <a:endParaRPr/>
          </a:p>
        </p:txBody>
      </p:sp>
      <p:sp>
        <p:nvSpPr>
          <p:cNvPr id="329" name="Google Shape;329;p46"/>
          <p:cNvSpPr txBox="1"/>
          <p:nvPr/>
        </p:nvSpPr>
        <p:spPr>
          <a:xfrm>
            <a:off x="2111771" y="5963315"/>
            <a:ext cx="537487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Clicking on a location will open to a map note providing data for that location and time.  </a:t>
            </a:r>
            <a:endParaRPr/>
          </a:p>
        </p:txBody>
      </p:sp>
      <p:sp>
        <p:nvSpPr>
          <p:cNvPr id="330" name="Google Shape;330;p46"/>
          <p:cNvSpPr txBox="1"/>
          <p:nvPr/>
        </p:nvSpPr>
        <p:spPr>
          <a:xfrm>
            <a:off x="1443210" y="2880521"/>
            <a:ext cx="1643933"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Click on the table icon to view the data in a table and download it as a .csv for analysis.</a:t>
            </a:r>
            <a:endParaRPr/>
          </a:p>
        </p:txBody>
      </p:sp>
      <p:cxnSp>
        <p:nvCxnSpPr>
          <p:cNvPr id="331" name="Google Shape;331;p46"/>
          <p:cNvCxnSpPr/>
          <p:nvPr/>
        </p:nvCxnSpPr>
        <p:spPr>
          <a:xfrm rot="10800000" flipH="1">
            <a:off x="2519482" y="5409282"/>
            <a:ext cx="1237270" cy="491026"/>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32" name="Google Shape;332;p46"/>
          <p:cNvCxnSpPr/>
          <p:nvPr/>
        </p:nvCxnSpPr>
        <p:spPr>
          <a:xfrm>
            <a:off x="2732083" y="3207163"/>
            <a:ext cx="1267040" cy="95780"/>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27" descr="watermark of mountain landscape with meadow and trees"/>
          <p:cNvPicPr preferRelativeResize="0"/>
          <p:nvPr/>
        </p:nvPicPr>
        <p:blipFill rotWithShape="1">
          <a:blip r:embed="rId3" cstate="email">
            <a:alphaModFix amt="15000"/>
            <a:extLst>
              <a:ext uri="{28A0092B-C50C-407E-A947-70E740481C1C}">
                <a14:useLocalDpi xmlns:a14="http://schemas.microsoft.com/office/drawing/2010/main"/>
              </a:ext>
            </a:extLst>
          </a:blip>
          <a:srcRect/>
          <a:stretch/>
        </p:blipFill>
        <p:spPr>
          <a:xfrm>
            <a:off x="1115547" y="1562101"/>
            <a:ext cx="8028452" cy="5295899"/>
          </a:xfrm>
          <a:prstGeom prst="rect">
            <a:avLst/>
          </a:prstGeom>
          <a:noFill/>
          <a:ln>
            <a:noFill/>
          </a:ln>
        </p:spPr>
      </p:pic>
      <p:sp>
        <p:nvSpPr>
          <p:cNvPr id="338" name="Google Shape;338;p27"/>
          <p:cNvSpPr txBox="1">
            <a:spLocks noGrp="1"/>
          </p:cNvSpPr>
          <p:nvPr>
            <p:ph type="title"/>
          </p:nvPr>
        </p:nvSpPr>
        <p:spPr>
          <a:xfrm>
            <a:off x="1184004" y="899319"/>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2200" b="1">
                <a:solidFill>
                  <a:srgbClr val="055000"/>
                </a:solidFill>
              </a:rPr>
              <a:t>Review questions to help you prepare to do the Land Cover Sampling Site  Description associated with the GLOBE Biometry Protocol</a:t>
            </a:r>
            <a:br>
              <a:rPr lang="en-US">
                <a:solidFill>
                  <a:srgbClr val="055000"/>
                </a:solidFill>
              </a:rPr>
            </a:br>
            <a:endParaRPr/>
          </a:p>
        </p:txBody>
      </p:sp>
      <p:sp>
        <p:nvSpPr>
          <p:cNvPr id="339" name="Google Shape;339;p27"/>
          <p:cNvSpPr txBox="1">
            <a:spLocks noGrp="1"/>
          </p:cNvSpPr>
          <p:nvPr>
            <p:ph type="body" idx="1"/>
          </p:nvPr>
        </p:nvSpPr>
        <p:spPr>
          <a:xfrm>
            <a:off x="1252461" y="1870317"/>
            <a:ext cx="7360920" cy="4727575"/>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90000"/>
              </a:lnSpc>
              <a:spcBef>
                <a:spcPts val="0"/>
              </a:spcBef>
              <a:spcAft>
                <a:spcPts val="0"/>
              </a:spcAft>
              <a:buClr>
                <a:schemeClr val="dk1"/>
              </a:buClr>
              <a:buSzPct val="100000"/>
              <a:buFont typeface="Calibri"/>
              <a:buAutoNum type="arabicPeriod"/>
            </a:pPr>
            <a:r>
              <a:rPr lang="en-US" b="1"/>
              <a:t>Land Cover measurements are part of what GLOBE Protocol area or Earth system sphere?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GLOBE protocols require you to establish your Land Cover Sampling Site?</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is the difference between homogenous and heterogeneous sampling sites?</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Can a sampling site be classified as homogenous if it has evenly dispersed trees, grasses and shrubs in the same vegetation?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How big should your sampling site be, at minimum, in meters?</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instrument do you use to determine the latitude and longitude of your sampling site?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vegetation classification scheme is used by GLOBE  to ensure that land cover data is comparable from one site to another?</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protocols will you need to do in order to determine the MUC class of your land cover sampling site?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Define these terms: </a:t>
            </a:r>
            <a:r>
              <a:rPr lang="en-US" b="1" i="1"/>
              <a:t>accuracy</a:t>
            </a:r>
            <a:r>
              <a:rPr lang="en-US" b="1"/>
              <a:t>  and  </a:t>
            </a:r>
            <a:r>
              <a:rPr lang="en-US" b="1" i="1"/>
              <a:t>precision</a:t>
            </a:r>
            <a:r>
              <a:rPr lang="en-US" b="1"/>
              <a:t>. Why do GLOBE protocols usually specify that measurements be taken at least 3 times?</a:t>
            </a:r>
            <a:endParaRPr/>
          </a:p>
        </p:txBody>
      </p:sp>
      <p:pic>
        <p:nvPicPr>
          <p:cNvPr id="340" name="Google Shape;340;p27" descr="Men: Quiz Yourself"/>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1184004" cy="6858000"/>
          </a:xfrm>
          <a:prstGeom prst="rect">
            <a:avLst/>
          </a:prstGeom>
          <a:noFill/>
          <a:ln>
            <a:noFill/>
          </a:ln>
        </p:spPr>
      </p:pic>
      <p:pic>
        <p:nvPicPr>
          <p:cNvPr id="341" name="Google Shape;341;p27" descr="Banner: Land Cover Sample Site Description Field Gud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141140" y="0"/>
            <a:ext cx="8002859" cy="97099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28" descr="watermark of mountain landscape with meadow and trees"/>
          <p:cNvPicPr preferRelativeResize="0"/>
          <p:nvPr/>
        </p:nvPicPr>
        <p:blipFill rotWithShape="1">
          <a:blip r:embed="rId3" cstate="email">
            <a:alphaModFix amt="15000"/>
            <a:extLst>
              <a:ext uri="{28A0092B-C50C-407E-A947-70E740481C1C}">
                <a14:useLocalDpi xmlns:a14="http://schemas.microsoft.com/office/drawing/2010/main"/>
              </a:ext>
            </a:extLst>
          </a:blip>
          <a:srcRect/>
          <a:stretch/>
        </p:blipFill>
        <p:spPr>
          <a:xfrm>
            <a:off x="1149776" y="1562101"/>
            <a:ext cx="8028452" cy="5295899"/>
          </a:xfrm>
          <a:prstGeom prst="rect">
            <a:avLst/>
          </a:prstGeom>
          <a:noFill/>
          <a:ln>
            <a:noFill/>
          </a:ln>
        </p:spPr>
      </p:pic>
      <p:sp>
        <p:nvSpPr>
          <p:cNvPr id="347" name="Google Shape;347;p28"/>
          <p:cNvSpPr txBox="1">
            <a:spLocks noGrp="1"/>
          </p:cNvSpPr>
          <p:nvPr>
            <p:ph type="title"/>
          </p:nvPr>
        </p:nvSpPr>
        <p:spPr>
          <a:xfrm>
            <a:off x="1257299" y="86411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b="1">
                <a:solidFill>
                  <a:srgbClr val="055000"/>
                </a:solidFill>
              </a:rPr>
              <a:t>Are you ready to take the quiz?</a:t>
            </a:r>
            <a:br>
              <a:rPr lang="en-US">
                <a:solidFill>
                  <a:srgbClr val="055000"/>
                </a:solidFill>
              </a:rPr>
            </a:br>
            <a:endParaRPr/>
          </a:p>
        </p:txBody>
      </p:sp>
      <p:sp>
        <p:nvSpPr>
          <p:cNvPr id="348" name="Google Shape;348;p28"/>
          <p:cNvSpPr txBox="1">
            <a:spLocks noGrp="1"/>
          </p:cNvSpPr>
          <p:nvPr>
            <p:ph type="body" idx="1"/>
          </p:nvPr>
        </p:nvSpPr>
        <p:spPr>
          <a:xfrm>
            <a:off x="1371600" y="1835115"/>
            <a:ext cx="629412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000"/>
              </a:buClr>
              <a:buSzPts val="2400"/>
              <a:buChar char="•"/>
            </a:pPr>
            <a:r>
              <a:rPr lang="en-US" sz="2400">
                <a:solidFill>
                  <a:srgbClr val="000000"/>
                </a:solidFill>
              </a:rPr>
              <a:t>You have now completed the slide stack. If you are ready to take the assessment, sign on and take the assessment corresponding to </a:t>
            </a:r>
            <a:r>
              <a:rPr lang="en-US" sz="2400" b="1">
                <a:solidFill>
                  <a:srgbClr val="055000"/>
                </a:solidFill>
              </a:rPr>
              <a:t>Land Cover Sample Site Description Field Guide Protocol.</a:t>
            </a:r>
            <a:endParaRPr/>
          </a:p>
          <a:p>
            <a:pPr marL="228600" lvl="0" indent="-76200" algn="l" rtl="0">
              <a:lnSpc>
                <a:spcPct val="90000"/>
              </a:lnSpc>
              <a:spcBef>
                <a:spcPts val="1000"/>
              </a:spcBef>
              <a:spcAft>
                <a:spcPts val="0"/>
              </a:spcAft>
              <a:buClr>
                <a:schemeClr val="dk1"/>
              </a:buClr>
              <a:buSzPts val="2400"/>
              <a:buNone/>
            </a:pPr>
            <a:endParaRPr sz="2400">
              <a:solidFill>
                <a:srgbClr val="000000"/>
              </a:solidFill>
            </a:endParaRPr>
          </a:p>
          <a:p>
            <a:pPr marL="228600" lvl="0" indent="-228600" algn="l" rtl="0">
              <a:lnSpc>
                <a:spcPct val="90000"/>
              </a:lnSpc>
              <a:spcBef>
                <a:spcPts val="1000"/>
              </a:spcBef>
              <a:spcAft>
                <a:spcPts val="0"/>
              </a:spcAft>
              <a:buClr>
                <a:srgbClr val="000000"/>
              </a:buClr>
              <a:buSzPts val="2400"/>
              <a:buChar char="•"/>
            </a:pPr>
            <a:r>
              <a:rPr lang="en-US" sz="2400">
                <a:solidFill>
                  <a:srgbClr val="000000"/>
                </a:solidFill>
              </a:rPr>
              <a:t>When you pass the assessment, you are ready to establish your </a:t>
            </a:r>
            <a:r>
              <a:rPr lang="en-US" sz="2400" b="1">
                <a:solidFill>
                  <a:srgbClr val="055000"/>
                </a:solidFill>
              </a:rPr>
              <a:t>Land Cover Sample Site</a:t>
            </a:r>
            <a:r>
              <a:rPr lang="en-US" sz="2400">
                <a:solidFill>
                  <a:srgbClr val="000000"/>
                </a:solidFill>
              </a:rPr>
              <a:t>!</a:t>
            </a:r>
            <a:endParaRPr/>
          </a:p>
        </p:txBody>
      </p:sp>
      <p:pic>
        <p:nvPicPr>
          <p:cNvPr id="349" name="Google Shape;349;p28" descr="Men: Quiz Yourself"/>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1184004" cy="6858000"/>
          </a:xfrm>
          <a:prstGeom prst="rect">
            <a:avLst/>
          </a:prstGeom>
          <a:noFill/>
          <a:ln>
            <a:noFill/>
          </a:ln>
        </p:spPr>
      </p:pic>
      <p:pic>
        <p:nvPicPr>
          <p:cNvPr id="350" name="Google Shape;350;p28" descr="Banner: Land Cover Sample Site Description Field Gud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141140" y="0"/>
            <a:ext cx="8002859" cy="97099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9"/>
          <p:cNvSpPr txBox="1">
            <a:spLocks noGrp="1"/>
          </p:cNvSpPr>
          <p:nvPr>
            <p:ph type="title"/>
          </p:nvPr>
        </p:nvSpPr>
        <p:spPr>
          <a:xfrm>
            <a:off x="1199220" y="972944"/>
            <a:ext cx="7886700" cy="9418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sz="2800" b="1">
                <a:solidFill>
                  <a:srgbClr val="055000"/>
                </a:solidFill>
              </a:rPr>
              <a:t>Some Questions for Future Research using your Land Cover Data:</a:t>
            </a:r>
            <a:endParaRPr/>
          </a:p>
        </p:txBody>
      </p:sp>
      <p:sp>
        <p:nvSpPr>
          <p:cNvPr id="356" name="Google Shape;356;p29"/>
          <p:cNvSpPr txBox="1">
            <a:spLocks noGrp="1"/>
          </p:cNvSpPr>
          <p:nvPr>
            <p:ph type="body" idx="1"/>
          </p:nvPr>
        </p:nvSpPr>
        <p:spPr>
          <a:xfrm>
            <a:off x="1310640" y="1825625"/>
            <a:ext cx="7406640" cy="4351338"/>
          </a:xfrm>
          <a:prstGeom prst="rect">
            <a:avLst/>
          </a:prstGeom>
          <a:noFill/>
          <a:ln>
            <a:noFill/>
          </a:ln>
        </p:spPr>
        <p:txBody>
          <a:bodyPr spcFirstLastPara="1" wrap="square" lIns="91425" tIns="45700" rIns="91425" bIns="45700" anchor="t" anchorCtr="0">
            <a:noAutofit/>
          </a:bodyPr>
          <a:lstStyle/>
          <a:p>
            <a:pPr marL="228600" lvl="0" indent="-114300" algn="l" rtl="0">
              <a:lnSpc>
                <a:spcPct val="90000"/>
              </a:lnSpc>
              <a:spcBef>
                <a:spcPts val="0"/>
              </a:spcBef>
              <a:spcAft>
                <a:spcPts val="0"/>
              </a:spcAft>
              <a:buClr>
                <a:schemeClr val="dk1"/>
              </a:buClr>
              <a:buSzPts val="1800"/>
              <a:buNone/>
            </a:pPr>
            <a:endParaRPr b="1">
              <a:solidFill>
                <a:srgbClr val="055000"/>
              </a:solidFill>
            </a:endParaRPr>
          </a:p>
          <a:p>
            <a:pPr marL="285750" lvl="0" indent="-285750" algn="l" rtl="0">
              <a:lnSpc>
                <a:spcPct val="90000"/>
              </a:lnSpc>
              <a:spcBef>
                <a:spcPts val="1000"/>
              </a:spcBef>
              <a:spcAft>
                <a:spcPts val="0"/>
              </a:spcAft>
              <a:buClr>
                <a:schemeClr val="dk1"/>
              </a:buClr>
              <a:buSzPts val="1800"/>
              <a:buFont typeface="Arial"/>
              <a:buChar char="•"/>
            </a:pPr>
            <a:r>
              <a:rPr lang="en-US"/>
              <a:t>What natural changes could alter the MUC class  of these sites?</a:t>
            </a:r>
            <a:endParaRPr/>
          </a:p>
          <a:p>
            <a:pPr marL="285750" lvl="0" indent="-285750" algn="l" rtl="0">
              <a:lnSpc>
                <a:spcPct val="90000"/>
              </a:lnSpc>
              <a:spcBef>
                <a:spcPts val="1000"/>
              </a:spcBef>
              <a:spcAft>
                <a:spcPts val="0"/>
              </a:spcAft>
              <a:buClr>
                <a:schemeClr val="dk1"/>
              </a:buClr>
              <a:buSzPts val="1800"/>
              <a:buFont typeface="Arial"/>
              <a:buChar char="•"/>
            </a:pPr>
            <a:r>
              <a:rPr lang="en-US"/>
              <a:t>Is this MUC class typical for its latitude, longitude and elevation?</a:t>
            </a:r>
            <a:endParaRPr/>
          </a:p>
          <a:p>
            <a:pPr marL="285750" lvl="0" indent="-285750" algn="l" rtl="0">
              <a:lnSpc>
                <a:spcPct val="90000"/>
              </a:lnSpc>
              <a:spcBef>
                <a:spcPts val="1000"/>
              </a:spcBef>
              <a:spcAft>
                <a:spcPts val="0"/>
              </a:spcAft>
              <a:buClr>
                <a:schemeClr val="dk1"/>
              </a:buClr>
              <a:buSzPts val="1800"/>
              <a:buFont typeface="Arial"/>
              <a:buChar char="•"/>
            </a:pPr>
            <a:r>
              <a:rPr lang="en-US"/>
              <a:t>If someone only had photos of your site, what  MUC class would he/she think this site is?</a:t>
            </a:r>
            <a:endParaRPr/>
          </a:p>
          <a:p>
            <a:pPr marL="285750" lvl="0" indent="-285750" algn="l" rtl="0">
              <a:lnSpc>
                <a:spcPct val="90000"/>
              </a:lnSpc>
              <a:spcBef>
                <a:spcPts val="1000"/>
              </a:spcBef>
              <a:spcAft>
                <a:spcPts val="0"/>
              </a:spcAft>
              <a:buClr>
                <a:schemeClr val="dk1"/>
              </a:buClr>
              <a:buSzPts val="1800"/>
              <a:buFont typeface="Arial"/>
              <a:buChar char="•"/>
            </a:pPr>
            <a:r>
              <a:rPr lang="en-US"/>
              <a:t>What other MUC classes are most similar to your site?</a:t>
            </a:r>
            <a:endParaRPr/>
          </a:p>
          <a:p>
            <a:pPr marL="285750" lvl="0" indent="-285750" algn="l" rtl="0">
              <a:lnSpc>
                <a:spcPct val="90000"/>
              </a:lnSpc>
              <a:spcBef>
                <a:spcPts val="1000"/>
              </a:spcBef>
              <a:spcAft>
                <a:spcPts val="0"/>
              </a:spcAft>
              <a:buClr>
                <a:schemeClr val="dk1"/>
              </a:buClr>
              <a:buSzPts val="1800"/>
              <a:buFont typeface="Arial"/>
              <a:buChar char="•"/>
            </a:pPr>
            <a:r>
              <a:rPr lang="en-US"/>
              <a:t>How will the land cover of your site affect local climate?</a:t>
            </a:r>
            <a:endParaRPr/>
          </a:p>
          <a:p>
            <a:pPr marL="285750" lvl="0" indent="-285750" algn="l" rtl="0">
              <a:lnSpc>
                <a:spcPct val="90000"/>
              </a:lnSpc>
              <a:spcBef>
                <a:spcPts val="1000"/>
              </a:spcBef>
              <a:spcAft>
                <a:spcPts val="0"/>
              </a:spcAft>
              <a:buClr>
                <a:schemeClr val="dk1"/>
              </a:buClr>
              <a:buSzPts val="1800"/>
              <a:buFont typeface="Arial"/>
              <a:buChar char="•"/>
            </a:pPr>
            <a:r>
              <a:rPr lang="en-US"/>
              <a:t>How will the land cover at your site affect your local watershed? </a:t>
            </a:r>
            <a:endParaRPr/>
          </a:p>
          <a:p>
            <a:pPr marL="285750" lvl="0" indent="-285750" algn="l" rtl="0">
              <a:lnSpc>
                <a:spcPct val="90000"/>
              </a:lnSpc>
              <a:spcBef>
                <a:spcPts val="1000"/>
              </a:spcBef>
              <a:spcAft>
                <a:spcPts val="0"/>
              </a:spcAft>
              <a:buClr>
                <a:schemeClr val="dk1"/>
              </a:buClr>
              <a:buSzPts val="1800"/>
              <a:buFont typeface="Arial"/>
              <a:buChar char="•"/>
            </a:pPr>
            <a:r>
              <a:rPr lang="en-US"/>
              <a:t>If you compared a Landsat image from ten years ago to one from today how do you think they would differ?</a:t>
            </a:r>
            <a:endParaRPr/>
          </a:p>
          <a:p>
            <a:pPr marL="285750" lvl="0" indent="-285750" algn="l" rtl="0">
              <a:lnSpc>
                <a:spcPct val="90000"/>
              </a:lnSpc>
              <a:spcBef>
                <a:spcPts val="1000"/>
              </a:spcBef>
              <a:spcAft>
                <a:spcPts val="0"/>
              </a:spcAft>
              <a:buClr>
                <a:schemeClr val="dk1"/>
              </a:buClr>
              <a:buSzPts val="1800"/>
              <a:buFont typeface="Arial"/>
              <a:buChar char="•"/>
            </a:pPr>
            <a:r>
              <a:rPr lang="en-US"/>
              <a:t>Does the nearest water body affect the vegetation of this site?</a:t>
            </a:r>
            <a:endParaRPr/>
          </a:p>
          <a:p>
            <a:pPr marL="285750" lvl="0" indent="-285750" algn="l" rtl="0">
              <a:lnSpc>
                <a:spcPct val="90000"/>
              </a:lnSpc>
              <a:spcBef>
                <a:spcPts val="1000"/>
              </a:spcBef>
              <a:spcAft>
                <a:spcPts val="0"/>
              </a:spcAft>
              <a:buClr>
                <a:schemeClr val="dk1"/>
              </a:buClr>
              <a:buSzPts val="1800"/>
              <a:buFont typeface="Arial"/>
              <a:buChar char="•"/>
            </a:pPr>
            <a:r>
              <a:rPr lang="en-US"/>
              <a:t>What types of animals do you think live here?</a:t>
            </a:r>
            <a:endParaRPr/>
          </a:p>
          <a:p>
            <a:pPr marL="285750" lvl="0" indent="-285750" algn="l" rtl="0">
              <a:lnSpc>
                <a:spcPct val="90000"/>
              </a:lnSpc>
              <a:spcBef>
                <a:spcPts val="1000"/>
              </a:spcBef>
              <a:spcAft>
                <a:spcPts val="0"/>
              </a:spcAft>
              <a:buClr>
                <a:schemeClr val="dk1"/>
              </a:buClr>
              <a:buSzPts val="1800"/>
              <a:buFont typeface="Arial"/>
              <a:buChar char="•"/>
            </a:pPr>
            <a:r>
              <a:rPr lang="en-US"/>
              <a:t>How are the land cover and soil characteristics of this site related?</a:t>
            </a:r>
            <a:endParaRPr/>
          </a:p>
        </p:txBody>
      </p:sp>
      <p:pic>
        <p:nvPicPr>
          <p:cNvPr id="357" name="Google Shape;357;p29" descr="Banner: Land Cover Sample Site Description Field Gu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31726" y="-28576"/>
            <a:ext cx="8212274" cy="967082"/>
          </a:xfrm>
          <a:prstGeom prst="rect">
            <a:avLst/>
          </a:prstGeom>
          <a:noFill/>
          <a:ln>
            <a:noFill/>
          </a:ln>
        </p:spPr>
      </p:pic>
      <p:pic>
        <p:nvPicPr>
          <p:cNvPr id="358" name="Google Shape;358;p29" descr="Menu: Additional Informati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0104" y="-63014"/>
            <a:ext cx="1161244" cy="692101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30" descr="Banner: Land Cover Sample Site Description Field Gu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31726" y="-28576"/>
            <a:ext cx="8212274" cy="967082"/>
          </a:xfrm>
          <a:prstGeom prst="rect">
            <a:avLst/>
          </a:prstGeom>
          <a:noFill/>
          <a:ln>
            <a:noFill/>
          </a:ln>
        </p:spPr>
      </p:pic>
      <p:pic>
        <p:nvPicPr>
          <p:cNvPr id="364" name="Google Shape;364;p30" descr="Menu: Additional Informati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0104" y="-63014"/>
            <a:ext cx="1161244" cy="6921014"/>
          </a:xfrm>
          <a:prstGeom prst="rect">
            <a:avLst/>
          </a:prstGeom>
          <a:noFill/>
          <a:ln>
            <a:noFill/>
          </a:ln>
        </p:spPr>
      </p:pic>
      <p:pic>
        <p:nvPicPr>
          <p:cNvPr id="365" name="Google Shape;365;p30" descr="watermark of mountain landscape with meadow and trees"/>
          <p:cNvPicPr preferRelativeResize="0"/>
          <p:nvPr/>
        </p:nvPicPr>
        <p:blipFill rotWithShape="1">
          <a:blip r:embed="rId5" cstate="email">
            <a:alphaModFix amt="15000"/>
            <a:extLst>
              <a:ext uri="{28A0092B-C50C-407E-A947-70E740481C1C}">
                <a14:useLocalDpi xmlns:a14="http://schemas.microsoft.com/office/drawing/2010/main"/>
              </a:ext>
            </a:extLst>
          </a:blip>
          <a:srcRect/>
          <a:stretch/>
        </p:blipFill>
        <p:spPr>
          <a:xfrm>
            <a:off x="1141140" y="1562101"/>
            <a:ext cx="8028452" cy="5295899"/>
          </a:xfrm>
          <a:prstGeom prst="rect">
            <a:avLst/>
          </a:prstGeom>
          <a:noFill/>
          <a:ln>
            <a:noFill/>
          </a:ln>
        </p:spPr>
      </p:pic>
      <p:sp>
        <p:nvSpPr>
          <p:cNvPr id="366" name="Google Shape;366;p30"/>
          <p:cNvSpPr txBox="1"/>
          <p:nvPr/>
        </p:nvSpPr>
        <p:spPr>
          <a:xfrm>
            <a:off x="1257300" y="921609"/>
            <a:ext cx="7886700" cy="81676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385623"/>
              </a:buClr>
              <a:buSzPts val="2800"/>
              <a:buFont typeface="Calibri"/>
              <a:buNone/>
            </a:pPr>
            <a:r>
              <a:rPr lang="en-US" sz="2800" b="1" i="0" u="none" strike="noStrike" cap="none">
                <a:solidFill>
                  <a:srgbClr val="385623"/>
                </a:solidFill>
                <a:latin typeface="Calibri"/>
                <a:ea typeface="Calibri"/>
                <a:cs typeface="Calibri"/>
                <a:sym typeface="Calibri"/>
              </a:rPr>
              <a:t>Credits</a:t>
            </a:r>
            <a:r>
              <a:rPr lang="en-US" sz="2400" b="1" i="0" u="none" strike="noStrike" cap="none">
                <a:solidFill>
                  <a:srgbClr val="385623"/>
                </a:solidFill>
                <a:latin typeface="Calibri"/>
                <a:ea typeface="Calibri"/>
                <a:cs typeface="Calibri"/>
                <a:sym typeface="Calibri"/>
              </a:rPr>
              <a:t>:</a:t>
            </a:r>
            <a:endParaRPr sz="2400" b="1" i="0" u="none" strike="noStrike" cap="none">
              <a:solidFill>
                <a:srgbClr val="385623"/>
              </a:solidFill>
              <a:latin typeface="Calibri"/>
              <a:ea typeface="Calibri"/>
              <a:cs typeface="Calibri"/>
              <a:sym typeface="Calibri"/>
            </a:endParaRPr>
          </a:p>
        </p:txBody>
      </p:sp>
      <p:sp>
        <p:nvSpPr>
          <p:cNvPr id="367" name="Google Shape;367;p30"/>
          <p:cNvSpPr txBox="1">
            <a:spLocks noGrp="1"/>
          </p:cNvSpPr>
          <p:nvPr>
            <p:ph type="body" idx="2"/>
          </p:nvPr>
        </p:nvSpPr>
        <p:spPr>
          <a:xfrm>
            <a:off x="1314449" y="1738375"/>
            <a:ext cx="6143625"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US" sz="1800" b="1"/>
              <a:t>Slides:  </a:t>
            </a:r>
            <a:endParaRPr/>
          </a:p>
          <a:p>
            <a:pPr marL="0" lvl="0" indent="0" algn="l" rtl="0">
              <a:lnSpc>
                <a:spcPct val="90000"/>
              </a:lnSpc>
              <a:spcBef>
                <a:spcPts val="1000"/>
              </a:spcBef>
              <a:spcAft>
                <a:spcPts val="0"/>
              </a:spcAft>
              <a:buClr>
                <a:schemeClr val="dk1"/>
              </a:buClr>
              <a:buSzPts val="1600"/>
              <a:buNone/>
            </a:pPr>
            <a:r>
              <a:rPr lang="en-US" sz="1600" b="1"/>
              <a:t>Russanne Low, Ph.D., University of Nebraska-Lincoln, USA </a:t>
            </a:r>
            <a:endParaRPr sz="1600" b="1"/>
          </a:p>
          <a:p>
            <a:pPr marL="0" lvl="0" indent="0" algn="l" rtl="0">
              <a:lnSpc>
                <a:spcPct val="90000"/>
              </a:lnSpc>
              <a:spcBef>
                <a:spcPts val="1000"/>
              </a:spcBef>
              <a:spcAft>
                <a:spcPts val="0"/>
              </a:spcAft>
              <a:buClr>
                <a:schemeClr val="dk1"/>
              </a:buClr>
              <a:buSzPts val="1600"/>
              <a:buNone/>
            </a:pPr>
            <a:r>
              <a:rPr lang="en-US" sz="1600" b="1"/>
              <a:t>Rebecca Boger, Ph.D., Brooklyn College, NYC, USA</a:t>
            </a:r>
            <a:endParaRPr sz="1600" b="1"/>
          </a:p>
          <a:p>
            <a:pPr marL="0" lvl="0" indent="0" algn="l" rtl="0">
              <a:lnSpc>
                <a:spcPct val="90000"/>
              </a:lnSpc>
              <a:spcBef>
                <a:spcPts val="1000"/>
              </a:spcBef>
              <a:spcAft>
                <a:spcPts val="0"/>
              </a:spcAft>
              <a:buClr>
                <a:schemeClr val="dk1"/>
              </a:buClr>
              <a:buSzPts val="1600"/>
              <a:buNone/>
            </a:pPr>
            <a:r>
              <a:rPr lang="en-US" sz="1600" b="1"/>
              <a:t>Cover Art: </a:t>
            </a:r>
            <a:endParaRPr/>
          </a:p>
          <a:p>
            <a:pPr marL="0" lvl="0" indent="0" algn="l" rtl="0">
              <a:lnSpc>
                <a:spcPct val="90000"/>
              </a:lnSpc>
              <a:spcBef>
                <a:spcPts val="1000"/>
              </a:spcBef>
              <a:spcAft>
                <a:spcPts val="0"/>
              </a:spcAft>
              <a:buClr>
                <a:schemeClr val="dk1"/>
              </a:buClr>
              <a:buSzPts val="1600"/>
              <a:buNone/>
            </a:pPr>
            <a:r>
              <a:rPr lang="en-US" sz="1600" b="1"/>
              <a:t>Jenn Glaser, </a:t>
            </a:r>
            <a:r>
              <a:rPr lang="en-US" sz="1600" b="1" i="1"/>
              <a:t>ScribeArts</a:t>
            </a:r>
            <a:endParaRPr sz="1600" b="1" i="1"/>
          </a:p>
          <a:p>
            <a:pPr marL="0" lvl="0" indent="0" algn="l" rtl="0">
              <a:lnSpc>
                <a:spcPct val="90000"/>
              </a:lnSpc>
              <a:spcBef>
                <a:spcPts val="1000"/>
              </a:spcBef>
              <a:spcAft>
                <a:spcPts val="0"/>
              </a:spcAft>
              <a:buClr>
                <a:schemeClr val="dk1"/>
              </a:buClr>
              <a:buSzPts val="1600"/>
              <a:buNone/>
            </a:pPr>
            <a:endParaRPr sz="1600" b="1"/>
          </a:p>
          <a:p>
            <a:pPr marL="0" lvl="0" indent="0" algn="l" rtl="0">
              <a:lnSpc>
                <a:spcPct val="90000"/>
              </a:lnSpc>
              <a:spcBef>
                <a:spcPts val="1000"/>
              </a:spcBef>
              <a:spcAft>
                <a:spcPts val="0"/>
              </a:spcAft>
              <a:buClr>
                <a:schemeClr val="dk1"/>
              </a:buClr>
              <a:buSzPts val="1800"/>
              <a:buNone/>
            </a:pPr>
            <a:r>
              <a:rPr lang="en-US" sz="1800" b="1"/>
              <a:t>More Information:</a:t>
            </a:r>
            <a:endParaRPr/>
          </a:p>
          <a:p>
            <a:pPr marL="0" lvl="0" indent="0" algn="l" rtl="0">
              <a:lnSpc>
                <a:spcPct val="90000"/>
              </a:lnSpc>
              <a:spcBef>
                <a:spcPts val="1000"/>
              </a:spcBef>
              <a:spcAft>
                <a:spcPts val="0"/>
              </a:spcAft>
              <a:buClr>
                <a:schemeClr val="dk1"/>
              </a:buClr>
              <a:buSzPts val="1600"/>
              <a:buNone/>
            </a:pPr>
            <a:r>
              <a:rPr lang="en-US" sz="1600" b="1" u="sng">
                <a:solidFill>
                  <a:schemeClr val="hlink"/>
                </a:solidFill>
                <a:hlinkClick r:id="rId6"/>
              </a:rPr>
              <a:t>The GLOBE Program</a:t>
            </a:r>
            <a:endParaRPr sz="1600" b="1"/>
          </a:p>
          <a:p>
            <a:pPr marL="0" lvl="0" indent="0" algn="l" rtl="0">
              <a:lnSpc>
                <a:spcPct val="90000"/>
              </a:lnSpc>
              <a:spcBef>
                <a:spcPts val="1000"/>
              </a:spcBef>
              <a:spcAft>
                <a:spcPts val="0"/>
              </a:spcAft>
              <a:buClr>
                <a:schemeClr val="dk1"/>
              </a:buClr>
              <a:buSzPts val="1600"/>
              <a:buNone/>
            </a:pPr>
            <a:r>
              <a:rPr lang="en-US" sz="1600" b="1" u="sng">
                <a:solidFill>
                  <a:schemeClr val="hlink"/>
                </a:solidFill>
                <a:hlinkClick r:id="rId7"/>
              </a:rPr>
              <a:t>NASA Earth Science </a:t>
            </a:r>
            <a:endParaRPr sz="1600" b="1"/>
          </a:p>
          <a:p>
            <a:pPr marL="0" lvl="0" indent="0" algn="l" rtl="0">
              <a:lnSpc>
                <a:spcPct val="90000"/>
              </a:lnSpc>
              <a:spcBef>
                <a:spcPts val="1000"/>
              </a:spcBef>
              <a:spcAft>
                <a:spcPts val="0"/>
              </a:spcAft>
              <a:buClr>
                <a:schemeClr val="dk1"/>
              </a:buClr>
              <a:buSzPts val="1600"/>
              <a:buNone/>
            </a:pPr>
            <a:r>
              <a:rPr lang="en-US" sz="1600" b="1" u="sng">
                <a:solidFill>
                  <a:schemeClr val="hlink"/>
                </a:solidFill>
                <a:hlinkClick r:id="rId8"/>
              </a:rPr>
              <a:t>NASA Global Climate Change: Vital Signs of the Planet</a:t>
            </a:r>
            <a:endParaRPr sz="1600" b="1"/>
          </a:p>
        </p:txBody>
      </p:sp>
      <p:sp>
        <p:nvSpPr>
          <p:cNvPr id="368" name="Google Shape;368;p30"/>
          <p:cNvSpPr txBox="1"/>
          <p:nvPr/>
        </p:nvSpPr>
        <p:spPr>
          <a:xfrm>
            <a:off x="1257300" y="5426931"/>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Questions about content in the module? Contact GLOBE: </a:t>
            </a:r>
            <a:r>
              <a:rPr lang="en-US" sz="1600" b="1" i="0" u="sng" strike="noStrike" cap="none">
                <a:solidFill>
                  <a:schemeClr val="hlink"/>
                </a:solidFill>
                <a:latin typeface="Calibri"/>
                <a:ea typeface="Calibri"/>
                <a:cs typeface="Calibri"/>
                <a:sym typeface="Calibri"/>
                <a:hlinkClick r:id="rId9"/>
              </a:rPr>
              <a:t>training@nasaglobe.org</a:t>
            </a:r>
            <a:endParaRPr sz="1600" b="1" i="0" u="none" strike="noStrike" cap="none">
              <a:solidFill>
                <a:srgbClr val="467886"/>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600"/>
              <a:buFont typeface="Calibri"/>
              <a:buNone/>
            </a:pPr>
            <a:endParaRPr sz="1600" b="1" i="0" u="none" strike="noStrike" cap="none">
              <a:solidFill>
                <a:srgbClr val="055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xfrm>
            <a:off x="1121019" y="62467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3600"/>
              <a:buFont typeface="Calibri"/>
              <a:buNone/>
            </a:pPr>
            <a:r>
              <a:rPr lang="en-US" sz="3600" b="1">
                <a:solidFill>
                  <a:srgbClr val="385623"/>
                </a:solidFill>
              </a:rPr>
              <a:t>The Biosphere</a:t>
            </a:r>
            <a:endParaRPr sz="3600">
              <a:solidFill>
                <a:srgbClr val="123B1C"/>
              </a:solidFill>
            </a:endParaRPr>
          </a:p>
        </p:txBody>
      </p:sp>
      <p:sp>
        <p:nvSpPr>
          <p:cNvPr id="100" name="Google Shape;100;p3"/>
          <p:cNvSpPr txBox="1">
            <a:spLocks noGrp="1"/>
          </p:cNvSpPr>
          <p:nvPr>
            <p:ph type="body" idx="1"/>
          </p:nvPr>
        </p:nvSpPr>
        <p:spPr>
          <a:xfrm>
            <a:off x="1239130" y="1724861"/>
            <a:ext cx="4828742"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SzPts val="1800"/>
              <a:buNone/>
            </a:pPr>
            <a:r>
              <a:rPr lang="en-US" sz="1800"/>
              <a:t>The Biosphere is Earth’s zone of life. Every organism on Earth belongs to the biosphere. GLOBE has several ways to explore and measure components of the Biosphere through investigations in land cover, phenology, and carbon storage. Some GLOBE Hydrosphere investigations also include measurements of organisms: the macroinvertebrate and mosquito larvae protocols.</a:t>
            </a:r>
            <a:endParaRPr/>
          </a:p>
          <a:p>
            <a:pPr marL="0" lvl="0" indent="0" algn="just" rtl="0">
              <a:lnSpc>
                <a:spcPct val="90000"/>
              </a:lnSpc>
              <a:spcBef>
                <a:spcPts val="1000"/>
              </a:spcBef>
              <a:spcAft>
                <a:spcPts val="0"/>
              </a:spcAft>
              <a:buClr>
                <a:schemeClr val="dk1"/>
              </a:buClr>
              <a:buSzPts val="1800"/>
              <a:buNone/>
            </a:pPr>
            <a:r>
              <a:rPr lang="en-US"/>
              <a:t>Like all parts of the Earth system, the Biosphere is subject to change. We can quantify these changes by taking measurements over time and compare what we saw in the past to what we see in the present. </a:t>
            </a:r>
            <a:endParaRPr/>
          </a:p>
          <a:p>
            <a:pPr marL="0" lvl="0" indent="0" algn="l" rtl="0">
              <a:lnSpc>
                <a:spcPct val="90000"/>
              </a:lnSpc>
              <a:spcBef>
                <a:spcPts val="1000"/>
              </a:spcBef>
              <a:spcAft>
                <a:spcPts val="0"/>
              </a:spcAft>
              <a:buClr>
                <a:schemeClr val="dk1"/>
              </a:buClr>
              <a:buSzPts val="1800"/>
              <a:buNone/>
            </a:pPr>
            <a:r>
              <a:rPr lang="en-US"/>
              <a:t>You can find more information in: </a:t>
            </a:r>
            <a:endParaRPr/>
          </a:p>
          <a:p>
            <a:pPr marL="0" lvl="0" indent="0" algn="l" rtl="0">
              <a:lnSpc>
                <a:spcPct val="90000"/>
              </a:lnSpc>
              <a:spcBef>
                <a:spcPts val="1000"/>
              </a:spcBef>
              <a:spcAft>
                <a:spcPts val="0"/>
              </a:spcAft>
              <a:buClr>
                <a:schemeClr val="dk1"/>
              </a:buClr>
              <a:buSzPts val="1800"/>
              <a:buNone/>
            </a:pPr>
            <a:r>
              <a:rPr lang="en-US" b="1" u="sng">
                <a:solidFill>
                  <a:schemeClr val="hlink"/>
                </a:solidFill>
                <a:hlinkClick r:id="rId3"/>
              </a:rPr>
              <a:t>Biosphere Introduction</a:t>
            </a:r>
            <a:endParaRPr b="1"/>
          </a:p>
        </p:txBody>
      </p:sp>
      <p:pic>
        <p:nvPicPr>
          <p:cNvPr id="101" name="Google Shape;101;p3" descr="Banner: Land Cover Sample Site Description Field Gu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14423" y="9528"/>
            <a:ext cx="8029577" cy="951076"/>
          </a:xfrm>
          <a:prstGeom prst="rect">
            <a:avLst/>
          </a:prstGeom>
          <a:noFill/>
          <a:ln>
            <a:noFill/>
          </a:ln>
        </p:spPr>
      </p:pic>
      <p:pic>
        <p:nvPicPr>
          <p:cNvPr id="102" name="Google Shape;102;p3" descr="Menu: What is a land cover sample si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1907" y="-1"/>
            <a:ext cx="1156331" cy="6876315"/>
          </a:xfrm>
          <a:prstGeom prst="rect">
            <a:avLst/>
          </a:prstGeom>
          <a:noFill/>
          <a:ln>
            <a:noFill/>
          </a:ln>
        </p:spPr>
      </p:pic>
      <p:pic>
        <p:nvPicPr>
          <p:cNvPr id="103" name="Google Shape;103;p3" descr="3 images of different land cover vegetation types. 1. desert with cactus. 2. grassy meadow with trees in the distance. 3. Sand dunes with grass."/>
          <p:cNvPicPr preferRelativeResize="0">
            <a:picLocks noGrp="1"/>
          </p:cNvPicPr>
          <p:nvPr>
            <p:ph type="body" idx="2"/>
          </p:nvPr>
        </p:nvPicPr>
        <p:blipFill rotWithShape="1">
          <a:blip r:embed="rId6" cstate="email">
            <a:alphaModFix/>
            <a:extLst>
              <a:ext uri="{28A0092B-C50C-407E-A947-70E740481C1C}">
                <a14:useLocalDpi xmlns:a14="http://schemas.microsoft.com/office/drawing/2010/main"/>
              </a:ext>
            </a:extLst>
          </a:blip>
          <a:srcRect/>
          <a:stretch/>
        </p:blipFill>
        <p:spPr>
          <a:xfrm>
            <a:off x="6426266" y="1287460"/>
            <a:ext cx="2223059" cy="52261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1121019" y="62467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3600"/>
              <a:buFont typeface="Calibri"/>
              <a:buNone/>
            </a:pPr>
            <a:r>
              <a:rPr lang="en-US" sz="3600" b="1">
                <a:solidFill>
                  <a:srgbClr val="385623"/>
                </a:solidFill>
              </a:rPr>
              <a:t>What is Biometry?</a:t>
            </a:r>
            <a:endParaRPr sz="3600">
              <a:solidFill>
                <a:srgbClr val="123B1C"/>
              </a:solidFill>
            </a:endParaRPr>
          </a:p>
        </p:txBody>
      </p:sp>
      <p:sp>
        <p:nvSpPr>
          <p:cNvPr id="109" name="Google Shape;109;p4"/>
          <p:cNvSpPr txBox="1">
            <a:spLocks noGrp="1"/>
          </p:cNvSpPr>
          <p:nvPr>
            <p:ph type="body" idx="1"/>
          </p:nvPr>
        </p:nvSpPr>
        <p:spPr>
          <a:xfrm>
            <a:off x="1239130" y="1724861"/>
            <a:ext cx="3752595"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lnSpc>
                <a:spcPct val="90000"/>
              </a:lnSpc>
              <a:spcBef>
                <a:spcPts val="0"/>
              </a:spcBef>
              <a:spcAft>
                <a:spcPts val="0"/>
              </a:spcAft>
              <a:buClr>
                <a:srgbClr val="073100"/>
              </a:buClr>
              <a:buSzPct val="100000"/>
              <a:buNone/>
            </a:pPr>
            <a:r>
              <a:rPr lang="en-US" b="1">
                <a:solidFill>
                  <a:srgbClr val="073100"/>
                </a:solidFill>
              </a:rPr>
              <a:t>Biometry</a:t>
            </a:r>
            <a:r>
              <a:rPr lang="en-US"/>
              <a:t> is the measuring of living things.  A scientist is interested not only in the characteristics of vegetation at a study site, but also how it is distributed. How dense is the forest?  Does sunlight penetrate to the forest floor? Is the landscape dominated by grasses? Has there been a recent disturbance, such as a forest fire or flood? These are questions that are answered by taking biometric measurements. </a:t>
            </a:r>
            <a:endParaRPr/>
          </a:p>
          <a:p>
            <a:pPr marL="0" lvl="0" indent="0" algn="just" rtl="0">
              <a:lnSpc>
                <a:spcPct val="90000"/>
              </a:lnSpc>
              <a:spcBef>
                <a:spcPts val="1000"/>
              </a:spcBef>
              <a:spcAft>
                <a:spcPts val="0"/>
              </a:spcAft>
              <a:buClr>
                <a:schemeClr val="dk1"/>
              </a:buClr>
              <a:buSzPct val="100000"/>
              <a:buNone/>
            </a:pPr>
            <a:r>
              <a:rPr lang="en-US"/>
              <a:t>In this protocol, you will be describing your land cover study site. Land cover is a general term for the differences in vegetation we see on the land. Your land cover measurements will assist you in determining the </a:t>
            </a:r>
            <a:r>
              <a:rPr lang="en-US" b="1">
                <a:solidFill>
                  <a:srgbClr val="055000"/>
                </a:solidFill>
              </a:rPr>
              <a:t>MUC classification </a:t>
            </a:r>
            <a:r>
              <a:rPr lang="en-US"/>
              <a:t>of your study site. </a:t>
            </a:r>
            <a:endParaRPr/>
          </a:p>
        </p:txBody>
      </p:sp>
      <p:pic>
        <p:nvPicPr>
          <p:cNvPr id="110" name="Google Shape;110;p4" descr="Banner: Land Cover Sample Site Description Field Gu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4423" y="9528"/>
            <a:ext cx="8029577" cy="951076"/>
          </a:xfrm>
          <a:prstGeom prst="rect">
            <a:avLst/>
          </a:prstGeom>
          <a:noFill/>
          <a:ln>
            <a:noFill/>
          </a:ln>
        </p:spPr>
      </p:pic>
      <p:pic>
        <p:nvPicPr>
          <p:cNvPr id="111" name="Google Shape;111;p4" descr="Menu: What is a land cover sample 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1907" y="-1"/>
            <a:ext cx="1156331" cy="6876315"/>
          </a:xfrm>
          <a:prstGeom prst="rect">
            <a:avLst/>
          </a:prstGeom>
          <a:noFill/>
          <a:ln>
            <a:noFill/>
          </a:ln>
        </p:spPr>
      </p:pic>
      <p:pic>
        <p:nvPicPr>
          <p:cNvPr id="112" name="Google Shape;112;p4" descr="GLOBE Biometry Measurements: These include Land Cover Sample Site, Canopy Cover and Ground Cover, Tree Height on Level Ground: Simplified Clinometer Technique, Tree Height on Level Ground: Standard Clinometer Technique, Tree height on a slope: Stand by tree, Tree cirucumference, Graminoid Biomass. This is Land cover sample site.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257714" y="1486806"/>
            <a:ext cx="3388367" cy="488401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1121019" y="62467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600"/>
              <a:buFont typeface="Calibri"/>
              <a:buNone/>
            </a:pPr>
            <a:r>
              <a:rPr lang="en-US" sz="3600" b="1">
                <a:solidFill>
                  <a:srgbClr val="055000"/>
                </a:solidFill>
              </a:rPr>
              <a:t>GLOBE Land Cover Investigations</a:t>
            </a:r>
            <a:endParaRPr sz="3600">
              <a:solidFill>
                <a:srgbClr val="123B1C"/>
              </a:solidFill>
            </a:endParaRPr>
          </a:p>
        </p:txBody>
      </p:sp>
      <p:sp>
        <p:nvSpPr>
          <p:cNvPr id="118" name="Google Shape;118;p5"/>
          <p:cNvSpPr txBox="1">
            <a:spLocks noGrp="1"/>
          </p:cNvSpPr>
          <p:nvPr>
            <p:ph type="body" idx="1"/>
          </p:nvPr>
        </p:nvSpPr>
        <p:spPr>
          <a:xfrm>
            <a:off x="1239125" y="1724850"/>
            <a:ext cx="5117400" cy="5068500"/>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rgbClr val="000000"/>
              </a:buClr>
              <a:buSzPts val="1600"/>
              <a:buNone/>
            </a:pPr>
            <a:r>
              <a:rPr lang="en-US" sz="1600">
                <a:solidFill>
                  <a:srgbClr val="000000"/>
                </a:solidFill>
              </a:rPr>
              <a:t>Land cover is a general term used to describe what is on the ground covering the land. Different land cover terms are used to describe the differences we see when we look at the land. Scientists classify land cover based on established criteria. This is done so that there is a consistent use of terms among people. For instance, what one person may call a forest living in the tropical Amazon may be quite different from a person living in northern Canada. Different species of trees live in these places, trees may be of different heights and the amount of ground and canopy cover may be quite different. For this reason, we need a standardized way to describe land cover.</a:t>
            </a:r>
            <a:endParaRPr/>
          </a:p>
          <a:p>
            <a:pPr marL="0" lvl="0" indent="0" algn="just" rtl="0">
              <a:lnSpc>
                <a:spcPct val="90000"/>
              </a:lnSpc>
              <a:spcBef>
                <a:spcPts val="1000"/>
              </a:spcBef>
              <a:spcAft>
                <a:spcPts val="0"/>
              </a:spcAft>
              <a:buClr>
                <a:srgbClr val="000000"/>
              </a:buClr>
              <a:buSzPts val="1600"/>
              <a:buNone/>
            </a:pPr>
            <a:r>
              <a:rPr lang="en-US" sz="1600">
                <a:solidFill>
                  <a:srgbClr val="000000"/>
                </a:solidFill>
              </a:rPr>
              <a:t>GLOBE uses a land cover classification scheme called </a:t>
            </a:r>
            <a:r>
              <a:rPr lang="en-US" sz="1600" b="1" u="sng">
                <a:solidFill>
                  <a:srgbClr val="000000"/>
                </a:solidFill>
                <a:hlinkClick r:id="rId3">
                  <a:extLst>
                    <a:ext uri="{A12FA001-AC4F-418D-AE19-62706E023703}">
                      <ahyp:hlinkClr xmlns:ahyp="http://schemas.microsoft.com/office/drawing/2018/hyperlinkcolor" val="tx"/>
                    </a:ext>
                  </a:extLst>
                </a:hlinkClick>
              </a:rPr>
              <a:t>Modified UNESCO Classification (MUC</a:t>
            </a:r>
            <a:r>
              <a:rPr lang="en-US" sz="1600" u="sng">
                <a:solidFill>
                  <a:srgbClr val="000000"/>
                </a:solidFill>
                <a:hlinkClick r:id="rId3">
                  <a:extLst>
                    <a:ext uri="{A12FA001-AC4F-418D-AE19-62706E023703}">
                      <ahyp:hlinkClr xmlns:ahyp="http://schemas.microsoft.com/office/drawing/2018/hyperlinkcolor" val="tx"/>
                    </a:ext>
                  </a:extLst>
                </a:hlinkClick>
              </a:rPr>
              <a:t>)</a:t>
            </a:r>
            <a:r>
              <a:rPr lang="en-US" sz="1600">
                <a:solidFill>
                  <a:srgbClr val="000000"/>
                </a:solidFill>
              </a:rPr>
              <a:t>. There are many different types of classification schemes used. These are often designed for specific places or regions. MUC can be used around the world and allows people to contribute to a global database. When you complete your biometry measurements, you will have the data you need to identify the land cover classification of your study site. </a:t>
            </a:r>
            <a:endParaRPr/>
          </a:p>
          <a:p>
            <a:pPr marL="0" lvl="0" indent="0" algn="just" rtl="0">
              <a:lnSpc>
                <a:spcPct val="90000"/>
              </a:lnSpc>
              <a:spcBef>
                <a:spcPts val="1000"/>
              </a:spcBef>
              <a:spcAft>
                <a:spcPts val="0"/>
              </a:spcAft>
              <a:buClr>
                <a:schemeClr val="dk1"/>
              </a:buClr>
              <a:buSzPts val="1600"/>
              <a:buNone/>
            </a:pPr>
            <a:endParaRPr sz="1600">
              <a:solidFill>
                <a:srgbClr val="000000"/>
              </a:solidFill>
            </a:endParaRPr>
          </a:p>
          <a:p>
            <a:pPr marL="0" lvl="0" indent="0" algn="just" rtl="0">
              <a:lnSpc>
                <a:spcPct val="90000"/>
              </a:lnSpc>
              <a:spcBef>
                <a:spcPts val="1000"/>
              </a:spcBef>
              <a:spcAft>
                <a:spcPts val="0"/>
              </a:spcAft>
              <a:buClr>
                <a:schemeClr val="dk1"/>
              </a:buClr>
              <a:buSzPts val="1400"/>
              <a:buNone/>
            </a:pPr>
            <a:r>
              <a:rPr lang="en-US" sz="1400"/>
              <a:t>. </a:t>
            </a:r>
            <a:endParaRPr sz="1400"/>
          </a:p>
        </p:txBody>
      </p:sp>
      <p:pic>
        <p:nvPicPr>
          <p:cNvPr id="119" name="Google Shape;119;p5" descr="Banner: Land Cover Sample Site Description Field Gu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14423" y="9528"/>
            <a:ext cx="8029577" cy="951076"/>
          </a:xfrm>
          <a:prstGeom prst="rect">
            <a:avLst/>
          </a:prstGeom>
          <a:noFill/>
          <a:ln>
            <a:noFill/>
          </a:ln>
        </p:spPr>
      </p:pic>
      <p:pic>
        <p:nvPicPr>
          <p:cNvPr id="120" name="Google Shape;120;p5" descr="Menu: What is a land cover sample si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1907" y="-1"/>
            <a:ext cx="1156331" cy="6876315"/>
          </a:xfrm>
          <a:prstGeom prst="rect">
            <a:avLst/>
          </a:prstGeom>
          <a:noFill/>
          <a:ln>
            <a:noFill/>
          </a:ln>
        </p:spPr>
      </p:pic>
      <p:pic>
        <p:nvPicPr>
          <p:cNvPr id="121" name="Google Shape;121;p5" descr="Screen Shot of the MUC Guide"/>
          <p:cNvPicPr preferRelativeResize="0">
            <a:picLocks noGrp="1"/>
          </p:cNvPicPr>
          <p:nvPr>
            <p:ph type="body" idx="2"/>
          </p:nvPr>
        </p:nvPicPr>
        <p:blipFill rotWithShape="1">
          <a:blip r:embed="rId6" cstate="email">
            <a:alphaModFix/>
            <a:extLst>
              <a:ext uri="{28A0092B-C50C-407E-A947-70E740481C1C}">
                <a14:useLocalDpi xmlns:a14="http://schemas.microsoft.com/office/drawing/2010/main"/>
              </a:ext>
            </a:extLst>
          </a:blip>
          <a:srcRect/>
          <a:stretch/>
        </p:blipFill>
        <p:spPr>
          <a:xfrm rot="963856">
            <a:off x="6895276" y="1895438"/>
            <a:ext cx="1573591" cy="2414505"/>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8" descr="Banner: Land Cover Sample Site Description Field Gu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4423" y="0"/>
            <a:ext cx="8029577" cy="951076"/>
          </a:xfrm>
          <a:prstGeom prst="rect">
            <a:avLst/>
          </a:prstGeom>
          <a:noFill/>
          <a:ln>
            <a:noFill/>
          </a:ln>
        </p:spPr>
      </p:pic>
      <p:pic>
        <p:nvPicPr>
          <p:cNvPr id="127" name="Google Shape;127;p8" descr="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171" y="-28576"/>
            <a:ext cx="1132795" cy="6886576"/>
          </a:xfrm>
          <a:prstGeom prst="rect">
            <a:avLst/>
          </a:prstGeom>
          <a:noFill/>
          <a:ln>
            <a:noFill/>
          </a:ln>
        </p:spPr>
      </p:pic>
      <p:sp>
        <p:nvSpPr>
          <p:cNvPr id="128" name="Google Shape;128;p8"/>
          <p:cNvSpPr txBox="1">
            <a:spLocks noGrp="1"/>
          </p:cNvSpPr>
          <p:nvPr>
            <p:ph type="title"/>
          </p:nvPr>
        </p:nvSpPr>
        <p:spPr>
          <a:xfrm>
            <a:off x="1257300" y="70225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b="1">
                <a:solidFill>
                  <a:srgbClr val="055000"/>
                </a:solidFill>
              </a:rPr>
              <a:t>Accuracy vs. Precision</a:t>
            </a:r>
            <a:endParaRPr/>
          </a:p>
        </p:txBody>
      </p:sp>
      <p:sp>
        <p:nvSpPr>
          <p:cNvPr id="129" name="Google Shape;129;p8"/>
          <p:cNvSpPr txBox="1">
            <a:spLocks noGrp="1"/>
          </p:cNvSpPr>
          <p:nvPr>
            <p:ph type="body" idx="1"/>
          </p:nvPr>
        </p:nvSpPr>
        <p:spPr>
          <a:xfrm>
            <a:off x="1243012" y="1765270"/>
            <a:ext cx="7481263" cy="4351338"/>
          </a:xfrm>
          <a:prstGeom prst="rect">
            <a:avLst/>
          </a:prstGeom>
          <a:noFill/>
          <a:ln>
            <a:noFill/>
          </a:ln>
        </p:spPr>
        <p:txBody>
          <a:bodyPr spcFirstLastPara="1" wrap="square" lIns="91425" tIns="45700" rIns="91425" bIns="45700" anchor="t" anchorCtr="0">
            <a:normAutofit/>
          </a:bodyPr>
          <a:lstStyle/>
          <a:p>
            <a:pPr marL="101600" lvl="0" indent="0" algn="just" rtl="0">
              <a:lnSpc>
                <a:spcPct val="90000"/>
              </a:lnSpc>
              <a:spcBef>
                <a:spcPts val="0"/>
              </a:spcBef>
              <a:spcAft>
                <a:spcPts val="0"/>
              </a:spcAft>
              <a:buSzPts val="1800"/>
              <a:buNone/>
            </a:pPr>
            <a:r>
              <a:rPr lang="en-US" sz="1800" b="1" i="0" u="none" strike="noStrike">
                <a:solidFill>
                  <a:srgbClr val="055000"/>
                </a:solidFill>
                <a:latin typeface="Calibri"/>
                <a:ea typeface="Calibri"/>
                <a:cs typeface="Calibri"/>
                <a:sym typeface="Calibri"/>
              </a:rPr>
              <a:t>Accuracy</a:t>
            </a:r>
            <a:r>
              <a:rPr lang="en-US" sz="1800" b="0" i="0" u="none" strike="noStrike">
                <a:solidFill>
                  <a:srgbClr val="000000"/>
                </a:solidFill>
                <a:latin typeface="Calibri"/>
                <a:ea typeface="Calibri"/>
                <a:cs typeface="Calibri"/>
                <a:sym typeface="Calibri"/>
              </a:rPr>
              <a:t> is a measure of how well the data describe a phenomenon. </a:t>
            </a:r>
            <a:r>
              <a:rPr lang="en-US" sz="1800" b="1" i="0" u="none" strike="noStrike">
                <a:solidFill>
                  <a:srgbClr val="055000"/>
                </a:solidFill>
                <a:latin typeface="Calibri"/>
                <a:ea typeface="Calibri"/>
                <a:cs typeface="Calibri"/>
                <a:sym typeface="Calibri"/>
              </a:rPr>
              <a:t>Precision</a:t>
            </a:r>
            <a:r>
              <a:rPr lang="en-US" sz="1800" b="1" i="0" u="none" strike="noStrike">
                <a:solidFill>
                  <a:srgbClr val="000000"/>
                </a:solidFill>
                <a:latin typeface="Calibri"/>
                <a:ea typeface="Calibri"/>
                <a:cs typeface="Calibri"/>
                <a:sym typeface="Calibri"/>
              </a:rPr>
              <a:t> </a:t>
            </a:r>
            <a:r>
              <a:rPr lang="en-US" sz="1800" b="0" i="0" u="none" strike="noStrike">
                <a:solidFill>
                  <a:srgbClr val="000000"/>
                </a:solidFill>
                <a:latin typeface="Calibri"/>
                <a:ea typeface="Calibri"/>
                <a:cs typeface="Calibri"/>
                <a:sym typeface="Calibri"/>
              </a:rPr>
              <a:t>is demonstrated when repeated measurements yield the same outcome. In most GLOBE protocols, you are asked to take a measurement 3 times – allowing for you – as well as others – to determine the precision of your data.</a:t>
            </a:r>
            <a:endParaRPr sz="2400" b="0" i="0" u="none" strike="noStrike">
              <a:solidFill>
                <a:srgbClr val="000000"/>
              </a:solidFill>
            </a:endParaRPr>
          </a:p>
        </p:txBody>
      </p:sp>
      <p:pic>
        <p:nvPicPr>
          <p:cNvPr id="130" name="Google Shape;130;p8" descr="Image of three bullseye dartboards. The first has a series of points near the middle but not closely clustered. This is an example of high accurary and low resolution. The second image has a cluster of points tightly grouped in the bullseye, this is an example of high accuracy and high precision. The last dartboard has a tight cluster of points far away from the bullseye, and this is an example of low accuracy and high precision.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791811" y="3414712"/>
            <a:ext cx="6383663" cy="26446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9"/>
          <p:cNvSpPr txBox="1">
            <a:spLocks noGrp="1"/>
          </p:cNvSpPr>
          <p:nvPr>
            <p:ph type="title"/>
          </p:nvPr>
        </p:nvSpPr>
        <p:spPr>
          <a:xfrm>
            <a:off x="1257300" y="608951"/>
            <a:ext cx="78867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55000"/>
              </a:buClr>
              <a:buSzPts val="3200"/>
              <a:buFont typeface="Calibri"/>
              <a:buNone/>
            </a:pPr>
            <a:r>
              <a:rPr lang="en-US" b="1">
                <a:solidFill>
                  <a:srgbClr val="055000"/>
                </a:solidFill>
              </a:rPr>
              <a:t>Protocol at a Glance</a:t>
            </a:r>
            <a:endParaRPr b="1">
              <a:solidFill>
                <a:srgbClr val="055000"/>
              </a:solidFill>
            </a:endParaRPr>
          </a:p>
        </p:txBody>
      </p:sp>
      <p:sp>
        <p:nvSpPr>
          <p:cNvPr id="136" name="Google Shape;136;p9"/>
          <p:cNvSpPr txBox="1">
            <a:spLocks noGrp="1"/>
          </p:cNvSpPr>
          <p:nvPr>
            <p:ph type="body" idx="1"/>
          </p:nvPr>
        </p:nvSpPr>
        <p:spPr>
          <a:xfrm>
            <a:off x="1257300" y="1618500"/>
            <a:ext cx="7886700" cy="4971587"/>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rgbClr val="055000"/>
              </a:buClr>
              <a:buSzPct val="100000"/>
              <a:buNone/>
            </a:pPr>
            <a:r>
              <a:rPr lang="en-US" sz="2100" b="1">
                <a:solidFill>
                  <a:srgbClr val="055000"/>
                </a:solidFill>
              </a:rPr>
              <a:t>When </a:t>
            </a:r>
            <a:r>
              <a:rPr lang="en-US" sz="2100"/>
              <a:t>Anytime.  Determining some of the biometry 				measurements are best done during the growing season</a:t>
            </a:r>
            <a:endParaRPr sz="2100"/>
          </a:p>
          <a:p>
            <a:pPr marL="0" lvl="0" indent="0" algn="l" rtl="0">
              <a:lnSpc>
                <a:spcPct val="90000"/>
              </a:lnSpc>
              <a:spcBef>
                <a:spcPts val="357"/>
              </a:spcBef>
              <a:spcAft>
                <a:spcPts val="0"/>
              </a:spcAft>
              <a:buClr>
                <a:schemeClr val="dk1"/>
              </a:buClr>
              <a:buSzPct val="100000"/>
              <a:buNone/>
            </a:pPr>
            <a:endParaRPr sz="2100" b="1">
              <a:solidFill>
                <a:srgbClr val="055000"/>
              </a:solidFill>
            </a:endParaRPr>
          </a:p>
          <a:p>
            <a:pPr marL="0" lvl="0" indent="0" algn="l" rtl="0">
              <a:lnSpc>
                <a:spcPct val="90000"/>
              </a:lnSpc>
              <a:spcBef>
                <a:spcPts val="357"/>
              </a:spcBef>
              <a:spcAft>
                <a:spcPts val="0"/>
              </a:spcAft>
              <a:buClr>
                <a:srgbClr val="055000"/>
              </a:buClr>
              <a:buSzPct val="100000"/>
              <a:buNone/>
            </a:pPr>
            <a:r>
              <a:rPr lang="en-US" sz="2100" b="1">
                <a:solidFill>
                  <a:srgbClr val="055000"/>
                </a:solidFill>
              </a:rPr>
              <a:t>Where </a:t>
            </a:r>
            <a:r>
              <a:rPr lang="en-US" sz="2100"/>
              <a:t>Homogeneous 90 m x 90 m vegetation patch</a:t>
            </a:r>
            <a:endParaRPr/>
          </a:p>
          <a:p>
            <a:pPr marL="0" lvl="0" indent="0" algn="l" rtl="0">
              <a:lnSpc>
                <a:spcPct val="90000"/>
              </a:lnSpc>
              <a:spcBef>
                <a:spcPts val="357"/>
              </a:spcBef>
              <a:spcAft>
                <a:spcPts val="0"/>
              </a:spcAft>
              <a:buClr>
                <a:schemeClr val="dk1"/>
              </a:buClr>
              <a:buSzPct val="100000"/>
              <a:buNone/>
            </a:pPr>
            <a:endParaRPr sz="2100" b="1">
              <a:solidFill>
                <a:srgbClr val="055000"/>
              </a:solidFill>
            </a:endParaRPr>
          </a:p>
          <a:p>
            <a:pPr marL="0" lvl="0" indent="0" algn="l" rtl="0">
              <a:lnSpc>
                <a:spcPct val="90000"/>
              </a:lnSpc>
              <a:spcBef>
                <a:spcPts val="357"/>
              </a:spcBef>
              <a:spcAft>
                <a:spcPts val="0"/>
              </a:spcAft>
              <a:buClr>
                <a:srgbClr val="055000"/>
              </a:buClr>
              <a:buSzPct val="100000"/>
              <a:buNone/>
            </a:pPr>
            <a:r>
              <a:rPr lang="en-US" sz="2100" b="1">
                <a:solidFill>
                  <a:srgbClr val="055000"/>
                </a:solidFill>
              </a:rPr>
              <a:t>Time Needed </a:t>
            </a:r>
            <a:r>
              <a:rPr lang="en-US" sz="2100"/>
              <a:t>1-2 hours for initial description, plus subsequent visits to conduct the biometry measurements</a:t>
            </a:r>
            <a:endParaRPr sz="2100"/>
          </a:p>
          <a:p>
            <a:pPr marL="0" lvl="0" indent="0" algn="l" rtl="0">
              <a:lnSpc>
                <a:spcPct val="90000"/>
              </a:lnSpc>
              <a:spcBef>
                <a:spcPts val="357"/>
              </a:spcBef>
              <a:spcAft>
                <a:spcPts val="0"/>
              </a:spcAft>
              <a:buClr>
                <a:schemeClr val="dk1"/>
              </a:buClr>
              <a:buSzPct val="100000"/>
              <a:buNone/>
            </a:pPr>
            <a:endParaRPr sz="2100" b="1">
              <a:solidFill>
                <a:srgbClr val="055000"/>
              </a:solidFill>
            </a:endParaRPr>
          </a:p>
          <a:p>
            <a:pPr marL="0" lvl="0" indent="0" algn="l" rtl="0">
              <a:lnSpc>
                <a:spcPct val="90000"/>
              </a:lnSpc>
              <a:spcBef>
                <a:spcPts val="357"/>
              </a:spcBef>
              <a:spcAft>
                <a:spcPts val="0"/>
              </a:spcAft>
              <a:buClr>
                <a:srgbClr val="055000"/>
              </a:buClr>
              <a:buSzPct val="100000"/>
              <a:buNone/>
            </a:pPr>
            <a:r>
              <a:rPr lang="en-US" sz="2100" b="1">
                <a:solidFill>
                  <a:srgbClr val="055000"/>
                </a:solidFill>
              </a:rPr>
              <a:t>Prerequisites	</a:t>
            </a:r>
            <a:r>
              <a:rPr lang="en-US" sz="2100"/>
              <a:t>None</a:t>
            </a:r>
            <a:endParaRPr/>
          </a:p>
          <a:p>
            <a:pPr marL="0" lvl="0" indent="0" algn="l" rtl="0">
              <a:lnSpc>
                <a:spcPct val="90000"/>
              </a:lnSpc>
              <a:spcBef>
                <a:spcPts val="357"/>
              </a:spcBef>
              <a:spcAft>
                <a:spcPts val="0"/>
              </a:spcAft>
              <a:buClr>
                <a:schemeClr val="dk1"/>
              </a:buClr>
              <a:buSzPct val="100000"/>
              <a:buNone/>
            </a:pPr>
            <a:endParaRPr sz="2100" b="1">
              <a:solidFill>
                <a:srgbClr val="055000"/>
              </a:solidFill>
            </a:endParaRPr>
          </a:p>
          <a:p>
            <a:pPr marL="0" lvl="0" indent="0" algn="l" rtl="0">
              <a:lnSpc>
                <a:spcPct val="90000"/>
              </a:lnSpc>
              <a:spcBef>
                <a:spcPts val="357"/>
              </a:spcBef>
              <a:spcAft>
                <a:spcPts val="0"/>
              </a:spcAft>
              <a:buClr>
                <a:srgbClr val="055000"/>
              </a:buClr>
              <a:buSzPct val="100000"/>
              <a:buNone/>
            </a:pPr>
            <a:r>
              <a:rPr lang="en-US" sz="2100" b="1">
                <a:solidFill>
                  <a:srgbClr val="055000"/>
                </a:solidFill>
              </a:rPr>
              <a:t>Key Instruments	 </a:t>
            </a:r>
            <a:r>
              <a:rPr lang="en-US" sz="2100"/>
              <a:t>50 m measuring tape, GPS receiver or phone, compass</a:t>
            </a:r>
            <a:endParaRPr sz="2100"/>
          </a:p>
          <a:p>
            <a:pPr marL="0" lvl="0" indent="0" algn="l" rtl="0">
              <a:lnSpc>
                <a:spcPct val="90000"/>
              </a:lnSpc>
              <a:spcBef>
                <a:spcPts val="357"/>
              </a:spcBef>
              <a:spcAft>
                <a:spcPts val="0"/>
              </a:spcAft>
              <a:buClr>
                <a:schemeClr val="dk1"/>
              </a:buClr>
              <a:buSzPct val="100000"/>
              <a:buNone/>
            </a:pPr>
            <a:endParaRPr sz="2100" b="1">
              <a:solidFill>
                <a:srgbClr val="055000"/>
              </a:solidFill>
            </a:endParaRPr>
          </a:p>
          <a:p>
            <a:pPr marL="0" lvl="0" indent="0" algn="l" rtl="0">
              <a:lnSpc>
                <a:spcPct val="90000"/>
              </a:lnSpc>
              <a:spcBef>
                <a:spcPts val="1000"/>
              </a:spcBef>
              <a:spcAft>
                <a:spcPts val="0"/>
              </a:spcAft>
              <a:buClr>
                <a:srgbClr val="055000"/>
              </a:buClr>
              <a:buSzPct val="100000"/>
              <a:buNone/>
            </a:pPr>
            <a:r>
              <a:rPr lang="en-US" sz="2100" b="1">
                <a:solidFill>
                  <a:srgbClr val="055000"/>
                </a:solidFill>
              </a:rPr>
              <a:t>References:	</a:t>
            </a:r>
            <a:endParaRPr/>
          </a:p>
          <a:p>
            <a:pPr marL="228600" lvl="0" indent="-228631" algn="l" rtl="0">
              <a:lnSpc>
                <a:spcPct val="90000"/>
              </a:lnSpc>
              <a:spcBef>
                <a:spcPts val="1000"/>
              </a:spcBef>
              <a:spcAft>
                <a:spcPts val="0"/>
              </a:spcAft>
              <a:buClr>
                <a:schemeClr val="dk1"/>
              </a:buClr>
              <a:buSzPct val="100000"/>
              <a:buChar char="•"/>
            </a:pPr>
            <a:r>
              <a:rPr lang="en-US" sz="2100" b="1" u="sng">
                <a:solidFill>
                  <a:schemeClr val="hlink"/>
                </a:solidFill>
                <a:hlinkClick r:id="rId3"/>
              </a:rPr>
              <a:t>Land Cover Sample Site protocol Field Guide (pdf)</a:t>
            </a:r>
            <a:endParaRPr sz="2100" b="1" u="sng">
              <a:solidFill>
                <a:schemeClr val="hlink"/>
              </a:solidFill>
              <a:hlinkClick r:id="rId4"/>
            </a:endParaRPr>
          </a:p>
          <a:p>
            <a:pPr marL="228600" lvl="0" indent="-228631" algn="l" rtl="0">
              <a:lnSpc>
                <a:spcPct val="90000"/>
              </a:lnSpc>
              <a:spcBef>
                <a:spcPts val="1000"/>
              </a:spcBef>
              <a:spcAft>
                <a:spcPts val="0"/>
              </a:spcAft>
              <a:buClr>
                <a:schemeClr val="dk1"/>
              </a:buClr>
              <a:buSzPct val="100000"/>
              <a:buChar char="•"/>
            </a:pPr>
            <a:r>
              <a:rPr lang="en-US" sz="2100" b="1" u="sng">
                <a:solidFill>
                  <a:schemeClr val="hlink"/>
                </a:solidFill>
                <a:hlinkClick r:id="rId4"/>
              </a:rPr>
              <a:t>Land Cover Sample Site Data Sheet</a:t>
            </a:r>
            <a:endParaRPr sz="2100" b="1"/>
          </a:p>
          <a:p>
            <a:pPr marL="228600" lvl="0" indent="-228631" algn="l" rtl="0">
              <a:lnSpc>
                <a:spcPct val="90000"/>
              </a:lnSpc>
              <a:spcBef>
                <a:spcPts val="1000"/>
              </a:spcBef>
              <a:spcAft>
                <a:spcPts val="0"/>
              </a:spcAft>
              <a:buClr>
                <a:schemeClr val="dk1"/>
              </a:buClr>
              <a:buSzPct val="100000"/>
              <a:buChar char="•"/>
            </a:pPr>
            <a:r>
              <a:rPr lang="en-US" sz="2100" b="1" u="sng">
                <a:solidFill>
                  <a:schemeClr val="hlink"/>
                </a:solidFill>
                <a:hlinkClick r:id="rId5"/>
              </a:rPr>
              <a:t>GPS Field Guide </a:t>
            </a:r>
            <a:r>
              <a:rPr lang="en-US" sz="2100" b="1"/>
              <a:t>and </a:t>
            </a:r>
            <a:r>
              <a:rPr lang="en-US" sz="2100" b="1" u="sng">
                <a:solidFill>
                  <a:schemeClr val="hlink"/>
                </a:solidFill>
                <a:hlinkClick r:id="rId6"/>
              </a:rPr>
              <a:t>GPS Data Sheet</a:t>
            </a:r>
            <a:endParaRPr sz="2100" b="1"/>
          </a:p>
          <a:p>
            <a:pPr marL="228600" lvl="0" indent="-228631" algn="l" rtl="0">
              <a:lnSpc>
                <a:spcPct val="90000"/>
              </a:lnSpc>
              <a:spcBef>
                <a:spcPts val="1000"/>
              </a:spcBef>
              <a:spcAft>
                <a:spcPts val="0"/>
              </a:spcAft>
              <a:buClr>
                <a:schemeClr val="dk1"/>
              </a:buClr>
              <a:buSzPct val="100000"/>
              <a:buChar char="•"/>
            </a:pPr>
            <a:r>
              <a:rPr lang="en-US" sz="2100" b="1" u="sng">
                <a:solidFill>
                  <a:schemeClr val="hlink"/>
                </a:solidFill>
                <a:hlinkClick r:id="rId7"/>
              </a:rPr>
              <a:t>MUC Field Guide or MUC System Table and MUC Glossary of Terms</a:t>
            </a:r>
            <a:endParaRPr/>
          </a:p>
          <a:p>
            <a:pPr marL="0" lvl="0" indent="0" algn="l" rtl="0">
              <a:lnSpc>
                <a:spcPct val="90000"/>
              </a:lnSpc>
              <a:spcBef>
                <a:spcPts val="306"/>
              </a:spcBef>
              <a:spcAft>
                <a:spcPts val="0"/>
              </a:spcAft>
              <a:buClr>
                <a:srgbClr val="055000"/>
              </a:buClr>
              <a:buSzPct val="100000"/>
              <a:buNone/>
            </a:pPr>
            <a:r>
              <a:rPr lang="en-US" b="1">
                <a:solidFill>
                  <a:srgbClr val="055000"/>
                </a:solidFill>
              </a:rPr>
              <a:t>		</a:t>
            </a:r>
            <a:endParaRPr/>
          </a:p>
        </p:txBody>
      </p:sp>
      <p:pic>
        <p:nvPicPr>
          <p:cNvPr id="137" name="Google Shape;137;p9" descr="Banner: Land Cover Sample Site Description Field Gude"/>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135966" y="0"/>
            <a:ext cx="8029578" cy="964795"/>
          </a:xfrm>
          <a:prstGeom prst="rect">
            <a:avLst/>
          </a:prstGeom>
          <a:noFill/>
          <a:ln>
            <a:noFill/>
          </a:ln>
        </p:spPr>
      </p:pic>
      <p:pic>
        <p:nvPicPr>
          <p:cNvPr id="138" name="Google Shape;138;p9" descr="Menu:  How to collect your data"/>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57150" y="-28576"/>
            <a:ext cx="1193117" cy="6886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0"/>
          <p:cNvSpPr txBox="1">
            <a:spLocks noGrp="1"/>
          </p:cNvSpPr>
          <p:nvPr>
            <p:ph type="title"/>
          </p:nvPr>
        </p:nvSpPr>
        <p:spPr>
          <a:xfrm>
            <a:off x="1257300" y="608951"/>
            <a:ext cx="78867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55000"/>
              </a:buClr>
              <a:buSzPts val="3200"/>
              <a:buFont typeface="Calibri"/>
              <a:buNone/>
            </a:pPr>
            <a:r>
              <a:rPr lang="en-US" b="1">
                <a:solidFill>
                  <a:srgbClr val="055000"/>
                </a:solidFill>
              </a:rPr>
              <a:t>Timing and Frequency of Data Collection</a:t>
            </a:r>
            <a:endParaRPr b="1">
              <a:solidFill>
                <a:srgbClr val="055000"/>
              </a:solidFill>
            </a:endParaRPr>
          </a:p>
        </p:txBody>
      </p:sp>
      <p:sp>
        <p:nvSpPr>
          <p:cNvPr id="144" name="Google Shape;144;p10"/>
          <p:cNvSpPr txBox="1">
            <a:spLocks noGrp="1"/>
          </p:cNvSpPr>
          <p:nvPr>
            <p:ph type="body" idx="1"/>
          </p:nvPr>
        </p:nvSpPr>
        <p:spPr>
          <a:xfrm>
            <a:off x="1257300" y="1886412"/>
            <a:ext cx="3886200" cy="4351338"/>
          </a:xfrm>
          <a:prstGeom prst="rect">
            <a:avLst/>
          </a:prstGeom>
          <a:noFill/>
          <a:ln>
            <a:noFill/>
          </a:ln>
        </p:spPr>
        <p:txBody>
          <a:bodyPr spcFirstLastPara="1" wrap="square" lIns="91425" tIns="45700" rIns="91425" bIns="45700" anchor="t" anchorCtr="0">
            <a:normAutofit/>
          </a:bodyPr>
          <a:lstStyle/>
          <a:p>
            <a:pPr marL="285750" lvl="0" indent="-285750" algn="just" rtl="0">
              <a:lnSpc>
                <a:spcPct val="90000"/>
              </a:lnSpc>
              <a:spcBef>
                <a:spcPts val="0"/>
              </a:spcBef>
              <a:spcAft>
                <a:spcPts val="0"/>
              </a:spcAft>
              <a:buClr>
                <a:srgbClr val="000000"/>
              </a:buClr>
              <a:buSzPts val="1800"/>
              <a:buFont typeface="Arial"/>
              <a:buChar char="•"/>
            </a:pPr>
            <a:r>
              <a:rPr lang="en-US">
                <a:solidFill>
                  <a:srgbClr val="000000"/>
                </a:solidFill>
              </a:rPr>
              <a:t>To lay out your MUC, you only need to visit the site once. </a:t>
            </a:r>
            <a:endParaRPr/>
          </a:p>
          <a:p>
            <a:pPr marL="285750" lvl="0" indent="-171450" algn="just" rtl="0">
              <a:lnSpc>
                <a:spcPct val="90000"/>
              </a:lnSpc>
              <a:spcBef>
                <a:spcPts val="1000"/>
              </a:spcBef>
              <a:spcAft>
                <a:spcPts val="0"/>
              </a:spcAft>
              <a:buClr>
                <a:schemeClr val="dk1"/>
              </a:buClr>
              <a:buSzPts val="1800"/>
              <a:buFont typeface="Arial"/>
              <a:buNone/>
            </a:pPr>
            <a:endParaRPr>
              <a:solidFill>
                <a:srgbClr val="000000"/>
              </a:solidFill>
            </a:endParaRPr>
          </a:p>
          <a:p>
            <a:pPr marL="285750" lvl="0" indent="-285750" algn="just" rtl="0">
              <a:lnSpc>
                <a:spcPct val="90000"/>
              </a:lnSpc>
              <a:spcBef>
                <a:spcPts val="1000"/>
              </a:spcBef>
              <a:spcAft>
                <a:spcPts val="0"/>
              </a:spcAft>
              <a:buClr>
                <a:schemeClr val="dk1"/>
              </a:buClr>
              <a:buSzPts val="1800"/>
              <a:buFont typeface="Arial"/>
              <a:buChar char="•"/>
            </a:pPr>
            <a:r>
              <a:rPr lang="en-US"/>
              <a:t>Time required for initial set up and description: estimated 1-2 hours. </a:t>
            </a:r>
            <a:endParaRPr/>
          </a:p>
        </p:txBody>
      </p:sp>
      <p:pic>
        <p:nvPicPr>
          <p:cNvPr id="145" name="Google Shape;145;p10" descr="Photo with two people recording data as they describe their land cover sample site. "/>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5486399" y="1886412"/>
            <a:ext cx="3078605" cy="2308954"/>
          </a:xfrm>
          <a:prstGeom prst="rect">
            <a:avLst/>
          </a:prstGeom>
          <a:noFill/>
          <a:ln>
            <a:noFill/>
          </a:ln>
        </p:spPr>
      </p:pic>
      <p:pic>
        <p:nvPicPr>
          <p:cNvPr id="146" name="Google Shape;146;p10" descr="Banner: Land Cover Sample Site Description Field Gu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35966" y="0"/>
            <a:ext cx="8029578" cy="964795"/>
          </a:xfrm>
          <a:prstGeom prst="rect">
            <a:avLst/>
          </a:prstGeom>
          <a:noFill/>
          <a:ln>
            <a:noFill/>
          </a:ln>
        </p:spPr>
      </p:pic>
      <p:pic>
        <p:nvPicPr>
          <p:cNvPr id="147" name="Google Shape;147;p10" descr="Menu:  How to collect your data"/>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7150" y="-28576"/>
            <a:ext cx="1193117" cy="6886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11" descr="Illustrations of the equipment listed as needed for this protocol."/>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5493433" y="1523528"/>
            <a:ext cx="3534300" cy="5251200"/>
          </a:xfrm>
          <a:prstGeom prst="rect">
            <a:avLst/>
          </a:prstGeom>
          <a:noFill/>
          <a:ln>
            <a:noFill/>
          </a:ln>
        </p:spPr>
      </p:pic>
      <p:sp>
        <p:nvSpPr>
          <p:cNvPr id="153" name="Google Shape;153;p11"/>
          <p:cNvSpPr txBox="1">
            <a:spLocks noGrp="1"/>
          </p:cNvSpPr>
          <p:nvPr>
            <p:ph type="title"/>
          </p:nvPr>
        </p:nvSpPr>
        <p:spPr>
          <a:xfrm>
            <a:off x="1257300" y="6089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b="1">
                <a:solidFill>
                  <a:srgbClr val="055000"/>
                </a:solidFill>
              </a:rPr>
              <a:t>Describe your Land Cover Sampling Site</a:t>
            </a:r>
            <a:endParaRPr/>
          </a:p>
        </p:txBody>
      </p:sp>
      <p:sp>
        <p:nvSpPr>
          <p:cNvPr id="154" name="Google Shape;154;p11"/>
          <p:cNvSpPr txBox="1">
            <a:spLocks noGrp="1"/>
          </p:cNvSpPr>
          <p:nvPr>
            <p:ph type="body" idx="1"/>
          </p:nvPr>
        </p:nvSpPr>
        <p:spPr>
          <a:xfrm>
            <a:off x="1235750" y="1619500"/>
            <a:ext cx="4257600" cy="5155200"/>
          </a:xfrm>
          <a:prstGeom prst="rect">
            <a:avLst/>
          </a:prstGeom>
          <a:noFill/>
          <a:ln>
            <a:noFill/>
          </a:ln>
        </p:spPr>
        <p:txBody>
          <a:bodyPr spcFirstLastPara="1" wrap="square" lIns="91425" tIns="45700" rIns="91425" bIns="45700" anchor="t" anchorCtr="0">
            <a:normAutofit fontScale="85000" lnSpcReduction="20000"/>
          </a:bodyPr>
          <a:lstStyle/>
          <a:p>
            <a:pPr marL="0" lvl="0" indent="0" algn="just" rtl="0">
              <a:lnSpc>
                <a:spcPct val="90000"/>
              </a:lnSpc>
              <a:spcBef>
                <a:spcPts val="0"/>
              </a:spcBef>
              <a:spcAft>
                <a:spcPts val="0"/>
              </a:spcAft>
              <a:buClr>
                <a:schemeClr val="dk1"/>
              </a:buClr>
              <a:buSzPct val="100000"/>
              <a:buNone/>
            </a:pPr>
            <a:r>
              <a:rPr lang="en-US" b="1"/>
              <a:t>Needed Equipment: </a:t>
            </a:r>
            <a:endParaRPr/>
          </a:p>
          <a:p>
            <a:pPr marL="285750" lvl="0" indent="-277177" algn="l" rtl="0">
              <a:lnSpc>
                <a:spcPct val="90000"/>
              </a:lnSpc>
              <a:spcBef>
                <a:spcPts val="1000"/>
              </a:spcBef>
              <a:spcAft>
                <a:spcPts val="0"/>
              </a:spcAft>
              <a:buClr>
                <a:schemeClr val="dk1"/>
              </a:buClr>
              <a:buSzPct val="100000"/>
              <a:buFont typeface="Arial"/>
              <a:buChar char="•"/>
            </a:pPr>
            <a:r>
              <a:rPr lang="en-US"/>
              <a:t>GPS Receiver or phone</a:t>
            </a:r>
            <a:endParaRPr/>
          </a:p>
          <a:p>
            <a:pPr marL="285750" lvl="0" indent="-277177" algn="l" rtl="0">
              <a:lnSpc>
                <a:spcPct val="90000"/>
              </a:lnSpc>
              <a:spcBef>
                <a:spcPts val="1000"/>
              </a:spcBef>
              <a:spcAft>
                <a:spcPts val="0"/>
              </a:spcAft>
              <a:buClr>
                <a:schemeClr val="dk1"/>
              </a:buClr>
              <a:buSzPct val="100000"/>
              <a:buFont typeface="Arial"/>
              <a:buChar char="•"/>
            </a:pPr>
            <a:r>
              <a:rPr lang="en-US"/>
              <a:t>Compass</a:t>
            </a:r>
            <a:endParaRPr/>
          </a:p>
          <a:p>
            <a:pPr marL="285750" lvl="0" indent="-277177" algn="l" rtl="0">
              <a:lnSpc>
                <a:spcPct val="90000"/>
              </a:lnSpc>
              <a:spcBef>
                <a:spcPts val="1000"/>
              </a:spcBef>
              <a:spcAft>
                <a:spcPts val="0"/>
              </a:spcAft>
              <a:buClr>
                <a:schemeClr val="dk1"/>
              </a:buClr>
              <a:buSzPct val="100000"/>
              <a:buFont typeface="Arial"/>
              <a:buChar char="•"/>
            </a:pPr>
            <a:r>
              <a:rPr lang="en-US"/>
              <a:t>Clipboard</a:t>
            </a:r>
            <a:endParaRPr/>
          </a:p>
          <a:p>
            <a:pPr marL="285750" lvl="0" indent="-277177" algn="l" rtl="0">
              <a:lnSpc>
                <a:spcPct val="90000"/>
              </a:lnSpc>
              <a:spcBef>
                <a:spcPts val="1000"/>
              </a:spcBef>
              <a:spcAft>
                <a:spcPts val="0"/>
              </a:spcAft>
              <a:buClr>
                <a:schemeClr val="dk1"/>
              </a:buClr>
              <a:buSzPct val="100000"/>
              <a:buFont typeface="Arial"/>
              <a:buChar char="•"/>
            </a:pPr>
            <a:r>
              <a:rPr lang="en-US"/>
              <a:t>Pen or Pencil</a:t>
            </a:r>
            <a:endParaRPr/>
          </a:p>
          <a:p>
            <a:pPr marL="285750" lvl="0" indent="-277177" algn="l" rtl="0">
              <a:lnSpc>
                <a:spcPct val="90000"/>
              </a:lnSpc>
              <a:spcBef>
                <a:spcPts val="1000"/>
              </a:spcBef>
              <a:spcAft>
                <a:spcPts val="0"/>
              </a:spcAft>
              <a:buClr>
                <a:schemeClr val="dk1"/>
              </a:buClr>
              <a:buSzPct val="100000"/>
              <a:buFont typeface="Arial"/>
              <a:buChar char="•"/>
            </a:pPr>
            <a:r>
              <a:rPr lang="en-US"/>
              <a:t>Camera</a:t>
            </a:r>
            <a:endParaRPr/>
          </a:p>
          <a:p>
            <a:pPr marL="285750" lvl="0" indent="-277177" algn="l" rtl="0">
              <a:lnSpc>
                <a:spcPct val="90000"/>
              </a:lnSpc>
              <a:spcBef>
                <a:spcPts val="1000"/>
              </a:spcBef>
              <a:spcAft>
                <a:spcPts val="0"/>
              </a:spcAft>
              <a:buClr>
                <a:schemeClr val="dk1"/>
              </a:buClr>
              <a:buSzPct val="100000"/>
              <a:buFont typeface="Arial"/>
              <a:buChar char="•"/>
            </a:pPr>
            <a:r>
              <a:rPr lang="en-US"/>
              <a:t>Permanent tree markers (optional, if you plan to return to the site)</a:t>
            </a:r>
            <a:endParaRPr/>
          </a:p>
          <a:p>
            <a:pPr marL="285750" lvl="0" indent="-277177" algn="l" rtl="0">
              <a:lnSpc>
                <a:spcPct val="90000"/>
              </a:lnSpc>
              <a:spcBef>
                <a:spcPts val="1000"/>
              </a:spcBef>
              <a:spcAft>
                <a:spcPts val="0"/>
              </a:spcAft>
              <a:buClr>
                <a:schemeClr val="dk1"/>
              </a:buClr>
              <a:buSzPct val="100000"/>
              <a:buFont typeface="Arial"/>
              <a:buChar char="•"/>
            </a:pPr>
            <a:r>
              <a:rPr lang="en-US"/>
              <a:t>50 m tape measure</a:t>
            </a:r>
            <a:endParaRPr/>
          </a:p>
          <a:p>
            <a:pPr marL="285750" lvl="0" indent="-277177" algn="l" rtl="0">
              <a:lnSpc>
                <a:spcPct val="90000"/>
              </a:lnSpc>
              <a:spcBef>
                <a:spcPts val="1000"/>
              </a:spcBef>
              <a:spcAft>
                <a:spcPts val="0"/>
              </a:spcAft>
              <a:buClr>
                <a:schemeClr val="dk1"/>
              </a:buClr>
              <a:buSzPct val="100000"/>
              <a:buFont typeface="Arial"/>
              <a:buChar char="•"/>
            </a:pPr>
            <a:r>
              <a:rPr lang="en-US"/>
              <a:t>Local vegetation field guides</a:t>
            </a:r>
            <a:endParaRPr/>
          </a:p>
          <a:p>
            <a:pPr marL="0" lvl="0" indent="0" algn="l" rtl="0">
              <a:lnSpc>
                <a:spcPct val="90000"/>
              </a:lnSpc>
              <a:spcBef>
                <a:spcPts val="1000"/>
              </a:spcBef>
              <a:spcAft>
                <a:spcPts val="0"/>
              </a:spcAft>
              <a:buClr>
                <a:schemeClr val="dk1"/>
              </a:buClr>
              <a:buSzPct val="100000"/>
              <a:buNone/>
            </a:pPr>
            <a:endParaRPr/>
          </a:p>
          <a:p>
            <a:pPr marL="0" lvl="0" indent="0" algn="just" rtl="0">
              <a:lnSpc>
                <a:spcPct val="90000"/>
              </a:lnSpc>
              <a:spcBef>
                <a:spcPts val="1000"/>
              </a:spcBef>
              <a:spcAft>
                <a:spcPts val="0"/>
              </a:spcAft>
              <a:buClr>
                <a:schemeClr val="dk1"/>
              </a:buClr>
              <a:buSzPct val="100000"/>
              <a:buNone/>
            </a:pPr>
            <a:r>
              <a:rPr lang="en-US" b="1"/>
              <a:t>Needed Documents: </a:t>
            </a:r>
            <a:endParaRPr/>
          </a:p>
          <a:p>
            <a:pPr marL="285750" lvl="0" indent="-277177" algn="l" rtl="0">
              <a:lnSpc>
                <a:spcPct val="90000"/>
              </a:lnSpc>
              <a:spcBef>
                <a:spcPts val="1000"/>
              </a:spcBef>
              <a:spcAft>
                <a:spcPts val="0"/>
              </a:spcAft>
              <a:buClr>
                <a:schemeClr val="dk1"/>
              </a:buClr>
              <a:buSzPct val="100000"/>
              <a:buFont typeface="Arial"/>
              <a:buChar char="•"/>
            </a:pPr>
            <a:r>
              <a:rPr lang="en-US" b="1" u="sng">
                <a:solidFill>
                  <a:schemeClr val="hlink"/>
                </a:solidFill>
                <a:hlinkClick r:id="rId4"/>
              </a:rPr>
              <a:t>Land Cover Sample Site protocol Field Guide (pdf)</a:t>
            </a:r>
            <a:endParaRPr b="1" u="sng">
              <a:solidFill>
                <a:schemeClr val="hlink"/>
              </a:solidFill>
              <a:hlinkClick r:id="rId5"/>
            </a:endParaRPr>
          </a:p>
          <a:p>
            <a:pPr marL="285750" lvl="0" indent="-277177" algn="l" rtl="0">
              <a:lnSpc>
                <a:spcPct val="90000"/>
              </a:lnSpc>
              <a:spcBef>
                <a:spcPts val="1000"/>
              </a:spcBef>
              <a:spcAft>
                <a:spcPts val="0"/>
              </a:spcAft>
              <a:buClr>
                <a:schemeClr val="dk1"/>
              </a:buClr>
              <a:buSzPct val="100000"/>
              <a:buFont typeface="Arial"/>
              <a:buChar char="•"/>
            </a:pPr>
            <a:r>
              <a:rPr lang="en-US" b="1" u="sng">
                <a:solidFill>
                  <a:schemeClr val="hlink"/>
                </a:solidFill>
                <a:hlinkClick r:id="rId5"/>
              </a:rPr>
              <a:t>Land Cover Sample Site Data Sheet</a:t>
            </a:r>
            <a:endParaRPr b="1"/>
          </a:p>
          <a:p>
            <a:pPr marL="285750" lvl="0" indent="-277177" algn="l" rtl="0">
              <a:lnSpc>
                <a:spcPct val="90000"/>
              </a:lnSpc>
              <a:spcBef>
                <a:spcPts val="1000"/>
              </a:spcBef>
              <a:spcAft>
                <a:spcPts val="0"/>
              </a:spcAft>
              <a:buClr>
                <a:schemeClr val="dk1"/>
              </a:buClr>
              <a:buSzPct val="100000"/>
              <a:buFont typeface="Arial"/>
              <a:buChar char="•"/>
            </a:pPr>
            <a:r>
              <a:rPr lang="en-US" b="1" u="sng">
                <a:solidFill>
                  <a:schemeClr val="hlink"/>
                </a:solidFill>
                <a:hlinkClick r:id="rId6"/>
              </a:rPr>
              <a:t>GPS Field Guide </a:t>
            </a:r>
            <a:r>
              <a:rPr lang="en-US" b="1"/>
              <a:t>and </a:t>
            </a:r>
            <a:r>
              <a:rPr lang="en-US" b="1" u="sng">
                <a:solidFill>
                  <a:schemeClr val="hlink"/>
                </a:solidFill>
                <a:hlinkClick r:id="rId7"/>
              </a:rPr>
              <a:t>GPS Data Sheet</a:t>
            </a:r>
            <a:endParaRPr b="1"/>
          </a:p>
          <a:p>
            <a:pPr marL="285750" lvl="0" indent="-277177" algn="l" rtl="0">
              <a:lnSpc>
                <a:spcPct val="90000"/>
              </a:lnSpc>
              <a:spcBef>
                <a:spcPts val="1000"/>
              </a:spcBef>
              <a:spcAft>
                <a:spcPts val="0"/>
              </a:spcAft>
              <a:buClr>
                <a:schemeClr val="dk1"/>
              </a:buClr>
              <a:buSzPct val="100000"/>
              <a:buFont typeface="Arial"/>
              <a:buChar char="•"/>
            </a:pPr>
            <a:r>
              <a:rPr lang="en-US" b="1" u="sng">
                <a:solidFill>
                  <a:schemeClr val="hlink"/>
                </a:solidFill>
                <a:hlinkClick r:id="rId8"/>
              </a:rPr>
              <a:t>MUC Field Guide or MUC System Table and MUC Glossary of Terms</a:t>
            </a:r>
            <a:endParaRPr/>
          </a:p>
          <a:p>
            <a:pPr marL="0" lvl="0" indent="0" algn="just" rtl="0">
              <a:lnSpc>
                <a:spcPct val="90000"/>
              </a:lnSpc>
              <a:spcBef>
                <a:spcPts val="1000"/>
              </a:spcBef>
              <a:spcAft>
                <a:spcPts val="0"/>
              </a:spcAft>
              <a:buClr>
                <a:schemeClr val="dk1"/>
              </a:buClr>
              <a:buSzPct val="100000"/>
              <a:buNone/>
            </a:pPr>
            <a:endParaRPr/>
          </a:p>
        </p:txBody>
      </p:sp>
      <p:pic>
        <p:nvPicPr>
          <p:cNvPr id="155" name="Google Shape;155;p11" descr="Banner: Land Cover Sample Site Description Field Gude"/>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135966" y="0"/>
            <a:ext cx="8029578" cy="964795"/>
          </a:xfrm>
          <a:prstGeom prst="rect">
            <a:avLst/>
          </a:prstGeom>
          <a:noFill/>
          <a:ln>
            <a:noFill/>
          </a:ln>
        </p:spPr>
      </p:pic>
      <p:pic>
        <p:nvPicPr>
          <p:cNvPr id="156" name="Google Shape;156;p11" descr="Menu:  How to collect your data"/>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57150" y="-28576"/>
            <a:ext cx="1193117" cy="68865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2371</Words>
  <Application>Microsoft Macintosh PowerPoint</Application>
  <PresentationFormat>On-screen Show (4:3)</PresentationFormat>
  <Paragraphs>177</Paragraphs>
  <Slides>29</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PowerPoint Presentation</vt:lpstr>
      <vt:lpstr>Overview</vt:lpstr>
      <vt:lpstr>The Biosphere</vt:lpstr>
      <vt:lpstr>What is Biometry?</vt:lpstr>
      <vt:lpstr>GLOBE Land Cover Investigations</vt:lpstr>
      <vt:lpstr>Accuracy vs. Precision</vt:lpstr>
      <vt:lpstr>Protocol at a Glance</vt:lpstr>
      <vt:lpstr>Timing and Frequency of Data Collection</vt:lpstr>
      <vt:lpstr>Describe your Land Cover Sampling Site</vt:lpstr>
      <vt:lpstr>Homogeneous vs. Heterogeneous Sampling Site Diagram</vt:lpstr>
      <vt:lpstr>Site Selection in the Field:</vt:lpstr>
      <vt:lpstr>Diagram of Sample Site Considerations</vt:lpstr>
      <vt:lpstr>In the Field</vt:lpstr>
      <vt:lpstr>Using a GPS Receiver</vt:lpstr>
      <vt:lpstr>Calculate your average reading and verify.</vt:lpstr>
      <vt:lpstr>Determine MUC Class of Sample Site </vt:lpstr>
      <vt:lpstr>MUC Guide has a dichotomous key structure .</vt:lpstr>
      <vt:lpstr>Make Notes and Photograph the Site  </vt:lpstr>
      <vt:lpstr>Report Data to the GLOBE Database</vt:lpstr>
      <vt:lpstr>Entering your data via the GLOBE website or GLOBE Observer App</vt:lpstr>
      <vt:lpstr>Site Name and Coordinates</vt:lpstr>
      <vt:lpstr>Site Name and Coordinates</vt:lpstr>
      <vt:lpstr>Visualize and Retrieve Data</vt:lpstr>
      <vt:lpstr>Visualize and Retrieve Data</vt:lpstr>
      <vt:lpstr>Visualize and Retrieve Data</vt:lpstr>
      <vt:lpstr>Review questions to help you prepare to do the Land Cover Sampling Site  Description associated with the GLOBE Biometry Protocol </vt:lpstr>
      <vt:lpstr>Are you ready to take the quiz? </vt:lpstr>
      <vt:lpstr>Some Questions for Future Research using your Land Cover Data: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Christina Buffington</cp:lastModifiedBy>
  <cp:revision>2</cp:revision>
  <dcterms:created xsi:type="dcterms:W3CDTF">2016-04-03T18:56:28Z</dcterms:created>
  <dcterms:modified xsi:type="dcterms:W3CDTF">2025-11-16T07:08:54Z</dcterms:modified>
</cp:coreProperties>
</file>