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43"/>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mhxcuJFvcICvqeHFAfkSse9O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19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Links need to be added</a:t>
            </a:r>
            <a:endParaRPr/>
          </a:p>
        </p:txBody>
      </p:sp>
      <p:sp>
        <p:nvSpPr>
          <p:cNvPr id="328" name="Google Shape;32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5" name="Google Shape;37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2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pic>
        <p:nvPicPr>
          <p:cNvPr id="11" name="Google Shape;11;p26" descr="1_GLOBE LOGO_USE_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5001"/>
            <a:ext cx="3657600" cy="810883"/>
          </a:xfrm>
          <a:prstGeom prst="rect">
            <a:avLst/>
          </a:prstGeom>
          <a:noFill/>
          <a:ln>
            <a:noFill/>
          </a:ln>
        </p:spPr>
      </p:pic>
      <p:sp>
        <p:nvSpPr>
          <p:cNvPr id="12" name="Google Shape;12;p26"/>
          <p:cNvSpPr txBox="1"/>
          <p:nvPr/>
        </p:nvSpPr>
        <p:spPr>
          <a:xfrm>
            <a:off x="4640798" y="129787"/>
            <a:ext cx="18362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400" b="1">
              <a:solidFill>
                <a:srgbClr val="123B1C"/>
              </a:solidFill>
              <a:latin typeface="Calibri"/>
              <a:ea typeface="Calibri"/>
              <a:cs typeface="Calibri"/>
              <a:sym typeface="Calibri"/>
            </a:endParaRPr>
          </a:p>
        </p:txBody>
      </p:sp>
      <p:sp>
        <p:nvSpPr>
          <p:cNvPr id="13" name="Google Shape;13;p26"/>
          <p:cNvSpPr/>
          <p:nvPr/>
        </p:nvSpPr>
        <p:spPr>
          <a:xfrm>
            <a:off x="6081728" y="285425"/>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 name="Google Shape;14;p26"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pic>
        <p:nvPicPr>
          <p:cNvPr id="15" name="Google Shape;15;p26" descr="1_LandingPageBioBUDBURSTv2.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1389842"/>
            <a:ext cx="9144000" cy="5468158"/>
          </a:xfrm>
          <a:prstGeom prst="rect">
            <a:avLst/>
          </a:prstGeom>
          <a:noFill/>
          <a:ln>
            <a:noFill/>
          </a:ln>
        </p:spPr>
      </p:pic>
      <p:sp>
        <p:nvSpPr>
          <p:cNvPr id="16" name="Google Shape;16;p26"/>
          <p:cNvSpPr/>
          <p:nvPr/>
        </p:nvSpPr>
        <p:spPr>
          <a:xfrm>
            <a:off x="6302438" y="129787"/>
            <a:ext cx="22689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Green-Down Protocol</a:t>
            </a:r>
            <a:endParaRPr/>
          </a:p>
          <a:p>
            <a:pPr marL="0" marR="0" lvl="0" indent="0" algn="l" rtl="0">
              <a:spcBef>
                <a:spcPts val="0"/>
              </a:spcBef>
              <a:spcAft>
                <a:spcPts val="0"/>
              </a:spcAft>
              <a:buNone/>
            </a:pPr>
            <a:r>
              <a:rPr lang="en-US" sz="1800" b="1">
                <a:solidFill>
                  <a:srgbClr val="123B1C"/>
                </a:solidFill>
                <a:latin typeface="Calibri"/>
                <a:ea typeface="Calibri"/>
                <a:cs typeface="Calibri"/>
                <a:sym typeface="Calibri"/>
              </a:rPr>
              <a:t>Trees and Shrubs</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4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4" name="Google Shape;114;p4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5" name="Google Shape;115;p44"/>
          <p:cNvGrpSpPr/>
          <p:nvPr/>
        </p:nvGrpSpPr>
        <p:grpSpPr>
          <a:xfrm>
            <a:off x="7816919" y="59722"/>
            <a:ext cx="1103962" cy="880267"/>
            <a:chOff x="6624346" y="1438602"/>
            <a:chExt cx="1103962" cy="1112972"/>
          </a:xfrm>
        </p:grpSpPr>
        <p:sp>
          <p:nvSpPr>
            <p:cNvPr id="116" name="Google Shape;116;p4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18" name="Google Shape;118;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9" name="Google Shape;119;p4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20" name="Google Shape;120;p4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21" name="Google Shape;121;p4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22" name="Google Shape;122;p4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4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6" name="Google Shape;126;p4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7" name="Google Shape;127;p46"/>
          <p:cNvGrpSpPr/>
          <p:nvPr/>
        </p:nvGrpSpPr>
        <p:grpSpPr>
          <a:xfrm>
            <a:off x="7866950" y="41503"/>
            <a:ext cx="1103962" cy="873141"/>
            <a:chOff x="6575501" y="1435260"/>
            <a:chExt cx="1103962" cy="1103962"/>
          </a:xfrm>
        </p:grpSpPr>
        <p:sp>
          <p:nvSpPr>
            <p:cNvPr id="128" name="Google Shape;128;p46"/>
            <p:cNvSpPr/>
            <p:nvPr/>
          </p:nvSpPr>
          <p:spPr>
            <a:xfrm>
              <a:off x="6575501" y="1435260"/>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6"/>
            <p:cNvSpPr txBox="1"/>
            <p:nvPr/>
          </p:nvSpPr>
          <p:spPr>
            <a:xfrm>
              <a:off x="6697287"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30" name="Google Shape;130;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1" name="Google Shape;131;p46"/>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32" name="Google Shape;132;p4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33" name="Google Shape;133;p4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34" name="Google Shape;134;p4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pic>
        <p:nvPicPr>
          <p:cNvPr id="137" name="Google Shape;137;p4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8" name="Google Shape;138;p4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39" name="Google Shape;139;p48"/>
          <p:cNvGrpSpPr/>
          <p:nvPr/>
        </p:nvGrpSpPr>
        <p:grpSpPr>
          <a:xfrm>
            <a:off x="7792889" y="51272"/>
            <a:ext cx="1150763" cy="873141"/>
            <a:chOff x="6611017" y="1447612"/>
            <a:chExt cx="1150763" cy="1103962"/>
          </a:xfrm>
        </p:grpSpPr>
        <p:sp>
          <p:nvSpPr>
            <p:cNvPr id="140" name="Google Shape;140;p4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42" name="Google Shape;142;p48"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467877">
            <a:off x="8370665" y="60312"/>
            <a:ext cx="55285" cy="1245106"/>
          </a:xfrm>
          <a:prstGeom prst="rect">
            <a:avLst/>
          </a:prstGeom>
          <a:noFill/>
          <a:ln>
            <a:noFill/>
          </a:ln>
          <a:effectLst>
            <a:outerShdw blurRad="292100" dist="139700" dir="2700000" algn="tl" rotWithShape="0">
              <a:srgbClr val="333333">
                <a:alpha val="64705"/>
              </a:srgbClr>
            </a:outerShdw>
          </a:effectLst>
        </p:spPr>
      </p:pic>
      <p:pic>
        <p:nvPicPr>
          <p:cNvPr id="143" name="Google Shape;143;p4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4" name="Google Shape;144;p48"/>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45" name="Google Shape;145;p4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46" name="Google Shape;146;p4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47" name="Google Shape;147;p48" descr="3_BiosphereICON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5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51" name="Google Shape;151;p5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52" name="Google Shape;152;p50"/>
          <p:cNvGrpSpPr/>
          <p:nvPr/>
        </p:nvGrpSpPr>
        <p:grpSpPr>
          <a:xfrm>
            <a:off x="7856652" y="51272"/>
            <a:ext cx="1103962" cy="873141"/>
            <a:chOff x="6624346" y="1447612"/>
            <a:chExt cx="1103962" cy="1103962"/>
          </a:xfrm>
        </p:grpSpPr>
        <p:sp>
          <p:nvSpPr>
            <p:cNvPr id="153" name="Google Shape;153;p5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50"/>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55" name="Google Shape;155;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50"/>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a:p>
        </p:txBody>
      </p:sp>
      <p:sp>
        <p:nvSpPr>
          <p:cNvPr id="157" name="Google Shape;157;p5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58" name="Google Shape;158;p5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59" name="Google Shape;159;p5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5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63" name="Google Shape;163;p52"/>
          <p:cNvGrpSpPr/>
          <p:nvPr/>
        </p:nvGrpSpPr>
        <p:grpSpPr>
          <a:xfrm>
            <a:off x="7834800" y="53293"/>
            <a:ext cx="1103962" cy="873142"/>
            <a:chOff x="6546194" y="1447612"/>
            <a:chExt cx="1103962" cy="1103962"/>
          </a:xfrm>
        </p:grpSpPr>
        <p:sp>
          <p:nvSpPr>
            <p:cNvPr id="164" name="Google Shape;164;p52"/>
            <p:cNvSpPr/>
            <p:nvPr/>
          </p:nvSpPr>
          <p:spPr>
            <a:xfrm>
              <a:off x="6546194"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2"/>
            <p:cNvSpPr txBox="1"/>
            <p:nvPr/>
          </p:nvSpPr>
          <p:spPr>
            <a:xfrm>
              <a:off x="6682491" y="1635237"/>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6" name="Google Shape;166;p5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7" name="Google Shape;167;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8" name="Google Shape;168;p52"/>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69" name="Google Shape;169;p5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70" name="Google Shape;170;p5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71" name="Google Shape;171;p5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5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5" name="Google Shape;175;p54"/>
          <p:cNvGrpSpPr/>
          <p:nvPr/>
        </p:nvGrpSpPr>
        <p:grpSpPr>
          <a:xfrm>
            <a:off x="7797747" y="51399"/>
            <a:ext cx="1103962" cy="873142"/>
            <a:chOff x="6624346" y="1447612"/>
            <a:chExt cx="1103962" cy="1103962"/>
          </a:xfrm>
        </p:grpSpPr>
        <p:sp>
          <p:nvSpPr>
            <p:cNvPr id="176" name="Google Shape;176;p5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54"/>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78" name="Google Shape;178;p5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79" name="Google Shape;179;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0" name="Google Shape;180;p5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81" name="Google Shape;181;p5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82" name="Google Shape;182;p5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83" name="Google Shape;183;p5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5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87" name="Google Shape;187;p5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8" name="Google Shape;188;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9" name="Google Shape;189;p5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90" name="Google Shape;190;p5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91" name="Google Shape;191;p5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58"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195" name="Google Shape;195;p58"/>
          <p:cNvGrpSpPr/>
          <p:nvPr/>
        </p:nvGrpSpPr>
        <p:grpSpPr>
          <a:xfrm>
            <a:off x="3963547" y="785390"/>
            <a:ext cx="1103962" cy="873142"/>
            <a:chOff x="6624346" y="1447612"/>
            <a:chExt cx="1103962" cy="1103962"/>
          </a:xfrm>
        </p:grpSpPr>
        <p:sp>
          <p:nvSpPr>
            <p:cNvPr id="196" name="Google Shape;196;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8"/>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198" name="Google Shape;198;p58"/>
          <p:cNvGrpSpPr/>
          <p:nvPr/>
        </p:nvGrpSpPr>
        <p:grpSpPr>
          <a:xfrm>
            <a:off x="5372820" y="834236"/>
            <a:ext cx="1103962" cy="893063"/>
            <a:chOff x="6624346" y="1422423"/>
            <a:chExt cx="1103962" cy="1129151"/>
          </a:xfrm>
        </p:grpSpPr>
        <p:sp>
          <p:nvSpPr>
            <p:cNvPr id="199" name="Google Shape;199;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58"/>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01" name="Google Shape;201;p58"/>
          <p:cNvGrpSpPr/>
          <p:nvPr/>
        </p:nvGrpSpPr>
        <p:grpSpPr>
          <a:xfrm>
            <a:off x="775085" y="2347041"/>
            <a:ext cx="1122067" cy="887461"/>
            <a:chOff x="1202690" y="699502"/>
            <a:chExt cx="1122067" cy="1122067"/>
          </a:xfrm>
        </p:grpSpPr>
        <p:sp>
          <p:nvSpPr>
            <p:cNvPr id="202" name="Google Shape;202;p58"/>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8"/>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04" name="Google Shape;204;p58"/>
          <p:cNvGrpSpPr/>
          <p:nvPr/>
        </p:nvGrpSpPr>
        <p:grpSpPr>
          <a:xfrm>
            <a:off x="2221185" y="2361361"/>
            <a:ext cx="1103962" cy="873141"/>
            <a:chOff x="6624346" y="1447612"/>
            <a:chExt cx="1103962" cy="1103962"/>
          </a:xfrm>
        </p:grpSpPr>
        <p:sp>
          <p:nvSpPr>
            <p:cNvPr id="205" name="Google Shape;205;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58"/>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07" name="Google Shape;207;p58"/>
          <p:cNvGrpSpPr/>
          <p:nvPr/>
        </p:nvGrpSpPr>
        <p:grpSpPr>
          <a:xfrm>
            <a:off x="3682062" y="2347041"/>
            <a:ext cx="1103962" cy="873142"/>
            <a:chOff x="6624346" y="1447612"/>
            <a:chExt cx="1103962" cy="1103962"/>
          </a:xfrm>
        </p:grpSpPr>
        <p:sp>
          <p:nvSpPr>
            <p:cNvPr id="208" name="Google Shape;208;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8"/>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0" name="Google Shape;210;p58"/>
          <p:cNvGrpSpPr/>
          <p:nvPr/>
        </p:nvGrpSpPr>
        <p:grpSpPr>
          <a:xfrm>
            <a:off x="5187337" y="2347041"/>
            <a:ext cx="1103962" cy="873142"/>
            <a:chOff x="6624346" y="1447612"/>
            <a:chExt cx="1103962" cy="1103962"/>
          </a:xfrm>
        </p:grpSpPr>
        <p:sp>
          <p:nvSpPr>
            <p:cNvPr id="211" name="Google Shape;211;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58"/>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3" name="Google Shape;213;p58"/>
          <p:cNvGrpSpPr/>
          <p:nvPr/>
        </p:nvGrpSpPr>
        <p:grpSpPr>
          <a:xfrm>
            <a:off x="775085" y="3759636"/>
            <a:ext cx="1172116" cy="873142"/>
            <a:chOff x="6600343" y="1447612"/>
            <a:chExt cx="1172116" cy="1103962"/>
          </a:xfrm>
        </p:grpSpPr>
        <p:sp>
          <p:nvSpPr>
            <p:cNvPr id="214" name="Google Shape;214;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5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16" name="Google Shape;216;p58"/>
          <p:cNvGrpSpPr/>
          <p:nvPr/>
        </p:nvGrpSpPr>
        <p:grpSpPr>
          <a:xfrm>
            <a:off x="2219675" y="3759636"/>
            <a:ext cx="1103962" cy="873142"/>
            <a:chOff x="6624346" y="1447612"/>
            <a:chExt cx="1103962" cy="1103962"/>
          </a:xfrm>
        </p:grpSpPr>
        <p:sp>
          <p:nvSpPr>
            <p:cNvPr id="217" name="Google Shape;217;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58"/>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19" name="Google Shape;219;p58"/>
          <p:cNvGrpSpPr/>
          <p:nvPr/>
        </p:nvGrpSpPr>
        <p:grpSpPr>
          <a:xfrm>
            <a:off x="3752918" y="3752511"/>
            <a:ext cx="1103962" cy="880267"/>
            <a:chOff x="6624346" y="1438602"/>
            <a:chExt cx="1103962" cy="1112972"/>
          </a:xfrm>
        </p:grpSpPr>
        <p:sp>
          <p:nvSpPr>
            <p:cNvPr id="220" name="Google Shape;220;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58"/>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2" name="Google Shape;222;p58"/>
          <p:cNvGrpSpPr/>
          <p:nvPr/>
        </p:nvGrpSpPr>
        <p:grpSpPr>
          <a:xfrm>
            <a:off x="5323634" y="3772049"/>
            <a:ext cx="1103962" cy="873141"/>
            <a:chOff x="6624346" y="1447612"/>
            <a:chExt cx="1103962" cy="1103962"/>
          </a:xfrm>
        </p:grpSpPr>
        <p:sp>
          <p:nvSpPr>
            <p:cNvPr id="223" name="Google Shape;223;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58"/>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25" name="Google Shape;225;p58"/>
          <p:cNvGrpSpPr/>
          <p:nvPr/>
        </p:nvGrpSpPr>
        <p:grpSpPr>
          <a:xfrm>
            <a:off x="2245608" y="4957119"/>
            <a:ext cx="1150763" cy="873141"/>
            <a:chOff x="6611017" y="1447612"/>
            <a:chExt cx="1150763" cy="1103962"/>
          </a:xfrm>
        </p:grpSpPr>
        <p:sp>
          <p:nvSpPr>
            <p:cNvPr id="226" name="Google Shape;226;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5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28" name="Google Shape;228;p58" descr="Penci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467877">
            <a:off x="2794077" y="4966159"/>
            <a:ext cx="55285" cy="1245106"/>
          </a:xfrm>
          <a:prstGeom prst="rect">
            <a:avLst/>
          </a:prstGeom>
          <a:noFill/>
          <a:ln>
            <a:noFill/>
          </a:ln>
          <a:effectLst>
            <a:outerShdw blurRad="292100" dist="139700" dir="2700000" algn="tl" rotWithShape="0">
              <a:srgbClr val="333333">
                <a:alpha val="64705"/>
              </a:srgbClr>
            </a:outerShdw>
          </a:effectLst>
        </p:spPr>
      </p:pic>
      <p:grpSp>
        <p:nvGrpSpPr>
          <p:cNvPr id="229" name="Google Shape;229;p58"/>
          <p:cNvGrpSpPr/>
          <p:nvPr/>
        </p:nvGrpSpPr>
        <p:grpSpPr>
          <a:xfrm>
            <a:off x="905697" y="4878525"/>
            <a:ext cx="1103962" cy="873141"/>
            <a:chOff x="6624346" y="1447612"/>
            <a:chExt cx="1103962" cy="1103962"/>
          </a:xfrm>
        </p:grpSpPr>
        <p:sp>
          <p:nvSpPr>
            <p:cNvPr id="230" name="Google Shape;230;p5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58"/>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232" name="Google Shape;232;p58" descr="1_IdeaICON_8_29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19158" y="1929022"/>
            <a:ext cx="900262" cy="716609"/>
          </a:xfrm>
          <a:prstGeom prst="rect">
            <a:avLst/>
          </a:prstGeom>
          <a:noFill/>
          <a:ln>
            <a:noFill/>
          </a:ln>
          <a:effectLst>
            <a:outerShdw blurRad="292100" dist="139700" dir="2700000" algn="tl" rotWithShape="0">
              <a:srgbClr val="333333">
                <a:alpha val="64705"/>
              </a:srgbClr>
            </a:outerShdw>
          </a:effectLst>
        </p:spPr>
      </p:pic>
      <p:sp>
        <p:nvSpPr>
          <p:cNvPr id="233" name="Google Shape;233;p58"/>
          <p:cNvSpPr/>
          <p:nvPr/>
        </p:nvSpPr>
        <p:spPr>
          <a:xfrm>
            <a:off x="528805" y="785388"/>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58"/>
          <p:cNvSpPr/>
          <p:nvPr/>
        </p:nvSpPr>
        <p:spPr>
          <a:xfrm>
            <a:off x="2164103" y="732201"/>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Google Shape;19;p2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0" name="Google Shape;20;p28"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pic>
        <p:nvPicPr>
          <p:cNvPr id="21" name="Google Shape;21;p28" descr="2_LP_BannerBioBUDBURS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2" name="Google Shape;22;p2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 name="Google Shape;23;p28"/>
          <p:cNvSpPr/>
          <p:nvPr/>
        </p:nvSpPr>
        <p:spPr>
          <a:xfrm>
            <a:off x="7887083"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Green-Down?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25" name="Google Shape;25;p28"/>
          <p:cNvSpPr txBox="1"/>
          <p:nvPr/>
        </p:nvSpPr>
        <p:spPr>
          <a:xfrm>
            <a:off x="7924966" y="142087"/>
            <a:ext cx="10588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Green-Down?</a:t>
            </a:r>
            <a:endParaRPr sz="1100">
              <a:solidFill>
                <a:srgbClr val="FFFFFF"/>
              </a:solidFill>
              <a:latin typeface="Calibri"/>
              <a:ea typeface="Calibri"/>
              <a:cs typeface="Calibri"/>
              <a:sym typeface="Calibri"/>
            </a:endParaRPr>
          </a:p>
        </p:txBody>
      </p:sp>
      <p:sp>
        <p:nvSpPr>
          <p:cNvPr id="26" name="Google Shape;26;p2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27" name="Google Shape;27;p2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3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1" name="Google Shape;31;p3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32" name="Google Shape;32;p30"/>
          <p:cNvGrpSpPr/>
          <p:nvPr/>
        </p:nvGrpSpPr>
        <p:grpSpPr>
          <a:xfrm>
            <a:off x="7856858" y="46515"/>
            <a:ext cx="1103962" cy="873142"/>
            <a:chOff x="6624346" y="1447612"/>
            <a:chExt cx="1103962" cy="1103962"/>
          </a:xfrm>
        </p:grpSpPr>
        <p:sp>
          <p:nvSpPr>
            <p:cNvPr id="33" name="Google Shape;33;p3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0"/>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35" name="Google Shape;35;p3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36" name="Google Shape;36;p3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Green-Down?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37" name="Google Shape;37;p3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38" name="Google Shape;38;p3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39" name="Google Shape;39;p3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3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43" name="Google Shape;43;p3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44" name="Google Shape;44;p32"/>
          <p:cNvSpPr/>
          <p:nvPr/>
        </p:nvSpPr>
        <p:spPr>
          <a:xfrm>
            <a:off x="7862915"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2"/>
          <p:cNvSpPr txBox="1"/>
          <p:nvPr/>
        </p:nvSpPr>
        <p:spPr>
          <a:xfrm>
            <a:off x="7920084" y="21965"/>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Green-Down 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46" name="Google Shape;46;p3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7" name="Google Shape;47;p3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48" name="Google Shape;48;p3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49" name="Google Shape;49;p3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50" name="Google Shape;50;p3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3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54" name="Google Shape;54;p3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55" name="Google Shape;55;p34"/>
          <p:cNvGrpSpPr/>
          <p:nvPr/>
        </p:nvGrpSpPr>
        <p:grpSpPr>
          <a:xfrm>
            <a:off x="7912819" y="18708"/>
            <a:ext cx="1103962" cy="893063"/>
            <a:chOff x="6624346" y="1422423"/>
            <a:chExt cx="1103962" cy="1129151"/>
          </a:xfrm>
        </p:grpSpPr>
        <p:sp>
          <p:nvSpPr>
            <p:cNvPr id="56" name="Google Shape;56;p3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3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8" name="Google Shape;58;p3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9" name="Google Shape;59;p34"/>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 How Your Measurements Can Help</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60" name="Google Shape;60;p3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61" name="Google Shape;61;p3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62" name="Google Shape;62;p3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3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6" name="Google Shape;66;p36"/>
          <p:cNvGrpSpPr/>
          <p:nvPr/>
        </p:nvGrpSpPr>
        <p:grpSpPr>
          <a:xfrm>
            <a:off x="7783255" y="46054"/>
            <a:ext cx="1103962" cy="873141"/>
            <a:chOff x="6624346" y="1447612"/>
            <a:chExt cx="1103962" cy="1103962"/>
          </a:xfrm>
        </p:grpSpPr>
        <p:sp>
          <p:nvSpPr>
            <p:cNvPr id="67" name="Google Shape;67;p36"/>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36"/>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69" name="Google Shape;69;p3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0" name="Google Shape;70;p3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1" name="Google Shape;71;p3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72" name="Google Shape;72;p3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73" name="Google Shape;73;p3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74" name="Google Shape;74;p3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3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78" name="Google Shape;78;p38"/>
          <p:cNvGrpSpPr/>
          <p:nvPr/>
        </p:nvGrpSpPr>
        <p:grpSpPr>
          <a:xfrm>
            <a:off x="7772116" y="37560"/>
            <a:ext cx="1172116" cy="873142"/>
            <a:chOff x="6600343" y="1447612"/>
            <a:chExt cx="1172116" cy="1103962"/>
          </a:xfrm>
        </p:grpSpPr>
        <p:sp>
          <p:nvSpPr>
            <p:cNvPr id="79" name="Google Shape;79;p3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3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81" name="Google Shape;81;p3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82" name="Google Shape;82;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3" name="Google Shape;83;p38"/>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84" name="Google Shape;84;p3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85" name="Google Shape;85;p3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86" name="Google Shape;86;p3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4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90" name="Google Shape;90;p40"/>
          <p:cNvGrpSpPr/>
          <p:nvPr/>
        </p:nvGrpSpPr>
        <p:grpSpPr>
          <a:xfrm>
            <a:off x="7804679" y="64456"/>
            <a:ext cx="1103962" cy="873142"/>
            <a:chOff x="6624346" y="1447612"/>
            <a:chExt cx="1103962" cy="1103962"/>
          </a:xfrm>
        </p:grpSpPr>
        <p:sp>
          <p:nvSpPr>
            <p:cNvPr id="91" name="Google Shape;91;p4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40"/>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93" name="Google Shape;93;p4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94" name="Google Shape;94;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95" name="Google Shape;95;p40"/>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96" name="Google Shape;96;p4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97" name="Google Shape;97;p4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98" name="Google Shape;98;p4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4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02" name="Google Shape;102;p4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3" name="Google Shape;103;p42"/>
          <p:cNvGrpSpPr/>
          <p:nvPr/>
        </p:nvGrpSpPr>
        <p:grpSpPr>
          <a:xfrm>
            <a:off x="7805854" y="51272"/>
            <a:ext cx="1122067" cy="887461"/>
            <a:chOff x="1202690" y="699502"/>
            <a:chExt cx="1122067" cy="1122067"/>
          </a:xfrm>
        </p:grpSpPr>
        <p:sp>
          <p:nvSpPr>
            <p:cNvPr id="104" name="Google Shape;104;p42"/>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2"/>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106" name="Google Shape;106;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7" name="Google Shape;107;p42"/>
          <p:cNvSpPr/>
          <p:nvPr/>
        </p:nvSpPr>
        <p:spPr>
          <a:xfrm>
            <a:off x="20557" y="1038630"/>
            <a:ext cx="1144221" cy="563231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Green-Down?</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Green-Down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08" name="Google Shape;108;p4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09" name="Google Shape;109;p4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Green-Down Protocol</a:t>
            </a:r>
            <a:endParaRPr/>
          </a:p>
        </p:txBody>
      </p:sp>
      <p:pic>
        <p:nvPicPr>
          <p:cNvPr id="110" name="Google Shape;110;p4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hyperlink" Target="http://www.globe.gov/documents/355050/92d9f68b-e192-42f6-b5a8-e13aa48434e1" TargetMode="Externa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globe.gov/documents/355050/fc49d147-9b79-4b11-9bf2-47a2918f0361" TargetMode="External"/><Relationship Id="rId11" Type="http://schemas.openxmlformats.org/officeDocument/2006/relationships/image" Target="../media/image32.png"/><Relationship Id="rId5" Type="http://schemas.openxmlformats.org/officeDocument/2006/relationships/hyperlink" Target="http://www.globe.gov/documents/355050/d57744e6-dc09-44fb-b167-919ade719254" TargetMode="External"/><Relationship Id="rId15" Type="http://schemas.openxmlformats.org/officeDocument/2006/relationships/image" Target="../media/image36.jpeg"/><Relationship Id="rId10" Type="http://schemas.openxmlformats.org/officeDocument/2006/relationships/image" Target="../media/image31.png"/><Relationship Id="rId4" Type="http://schemas.openxmlformats.org/officeDocument/2006/relationships/hyperlink" Target="http://www.globe.gov/documents/355050/0ae2e930-1ea9-4850-a782-704486e8b392" TargetMode="External"/><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www.globe.gov/documents/10157/2209c9c4-96d7-46fe-acdd-eba84b73e5df" TargetMode="External"/><Relationship Id="rId4" Type="http://schemas.openxmlformats.org/officeDocument/2006/relationships/hyperlink" Target="http://www.globe.gov/documents/355050/92d9f68b-e192-42f6-b5a8-e13aa48434e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3.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observerpro/ho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s://www.globe.gov/get-trained/tutorial-center/data-access/-/tutorials/104432049/introduction-to-the-vis-system" TargetMode="External"/><Relationship Id="rId4" Type="http://schemas.openxmlformats.org/officeDocument/2006/relationships/hyperlink" Target="http://vis.globe.gov/GLO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training@nasaglob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hyperlink" Target="http://neo.sci.gsfc.nasa.gov/view.php?datasetId=MOD13A2_M_NDV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svs.gsfc.nasa.gov/31053" TargetMode="External"/><Relationship Id="rId5" Type="http://schemas.openxmlformats.org/officeDocument/2006/relationships/hyperlink" Target="https://mynasadata.larc.nasa.gov/mini-lessonactivity/observing-annual-vegetation-changes"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2" descr="A blue background with white text&#10;&#10;AI-generated content may be incorrect.">
            <a:extLst>
              <a:ext uri="{FF2B5EF4-FFF2-40B4-BE49-F238E27FC236}">
                <a16:creationId xmlns:a16="http://schemas.microsoft.com/office/drawing/2014/main" id="{F9809E90-7360-01CF-9528-0F9DFC270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35360" cy="805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0"/>
          <p:cNvSpPr/>
          <p:nvPr/>
        </p:nvSpPr>
        <p:spPr>
          <a:xfrm>
            <a:off x="1302282" y="1539175"/>
            <a:ext cx="5254516" cy="4801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What You Need the first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Camera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Fine-Tip Permanent Marker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GLOBE Plant Color Guide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Every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GLOBE Plant Color Guide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Documents to Bring to the Field</a:t>
            </a:r>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Site Definition Sheet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55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Tree and Shrub Green-Up and Green-Down Site Selection </a:t>
            </a:r>
            <a:endParaRPr sz="18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Tree, Shrub and Grass Green-Down Data Sheet</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55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Tree and Shrube GreenDown Protocol Field Guide</a:t>
            </a:r>
            <a:endParaRPr sz="1800" b="1">
              <a:solidFill>
                <a:srgbClr val="055000"/>
              </a:solidFill>
              <a:latin typeface="Calibri"/>
              <a:ea typeface="Calibri"/>
              <a:cs typeface="Calibri"/>
              <a:sym typeface="Calibri"/>
            </a:endParaRPr>
          </a:p>
        </p:txBody>
      </p:sp>
      <p:pic>
        <p:nvPicPr>
          <p:cNvPr id="331" name="Google Shape;331;p10" descr="Clipboar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22641" y="3260999"/>
            <a:ext cx="2081939" cy="2743928"/>
          </a:xfrm>
          <a:prstGeom prst="rect">
            <a:avLst/>
          </a:prstGeom>
          <a:noFill/>
          <a:ln>
            <a:noFill/>
          </a:ln>
          <a:effectLst>
            <a:outerShdw blurRad="292100" dist="139700" dir="2700000" algn="tl" rotWithShape="0">
              <a:srgbClr val="333333">
                <a:alpha val="64705"/>
              </a:srgbClr>
            </a:outerShdw>
          </a:effectLst>
        </p:spPr>
      </p:pic>
      <p:pic>
        <p:nvPicPr>
          <p:cNvPr id="332" name="Google Shape;332;p10" descr="Penci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3937689">
            <a:off x="7002652" y="3018302"/>
            <a:ext cx="76542" cy="1723853"/>
          </a:xfrm>
          <a:prstGeom prst="rect">
            <a:avLst/>
          </a:prstGeom>
          <a:noFill/>
          <a:ln>
            <a:noFill/>
          </a:ln>
          <a:effectLst>
            <a:outerShdw blurRad="292100" dist="139700" dir="2700000" algn="tl" rotWithShape="0">
              <a:srgbClr val="333333">
                <a:alpha val="64705"/>
              </a:srgbClr>
            </a:outerShdw>
          </a:effectLst>
        </p:spPr>
      </p:pic>
      <p:pic>
        <p:nvPicPr>
          <p:cNvPr id="333" name="Google Shape;333;p10" descr="Permanent Marke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40012" y="3705870"/>
            <a:ext cx="1510375" cy="227647"/>
          </a:xfrm>
          <a:prstGeom prst="rect">
            <a:avLst/>
          </a:prstGeom>
          <a:noFill/>
          <a:ln>
            <a:noFill/>
          </a:ln>
          <a:effectLst>
            <a:outerShdw blurRad="292100" dist="139700" dir="2700000" algn="tl" rotWithShape="0">
              <a:srgbClr val="333333">
                <a:alpha val="64705"/>
              </a:srgbClr>
            </a:outerShdw>
          </a:effectLst>
        </p:spPr>
      </p:pic>
      <p:pic>
        <p:nvPicPr>
          <p:cNvPr id="334" name="Google Shape;334;p10" descr="Backpack"/>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705637" y="1571203"/>
            <a:ext cx="1049664" cy="1545290"/>
          </a:xfrm>
          <a:prstGeom prst="rect">
            <a:avLst/>
          </a:prstGeom>
          <a:noFill/>
          <a:ln>
            <a:noFill/>
          </a:ln>
          <a:effectLst>
            <a:outerShdw blurRad="292100" dist="139700" dir="2700000" algn="tl" rotWithShape="0">
              <a:srgbClr val="333333">
                <a:alpha val="64705"/>
              </a:srgbClr>
            </a:outerShdw>
          </a:effectLst>
        </p:spPr>
      </p:pic>
      <p:pic>
        <p:nvPicPr>
          <p:cNvPr id="335" name="Google Shape;335;p10" descr="Ribbon"/>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432884" y="1786424"/>
            <a:ext cx="1123914" cy="948641"/>
          </a:xfrm>
          <a:prstGeom prst="rect">
            <a:avLst/>
          </a:prstGeom>
          <a:noFill/>
          <a:ln>
            <a:noFill/>
          </a:ln>
        </p:spPr>
      </p:pic>
      <p:pic>
        <p:nvPicPr>
          <p:cNvPr id="336" name="Google Shape;336;p10" descr="Compass"/>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2831837">
            <a:off x="4782951" y="1415279"/>
            <a:ext cx="390699" cy="775910"/>
          </a:xfrm>
          <a:prstGeom prst="rect">
            <a:avLst/>
          </a:prstGeom>
          <a:noFill/>
          <a:ln>
            <a:noFill/>
          </a:ln>
        </p:spPr>
      </p:pic>
      <p:pic>
        <p:nvPicPr>
          <p:cNvPr id="337" name="Google Shape;337;p10" descr="Walkie Talkie"/>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747072">
            <a:off x="6822641" y="1571203"/>
            <a:ext cx="595831" cy="1881833"/>
          </a:xfrm>
          <a:prstGeom prst="rect">
            <a:avLst/>
          </a:prstGeom>
          <a:noFill/>
          <a:ln>
            <a:noFill/>
          </a:ln>
        </p:spPr>
      </p:pic>
      <p:pic>
        <p:nvPicPr>
          <p:cNvPr id="338" name="Google Shape;338;p10" descr="Plant color guide"/>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626778" y="4870719"/>
            <a:ext cx="1279119" cy="1656103"/>
          </a:xfrm>
          <a:prstGeom prst="rect">
            <a:avLst/>
          </a:prstGeom>
          <a:noFill/>
          <a:ln>
            <a:noFill/>
          </a:ln>
          <a:effectLst>
            <a:outerShdw blurRad="292100" dist="139700" dir="2700000" algn="tl" rotWithShape="0">
              <a:srgbClr val="333333">
                <a:alpha val="64705"/>
              </a:srgbClr>
            </a:outerShdw>
          </a:effectLst>
        </p:spPr>
      </p:pic>
      <p:pic>
        <p:nvPicPr>
          <p:cNvPr id="339" name="Google Shape;339;p10" descr="Tree Guide"/>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944360" y="2841774"/>
            <a:ext cx="902636" cy="1295827"/>
          </a:xfrm>
          <a:prstGeom prst="rect">
            <a:avLst/>
          </a:prstGeom>
          <a:noFill/>
          <a:ln>
            <a:noFill/>
          </a:ln>
        </p:spPr>
      </p:pic>
      <p:sp>
        <p:nvSpPr>
          <p:cNvPr id="340" name="Google Shape;340;p10"/>
          <p:cNvSpPr/>
          <p:nvPr/>
        </p:nvSpPr>
        <p:spPr>
          <a:xfrm>
            <a:off x="1343591" y="1042357"/>
            <a:ext cx="72444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Assemble</a:t>
            </a:r>
            <a:r>
              <a:rPr lang="en-US" sz="2000" b="1">
                <a:solidFill>
                  <a:srgbClr val="055000"/>
                </a:solidFill>
                <a:latin typeface="Calibri"/>
                <a:ea typeface="Calibri"/>
                <a:cs typeface="Calibri"/>
                <a:sym typeface="Calibri"/>
              </a:rPr>
              <a:t> </a:t>
            </a:r>
            <a:r>
              <a:rPr lang="en-US" sz="2400" b="1">
                <a:solidFill>
                  <a:srgbClr val="055000"/>
                </a:solidFill>
                <a:latin typeface="Calibri"/>
                <a:ea typeface="Calibri"/>
                <a:cs typeface="Calibri"/>
                <a:sym typeface="Calibri"/>
              </a:rPr>
              <a:t>Equipment for the Green-Down Protocol</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1"/>
          <p:cNvSpPr/>
          <p:nvPr/>
        </p:nvSpPr>
        <p:spPr>
          <a:xfrm>
            <a:off x="1386416" y="1050051"/>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Site Definition and Site Selection</a:t>
            </a:r>
            <a:endParaRPr/>
          </a:p>
        </p:txBody>
      </p:sp>
      <p:pic>
        <p:nvPicPr>
          <p:cNvPr id="346" name="Google Shape;346;p11"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2348" y="5326044"/>
            <a:ext cx="399410" cy="409377"/>
          </a:xfrm>
          <a:prstGeom prst="rect">
            <a:avLst/>
          </a:prstGeom>
          <a:noFill/>
          <a:ln>
            <a:noFill/>
          </a:ln>
          <a:effectLst>
            <a:outerShdw blurRad="292100" dist="139700" dir="2700000" algn="tl" rotWithShape="0">
              <a:srgbClr val="333333">
                <a:alpha val="64705"/>
              </a:srgbClr>
            </a:outerShdw>
          </a:effectLst>
        </p:spPr>
      </p:pic>
      <p:sp>
        <p:nvSpPr>
          <p:cNvPr id="347" name="Google Shape;347;p11"/>
          <p:cNvSpPr txBox="1"/>
          <p:nvPr/>
        </p:nvSpPr>
        <p:spPr>
          <a:xfrm>
            <a:off x="2102556" y="5432778"/>
            <a:ext cx="6603816"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1" i="1">
                <a:solidFill>
                  <a:srgbClr val="123B1C"/>
                </a:solidFill>
                <a:latin typeface="Calibri"/>
                <a:ea typeface="Calibri"/>
                <a:cs typeface="Calibri"/>
                <a:sym typeface="Calibri"/>
              </a:rPr>
              <a:t>Plants should not be closer to a building that the height of that building.  To determine if the plant is too close to a building, stand at the plant and sight the top of the building through our clinometer. If the angle is greater than 45˚,  the building is too close. </a:t>
            </a:r>
            <a:endParaRPr/>
          </a:p>
        </p:txBody>
      </p:sp>
      <p:pic>
        <p:nvPicPr>
          <p:cNvPr id="348" name="Google Shape;348;p11" descr="Students measuring a transect on a study site"/>
          <p:cNvPicPr preferRelativeResize="0"/>
          <p:nvPr/>
        </p:nvPicPr>
        <p:blipFill rotWithShape="1">
          <a:blip r:embed="rId4">
            <a:alphaModFix/>
          </a:blip>
          <a:srcRect/>
          <a:stretch/>
        </p:blipFill>
        <p:spPr>
          <a:xfrm>
            <a:off x="5404464" y="1796243"/>
            <a:ext cx="3421731" cy="2566298"/>
          </a:xfrm>
          <a:prstGeom prst="rect">
            <a:avLst/>
          </a:prstGeom>
          <a:noFill/>
          <a:ln>
            <a:noFill/>
          </a:ln>
        </p:spPr>
      </p:pic>
      <p:sp>
        <p:nvSpPr>
          <p:cNvPr id="349" name="Google Shape;349;p11"/>
          <p:cNvSpPr txBox="1"/>
          <p:nvPr/>
        </p:nvSpPr>
        <p:spPr>
          <a:xfrm>
            <a:off x="1386416" y="1702749"/>
            <a:ext cx="4142025" cy="319472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Site selection is important!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t>
            </a:r>
            <a:r>
              <a:rPr lang="en-US" sz="1800" b="0" i="0" u="none" strike="noStrike" cap="none">
                <a:solidFill>
                  <a:schemeClr val="dk1"/>
                </a:solidFill>
                <a:latin typeface="Calibri"/>
                <a:ea typeface="Calibri"/>
                <a:cs typeface="Calibri"/>
                <a:sym typeface="Calibri"/>
              </a:rPr>
              <a:t>plants that are indicative of the surrounding climate:</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Native species</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Not watered or fertilized</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Away from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 site that is accessible and can be visited repeatedly.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possible, choose the same plant/s each year.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400811" y="1389096"/>
            <a:ext cx="7514587" cy="44689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p:txBody>
      </p:sp>
      <p:grpSp>
        <p:nvGrpSpPr>
          <p:cNvPr id="355" name="Google Shape;355;p12" descr="Sketch showing trees and shrubs of different heights from a side view and a satellite view."/>
          <p:cNvGrpSpPr/>
          <p:nvPr/>
        </p:nvGrpSpPr>
        <p:grpSpPr>
          <a:xfrm>
            <a:off x="1943425" y="2379945"/>
            <a:ext cx="6658669" cy="1792183"/>
            <a:chOff x="1421775" y="2864366"/>
            <a:chExt cx="7994663" cy="2863334"/>
          </a:xfrm>
        </p:grpSpPr>
        <p:cxnSp>
          <p:nvCxnSpPr>
            <p:cNvPr id="356" name="Google Shape;356;p12"/>
            <p:cNvCxnSpPr/>
            <p:nvPr/>
          </p:nvCxnSpPr>
          <p:spPr>
            <a:xfrm rot="10800000">
              <a:off x="6273800" y="4457700"/>
              <a:ext cx="10414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57" name="Google Shape;357;p12" descr="Screen Shot 2015-08-26 at 12.44.5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358" name="Google Shape;358;p12"/>
            <p:cNvCxnSpPr/>
            <p:nvPr/>
          </p:nvCxnSpPr>
          <p:spPr>
            <a:xfrm rot="10800000">
              <a:off x="1877362" y="3187700"/>
              <a:ext cx="5003800" cy="0"/>
            </a:xfrm>
            <a:prstGeom prst="straightConnector1">
              <a:avLst/>
            </a:prstGeom>
            <a:noFill/>
            <a:ln w="25400" cap="flat" cmpd="sng">
              <a:solidFill>
                <a:srgbClr val="055000"/>
              </a:solidFill>
              <a:prstDash val="solid"/>
              <a:round/>
              <a:headEnd type="none" w="sm" len="sm"/>
              <a:tailEnd type="none" w="sm" len="sm"/>
            </a:ln>
            <a:effectLst>
              <a:outerShdw blurRad="40000" dist="20000" dir="5400000" rotWithShape="0">
                <a:srgbClr val="000000">
                  <a:alpha val="37647"/>
                </a:srgbClr>
              </a:outerShdw>
            </a:effectLst>
          </p:spPr>
        </p:cxnSp>
        <p:cxnSp>
          <p:nvCxnSpPr>
            <p:cNvPr id="359" name="Google Shape;359;p12"/>
            <p:cNvCxnSpPr/>
            <p:nvPr/>
          </p:nvCxnSpPr>
          <p:spPr>
            <a:xfrm>
              <a:off x="5649262" y="3175000"/>
              <a:ext cx="0" cy="12827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0" name="Google Shape;360;p12"/>
            <p:cNvCxnSpPr/>
            <p:nvPr/>
          </p:nvCxnSpPr>
          <p:spPr>
            <a:xfrm>
              <a:off x="5357162" y="3213100"/>
              <a:ext cx="0" cy="1143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1" name="Google Shape;361;p12"/>
            <p:cNvCxnSpPr/>
            <p:nvPr/>
          </p:nvCxnSpPr>
          <p:spPr>
            <a:xfrm>
              <a:off x="6182662" y="3162300"/>
              <a:ext cx="0" cy="11049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2" name="Google Shape;362;p12"/>
            <p:cNvCxnSpPr/>
            <p:nvPr/>
          </p:nvCxnSpPr>
          <p:spPr>
            <a:xfrm>
              <a:off x="3922062" y="3200400"/>
              <a:ext cx="0" cy="1066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3" name="Google Shape;363;p12"/>
            <p:cNvCxnSpPr/>
            <p:nvPr/>
          </p:nvCxnSpPr>
          <p:spPr>
            <a:xfrm>
              <a:off x="2956862" y="3162300"/>
              <a:ext cx="0" cy="1219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4" name="Google Shape;364;p12"/>
            <p:cNvCxnSpPr/>
            <p:nvPr/>
          </p:nvCxnSpPr>
          <p:spPr>
            <a:xfrm>
              <a:off x="2448862" y="3162300"/>
              <a:ext cx="25400" cy="11141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5" name="Google Shape;365;p12"/>
            <p:cNvCxnSpPr/>
            <p:nvPr/>
          </p:nvCxnSpPr>
          <p:spPr>
            <a:xfrm>
              <a:off x="1877362" y="3187700"/>
              <a:ext cx="12700" cy="10887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6" name="Google Shape;366;p12"/>
            <p:cNvCxnSpPr/>
            <p:nvPr/>
          </p:nvCxnSpPr>
          <p:spPr>
            <a:xfrm>
              <a:off x="6881162" y="3175000"/>
              <a:ext cx="0" cy="1092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7" name="Google Shape;367;p12"/>
            <p:cNvCxnSpPr/>
            <p:nvPr/>
          </p:nvCxnSpPr>
          <p:spPr>
            <a:xfrm>
              <a:off x="4417362" y="3162300"/>
              <a:ext cx="0" cy="1193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8" name="Google Shape;368;p12"/>
            <p:cNvCxnSpPr/>
            <p:nvPr/>
          </p:nvCxnSpPr>
          <p:spPr>
            <a:xfrm>
              <a:off x="3373724" y="3162300"/>
              <a:ext cx="0" cy="12446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9" name="Google Shape;369;p12"/>
            <p:cNvCxnSpPr>
              <a:stCxn id="370" idx="1"/>
            </p:cNvCxnSpPr>
            <p:nvPr/>
          </p:nvCxnSpPr>
          <p:spPr>
            <a:xfrm flipH="1">
              <a:off x="7073795" y="4836563"/>
              <a:ext cx="960300" cy="345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sp>
          <p:nvSpPr>
            <p:cNvPr id="370" name="Google Shape;370;p12"/>
            <p:cNvSpPr txBox="1"/>
            <p:nvPr/>
          </p:nvSpPr>
          <p:spPr>
            <a:xfrm>
              <a:off x="8034095" y="4480937"/>
              <a:ext cx="1382343" cy="711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Satellite View</a:t>
              </a:r>
              <a:endParaRPr/>
            </a:p>
          </p:txBody>
        </p:sp>
      </p:grpSp>
      <p:sp>
        <p:nvSpPr>
          <p:cNvPr id="371" name="Google Shape;371;p12"/>
          <p:cNvSpPr txBox="1"/>
          <p:nvPr/>
        </p:nvSpPr>
        <p:spPr>
          <a:xfrm>
            <a:off x="1199444" y="927431"/>
            <a:ext cx="34577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Other Site Considerations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3"/>
          <p:cNvSpPr/>
          <p:nvPr/>
        </p:nvSpPr>
        <p:spPr>
          <a:xfrm>
            <a:off x="1180986" y="1021675"/>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5000"/>
                </a:solidFill>
                <a:latin typeface="Calibri"/>
                <a:ea typeface="Calibri"/>
                <a:cs typeface="Calibri"/>
                <a:sym typeface="Calibri"/>
              </a:rPr>
              <a:t>Site preparation: Trees and shrubs</a:t>
            </a:r>
            <a:endParaRPr/>
          </a:p>
        </p:txBody>
      </p:sp>
      <p:sp>
        <p:nvSpPr>
          <p:cNvPr id="378" name="Google Shape;378;p13"/>
          <p:cNvSpPr txBox="1"/>
          <p:nvPr/>
        </p:nvSpPr>
        <p:spPr>
          <a:xfrm>
            <a:off x="1239736" y="1478774"/>
            <a:ext cx="7475269" cy="4850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Calibri"/>
                <a:ea typeface="Calibri"/>
                <a:cs typeface="Calibri"/>
                <a:sym typeface="Calibri"/>
              </a:rPr>
              <a:t>Before collecting data, set up site</a:t>
            </a:r>
            <a:r>
              <a:rPr lang="en-US" sz="1700" b="1">
                <a:solidFill>
                  <a:schemeClr val="dk1"/>
                </a:solidFill>
                <a:latin typeface="Calibri"/>
                <a:ea typeface="Calibri"/>
                <a:cs typeface="Calibri"/>
                <a:sym typeface="Calibri"/>
              </a:rPr>
              <a:t>, using the </a:t>
            </a:r>
            <a:r>
              <a:rPr lang="en-US" sz="17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Tree and Shrub Green- Up and Green-Down Site Selection Field Guide</a:t>
            </a:r>
            <a:endParaRPr sz="1700" b="1">
              <a:solidFill>
                <a:schemeClr val="dk1"/>
              </a:solidFill>
              <a:latin typeface="Calibri"/>
              <a:ea typeface="Calibri"/>
              <a:cs typeface="Calibri"/>
              <a:sym typeface="Calibri"/>
            </a:endParaRPr>
          </a:p>
          <a:p>
            <a:pPr marL="0" marR="0" lvl="0" indent="0" algn="l" rtl="0">
              <a:lnSpc>
                <a:spcPct val="100000"/>
              </a:lnSpc>
              <a:spcBef>
                <a:spcPts val="340"/>
              </a:spcBef>
              <a:spcAft>
                <a:spcPts val="0"/>
              </a:spcAft>
              <a:buNone/>
            </a:pPr>
            <a:endParaRPr sz="17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Complete sections of </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Site </a:t>
            </a:r>
            <a:r>
              <a:rPr lang="en-US" sz="17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efinition </a:t>
            </a:r>
            <a:r>
              <a:rPr lang="en-US" sz="17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a:t>
            </a:r>
            <a:r>
              <a:rPr lang="en-US" sz="17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heet</a:t>
            </a:r>
            <a:r>
              <a:rPr lang="en-US" sz="1700" b="1" i="0" u="none" strike="noStrike" cap="none">
                <a:solidFill>
                  <a:schemeClr val="dk1"/>
                </a:solidFill>
                <a:latin typeface="Calibri"/>
                <a:ea typeface="Calibri"/>
                <a:cs typeface="Calibri"/>
                <a:sym typeface="Calibri"/>
              </a:rPr>
              <a:t>.</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Select shrub or tree- I</a:t>
            </a:r>
            <a:r>
              <a:rPr lang="en-US" sz="1700">
                <a:solidFill>
                  <a:schemeClr val="dk1"/>
                </a:solidFill>
                <a:latin typeface="Calibri"/>
                <a:ea typeface="Calibri"/>
                <a:cs typeface="Calibri"/>
                <a:sym typeface="Calibri"/>
              </a:rPr>
              <a:t>t should be a dominant native species, deciduous and easily accessible.</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Select large and healthy branch. </a:t>
            </a:r>
            <a:r>
              <a:rPr lang="en-US" sz="1700">
                <a:solidFill>
                  <a:schemeClr val="dk1"/>
                </a:solidFill>
                <a:latin typeface="Calibri"/>
                <a:ea typeface="Calibri"/>
                <a:cs typeface="Calibri"/>
                <a:sym typeface="Calibri"/>
              </a:rPr>
              <a:t>If a lower branch is chosen, it should </a:t>
            </a:r>
            <a:endParaRPr/>
          </a:p>
          <a:p>
            <a:pPr marL="342900" marR="0" lvl="0" indent="-342900" algn="l" rtl="0">
              <a:spcBef>
                <a:spcPts val="0"/>
              </a:spcBef>
              <a:spcAft>
                <a:spcPts val="0"/>
              </a:spcAft>
              <a:buNone/>
            </a:pPr>
            <a:r>
              <a:rPr lang="en-US" sz="1700">
                <a:solidFill>
                  <a:schemeClr val="dk1"/>
                </a:solidFill>
                <a:latin typeface="Calibri"/>
                <a:ea typeface="Calibri"/>
                <a:cs typeface="Calibri"/>
                <a:sym typeface="Calibri"/>
              </a:rPr>
              <a:t>	be on the edge of the stand of trees or shrubs since branches inside a stand may experience a different microclimate due to shading.</a:t>
            </a:r>
            <a:endParaRPr sz="17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North side of plant if living in Southern Hemisphere</a:t>
            </a:r>
            <a:endParaRPr sz="17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South side of plant if living in Northern Hemisphere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Identify genus and species.</a:t>
            </a:r>
            <a:endParaRPr sz="1700">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Mark selected tree and branch with flagging tape.</a:t>
            </a:r>
            <a:endParaRPr/>
          </a:p>
          <a:p>
            <a:pPr marL="342900" marR="0" lvl="0" indent="-342900" algn="l" rtl="0">
              <a:spcBef>
                <a:spcPts val="340"/>
              </a:spcBef>
              <a:spcAft>
                <a:spcPts val="0"/>
              </a:spcAft>
              <a:buClr>
                <a:schemeClr val="dk1"/>
              </a:buClr>
              <a:buSzPts val="1700"/>
              <a:buFont typeface="Calibri"/>
              <a:buAutoNum type="arabicPeriod" startAt="4"/>
            </a:pPr>
            <a:r>
              <a:rPr lang="en-US" sz="1700" b="0" i="0" u="none" strike="noStrike" cap="none">
                <a:solidFill>
                  <a:schemeClr val="dk1"/>
                </a:solidFill>
                <a:latin typeface="Calibri"/>
                <a:ea typeface="Calibri"/>
                <a:cs typeface="Calibri"/>
                <a:sym typeface="Calibri"/>
              </a:rPr>
              <a:t>Locate coordinates using your phone or the </a:t>
            </a:r>
            <a:r>
              <a:rPr lang="en-US" sz="17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GPS Protocol</a:t>
            </a:r>
            <a:r>
              <a:rPr lang="en-US" sz="1700" b="1">
                <a:solidFill>
                  <a:schemeClr val="dk1"/>
                </a:solidFill>
                <a:latin typeface="Calibri"/>
                <a:ea typeface="Calibri"/>
                <a:cs typeface="Calibri"/>
                <a:sym typeface="Calibri"/>
              </a:rPr>
              <a:t>.</a:t>
            </a:r>
            <a:endParaRPr/>
          </a:p>
          <a:p>
            <a:pPr marL="0" marR="0" lvl="0" indent="0" algn="l" rtl="0">
              <a:spcBef>
                <a:spcPts val="340"/>
              </a:spcBef>
              <a:spcAft>
                <a:spcPts val="0"/>
              </a:spcAft>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340"/>
              </a:spcBef>
              <a:spcAft>
                <a:spcPts val="0"/>
              </a:spcAft>
              <a:buNone/>
            </a:pPr>
            <a:r>
              <a:rPr lang="en-US" sz="1700" b="1" i="0" u="none" strike="noStrike" cap="none">
                <a:solidFill>
                  <a:srgbClr val="FF0000"/>
                </a:solidFill>
                <a:latin typeface="Calibri"/>
                <a:ea typeface="Calibri"/>
                <a:cs typeface="Calibri"/>
                <a:sym typeface="Calibri"/>
              </a:rPr>
              <a:t>Site preparation is done only once. Can be done before or during first green down visit. You are done with this step!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4"/>
          <p:cNvSpPr txBox="1"/>
          <p:nvPr/>
        </p:nvSpPr>
        <p:spPr>
          <a:xfrm>
            <a:off x="1345997" y="943661"/>
            <a:ext cx="7356794" cy="59618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Green-Down Observations: Trees and Shrubs</a:t>
            </a:r>
            <a:endParaRPr/>
          </a:p>
        </p:txBody>
      </p:sp>
      <p:sp>
        <p:nvSpPr>
          <p:cNvPr id="385" name="Google Shape;385;p14"/>
          <p:cNvSpPr txBox="1"/>
          <p:nvPr/>
        </p:nvSpPr>
        <p:spPr>
          <a:xfrm>
            <a:off x="1345996" y="1670920"/>
            <a:ext cx="3940239" cy="490087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First time only: getting started</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Complete the upper portion of your data sheet.</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Determine whether there are more than one green down cycles; if yes, during which cycle are you currently collecting data (1, 2, or 3)? </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Locate the leaf at the end of the branch. Label this leaf by marking one dot on the branch next to the leaf stem or petiole. Locate the three other leaves on this branch closest to this terminal leaf.</a:t>
            </a:r>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Label these leaves by marking two, three, or four dots next to their stems on the branch. </a:t>
            </a:r>
            <a:endParaRPr/>
          </a:p>
        </p:txBody>
      </p:sp>
      <p:pic>
        <p:nvPicPr>
          <p:cNvPr id="386" name="Google Shape;386;p14" descr="Screen Shot 2015-12-28 at 5.23.05 PM.png"/>
          <p:cNvPicPr preferRelativeResize="0"/>
          <p:nvPr/>
        </p:nvPicPr>
        <p:blipFill rotWithShape="1">
          <a:blip r:embed="rId3">
            <a:alphaModFix/>
          </a:blip>
          <a:srcRect/>
          <a:stretch/>
        </p:blipFill>
        <p:spPr>
          <a:xfrm rot="-2987733">
            <a:off x="7520240" y="1621599"/>
            <a:ext cx="985451" cy="1691936"/>
          </a:xfrm>
          <a:prstGeom prst="rect">
            <a:avLst/>
          </a:prstGeom>
          <a:noFill/>
          <a:ln>
            <a:noFill/>
          </a:ln>
        </p:spPr>
      </p:pic>
      <p:pic>
        <p:nvPicPr>
          <p:cNvPr id="387" name="Google Shape;387;p14" descr="A drawing of a leaf with four blue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1877" y="5098592"/>
            <a:ext cx="2273300" cy="1473200"/>
          </a:xfrm>
          <a:prstGeom prst="rect">
            <a:avLst/>
          </a:prstGeom>
          <a:noFill/>
          <a:ln>
            <a:noFill/>
          </a:ln>
        </p:spPr>
      </p:pic>
      <p:pic>
        <p:nvPicPr>
          <p:cNvPr id="388" name="Google Shape;388;p14" descr="A drawing of a leaf with one yellow dot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70700" y="1670920"/>
            <a:ext cx="2273300" cy="1473200"/>
          </a:xfrm>
          <a:prstGeom prst="rect">
            <a:avLst/>
          </a:prstGeom>
          <a:noFill/>
          <a:ln>
            <a:noFill/>
          </a:ln>
        </p:spPr>
      </p:pic>
      <p:pic>
        <p:nvPicPr>
          <p:cNvPr id="389" name="Google Shape;389;p14" descr="A drawing of a leaf with three red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3833" y="4126571"/>
            <a:ext cx="2273300" cy="1473200"/>
          </a:xfrm>
          <a:prstGeom prst="rect">
            <a:avLst/>
          </a:prstGeom>
          <a:noFill/>
          <a:ln>
            <a:noFill/>
          </a:ln>
        </p:spPr>
      </p:pic>
      <p:pic>
        <p:nvPicPr>
          <p:cNvPr id="390" name="Google Shape;390;p14" descr="A drawing of a leaf with two orange dots on the 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1877" y="2653371"/>
            <a:ext cx="2273300" cy="1473200"/>
          </a:xfrm>
          <a:prstGeom prst="rect">
            <a:avLst/>
          </a:prstGeom>
          <a:noFill/>
          <a:ln>
            <a:noFill/>
          </a:ln>
        </p:spPr>
      </p:pic>
      <p:sp>
        <p:nvSpPr>
          <p:cNvPr id="391" name="Google Shape;391;p14"/>
          <p:cNvSpPr/>
          <p:nvPr/>
        </p:nvSpPr>
        <p:spPr>
          <a:xfrm>
            <a:off x="5588000" y="53022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4"/>
          <p:cNvSpPr/>
          <p:nvPr/>
        </p:nvSpPr>
        <p:spPr>
          <a:xfrm>
            <a:off x="7197725" y="2355852"/>
            <a:ext cx="172719" cy="127000"/>
          </a:xfrm>
          <a:prstGeom prst="ellipse">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00"/>
              </a:solidFill>
              <a:latin typeface="Calibri"/>
              <a:ea typeface="Calibri"/>
              <a:cs typeface="Calibri"/>
              <a:sym typeface="Calibri"/>
            </a:endParaRPr>
          </a:p>
        </p:txBody>
      </p:sp>
      <p:sp>
        <p:nvSpPr>
          <p:cNvPr id="393" name="Google Shape;393;p14"/>
          <p:cNvSpPr/>
          <p:nvPr/>
        </p:nvSpPr>
        <p:spPr>
          <a:xfrm>
            <a:off x="5629275" y="55181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4"/>
          <p:cNvSpPr/>
          <p:nvPr/>
        </p:nvSpPr>
        <p:spPr>
          <a:xfrm>
            <a:off x="5670550" y="5686426"/>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14"/>
          <p:cNvSpPr/>
          <p:nvPr/>
        </p:nvSpPr>
        <p:spPr>
          <a:xfrm>
            <a:off x="5781675" y="5861051"/>
            <a:ext cx="172719" cy="1270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4"/>
          <p:cNvSpPr/>
          <p:nvPr/>
        </p:nvSpPr>
        <p:spPr>
          <a:xfrm>
            <a:off x="5632450" y="3124201"/>
            <a:ext cx="172719" cy="127000"/>
          </a:xfrm>
          <a:prstGeom prst="ellipse">
            <a:avLst/>
          </a:prstGeom>
          <a:solidFill>
            <a:srgbClr val="EFA31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4"/>
          <p:cNvSpPr/>
          <p:nvPr/>
        </p:nvSpPr>
        <p:spPr>
          <a:xfrm>
            <a:off x="5753100" y="3355976"/>
            <a:ext cx="172719" cy="127000"/>
          </a:xfrm>
          <a:prstGeom prst="ellipse">
            <a:avLst/>
          </a:prstGeom>
          <a:solidFill>
            <a:srgbClr val="EFA315"/>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14"/>
          <p:cNvSpPr/>
          <p:nvPr/>
        </p:nvSpPr>
        <p:spPr>
          <a:xfrm>
            <a:off x="6883400" y="4502151"/>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14"/>
          <p:cNvSpPr/>
          <p:nvPr/>
        </p:nvSpPr>
        <p:spPr>
          <a:xfrm>
            <a:off x="6892925" y="4702176"/>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4"/>
          <p:cNvSpPr/>
          <p:nvPr/>
        </p:nvSpPr>
        <p:spPr>
          <a:xfrm>
            <a:off x="7045325" y="4854576"/>
            <a:ext cx="172719" cy="127000"/>
          </a:xfrm>
          <a:prstGeom prst="ellipse">
            <a:avLst/>
          </a:prstGeom>
          <a:solidFill>
            <a:srgbClr val="FF0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5"/>
          <p:cNvSpPr txBox="1"/>
          <p:nvPr/>
        </p:nvSpPr>
        <p:spPr>
          <a:xfrm>
            <a:off x="1345997" y="943661"/>
            <a:ext cx="7356794" cy="59618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Green-Down Observations: Trees and Shrubs</a:t>
            </a:r>
            <a:endParaRPr/>
          </a:p>
        </p:txBody>
      </p:sp>
      <p:sp>
        <p:nvSpPr>
          <p:cNvPr id="407" name="Google Shape;407;p15"/>
          <p:cNvSpPr txBox="1"/>
          <p:nvPr/>
        </p:nvSpPr>
        <p:spPr>
          <a:xfrm>
            <a:off x="1345997" y="1647024"/>
            <a:ext cx="7356794" cy="4900872"/>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First time only: getting started</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360"/>
              </a:spcBef>
              <a:spcAft>
                <a:spcPts val="0"/>
              </a:spcAft>
              <a:buNone/>
            </a:pPr>
            <a:r>
              <a:rPr lang="en-US" sz="1800" b="0" i="0" u="none" strike="noStrike" cap="none">
                <a:solidFill>
                  <a:schemeClr val="dk1"/>
                </a:solidFill>
                <a:latin typeface="Calibri"/>
                <a:ea typeface="Calibri"/>
                <a:cs typeface="Calibri"/>
                <a:sym typeface="Calibri"/>
              </a:rPr>
              <a:t>5.  Take a photograph from the center of your site looking in the north, 	south, east, and west directions.</a:t>
            </a:r>
            <a:endParaRPr/>
          </a:p>
        </p:txBody>
      </p:sp>
      <p:pic>
        <p:nvPicPr>
          <p:cNvPr id="408" name="Google Shape;408;p15" descr="Girl holding West indicator for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4451" y="3117988"/>
            <a:ext cx="4643417" cy="3482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6"/>
          <p:cNvSpPr txBox="1"/>
          <p:nvPr/>
        </p:nvSpPr>
        <p:spPr>
          <a:xfrm>
            <a:off x="1248989" y="980236"/>
            <a:ext cx="7150608" cy="5896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800"/>
              <a:buFont typeface="Calibri"/>
              <a:buNone/>
            </a:pPr>
            <a:r>
              <a:rPr lang="en-US" sz="2800" b="1" i="0" u="none" strike="noStrike" cap="none">
                <a:solidFill>
                  <a:srgbClr val="055000"/>
                </a:solidFill>
                <a:latin typeface="Calibri"/>
                <a:ea typeface="Calibri"/>
                <a:cs typeface="Calibri"/>
                <a:sym typeface="Calibri"/>
              </a:rPr>
              <a:t>Every visit: Trees and Shrubs</a:t>
            </a:r>
            <a:endParaRPr/>
          </a:p>
        </p:txBody>
      </p:sp>
      <p:sp>
        <p:nvSpPr>
          <p:cNvPr id="415" name="Google Shape;415;p16"/>
          <p:cNvSpPr/>
          <p:nvPr/>
        </p:nvSpPr>
        <p:spPr>
          <a:xfrm>
            <a:off x="1424553" y="1448174"/>
            <a:ext cx="4707203" cy="36317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Examine each of your four leaves. For each leaf, use the GLOBE Plant Color Guide to estimate the dominant color of each leaf. For example, if leaf 1 appears colored at 60 percent 5G 7/12 and 40 percent 2.5 Y8/10, record the leaf color as 5G 7/12 for that observation date.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Record your observations on the </a:t>
            </a:r>
            <a:r>
              <a:rPr lang="en-US" sz="1800" i="1">
                <a:solidFill>
                  <a:schemeClr val="dk1"/>
                </a:solidFill>
                <a:latin typeface="Calibri"/>
                <a:ea typeface="Calibri"/>
                <a:cs typeface="Calibri"/>
                <a:sym typeface="Calibri"/>
              </a:rPr>
              <a:t>Tree, Shrub, and Grass Green-Down Data Sheet</a:t>
            </a:r>
            <a:r>
              <a:rPr lang="en-US" sz="1800">
                <a:solidFill>
                  <a:schemeClr val="dk1"/>
                </a:solidFill>
                <a:latin typeface="Calibri"/>
                <a:ea typeface="Calibri"/>
                <a:cs typeface="Calibri"/>
                <a:sym typeface="Calibri"/>
              </a:rPr>
              <a:t>. </a:t>
            </a:r>
            <a:endParaRPr/>
          </a:p>
          <a:p>
            <a:pPr marL="800100" marR="0" lvl="1" indent="-241300" algn="l" rtl="0">
              <a:spcBef>
                <a:spcPts val="0"/>
              </a:spcBef>
              <a:spcAft>
                <a:spcPts val="0"/>
              </a:spcAft>
              <a:buClr>
                <a:schemeClr val="dk1"/>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416" name="Google Shape;416;p16" descr="Student holds the plant color guide up to a leaf"/>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31757" y="1166789"/>
            <a:ext cx="2572355" cy="1951268"/>
          </a:xfrm>
          <a:prstGeom prst="rect">
            <a:avLst/>
          </a:prstGeom>
          <a:noFill/>
          <a:ln>
            <a:noFill/>
          </a:ln>
        </p:spPr>
      </p:pic>
      <p:sp>
        <p:nvSpPr>
          <p:cNvPr id="417" name="Google Shape;417;p16"/>
          <p:cNvSpPr txBox="1"/>
          <p:nvPr/>
        </p:nvSpPr>
        <p:spPr>
          <a:xfrm>
            <a:off x="1313822" y="5223486"/>
            <a:ext cx="4882768" cy="1323439"/>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None/>
            </a:pPr>
            <a:r>
              <a:rPr lang="en-US" sz="1600" b="1" i="1" u="none" strike="noStrike" cap="none">
                <a:solidFill>
                  <a:srgbClr val="055000"/>
                </a:solidFill>
                <a:latin typeface="Calibri"/>
                <a:ea typeface="Calibri"/>
                <a:cs typeface="Calibri"/>
                <a:sym typeface="Calibri"/>
              </a:rPr>
              <a:t>Common Problems I</a:t>
            </a:r>
            <a:r>
              <a:rPr lang="en-US" sz="1600" b="1" i="1" u="none" strike="noStrike" cap="none">
                <a:solidFill>
                  <a:schemeClr val="dk1"/>
                </a:solidFill>
                <a:latin typeface="Calibri"/>
                <a:ea typeface="Calibri"/>
                <a:cs typeface="Calibri"/>
                <a:sym typeface="Calibri"/>
              </a:rPr>
              <a:t>f leaf is snow covered, report “snow covered”, If leaf has fallen, report “fallen” and stop reporting  after that, Otherwise, continue to report the color until the color stops changing.</a:t>
            </a:r>
            <a:endParaRPr/>
          </a:p>
        </p:txBody>
      </p:sp>
      <p:pic>
        <p:nvPicPr>
          <p:cNvPr id="418" name="Google Shape;418;p16"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40981" y="5190533"/>
            <a:ext cx="399410" cy="409377"/>
          </a:xfrm>
          <a:prstGeom prst="rect">
            <a:avLst/>
          </a:prstGeom>
          <a:noFill/>
          <a:ln>
            <a:noFill/>
          </a:ln>
          <a:effectLst>
            <a:outerShdw blurRad="292100" dist="139700" dir="2700000" algn="tl" rotWithShape="0">
              <a:srgbClr val="333333">
                <a:alpha val="64705"/>
              </a:srgbClr>
            </a:outerShdw>
          </a:effectLst>
        </p:spPr>
      </p:pic>
      <p:pic>
        <p:nvPicPr>
          <p:cNvPr id="419" name="Google Shape;419;p16" descr="Student uses the plant color guide with leaves in the classroo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92457" y="3366158"/>
            <a:ext cx="2111655" cy="2813701"/>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7"/>
          <p:cNvSpPr txBox="1"/>
          <p:nvPr/>
        </p:nvSpPr>
        <p:spPr>
          <a:xfrm>
            <a:off x="1248989" y="980236"/>
            <a:ext cx="7150608" cy="5896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800"/>
              <a:buFont typeface="Calibri"/>
              <a:buNone/>
            </a:pPr>
            <a:r>
              <a:rPr lang="en-US" sz="2800" b="1" i="0" u="none" strike="noStrike" cap="none">
                <a:solidFill>
                  <a:srgbClr val="055000"/>
                </a:solidFill>
                <a:latin typeface="Calibri"/>
                <a:ea typeface="Calibri"/>
                <a:cs typeface="Calibri"/>
                <a:sym typeface="Calibri"/>
              </a:rPr>
              <a:t>Example of Completed Data Sheet</a:t>
            </a:r>
            <a:endParaRPr/>
          </a:p>
        </p:txBody>
      </p:sp>
      <p:pic>
        <p:nvPicPr>
          <p:cNvPr id="426" name="Google Shape;426;p17" descr="GLOBE Plant Color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71501" y="1905000"/>
            <a:ext cx="2041558" cy="2643249"/>
          </a:xfrm>
          <a:prstGeom prst="rect">
            <a:avLst/>
          </a:prstGeom>
          <a:noFill/>
          <a:ln>
            <a:noFill/>
          </a:ln>
        </p:spPr>
      </p:pic>
      <p:pic>
        <p:nvPicPr>
          <p:cNvPr id="427" name="Google Shape;427;p17" descr="Example data sheet with measurements from September to Decemb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1901" y="1656328"/>
            <a:ext cx="5339600" cy="47954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p:nvPr/>
        </p:nvSpPr>
        <p:spPr>
          <a:xfrm>
            <a:off x="1339821" y="5206350"/>
            <a:ext cx="7690317" cy="1341906"/>
          </a:xfrm>
          <a:prstGeom prst="rect">
            <a:avLst/>
          </a:prstGeom>
          <a:noFill/>
          <a:ln>
            <a:noFill/>
          </a:ln>
        </p:spPr>
        <p:txBody>
          <a:bodyPr spcFirstLastPara="1" wrap="square" lIns="91425" tIns="45700" rIns="91425" bIns="45700" anchor="t" anchorCtr="0">
            <a:spAutoFit/>
          </a:bodyPr>
          <a:lstStyle/>
          <a:p>
            <a:pPr marL="1027113" marR="0" lvl="0" indent="-1027113" algn="l" rtl="0">
              <a:spcBef>
                <a:spcPts val="0"/>
              </a:spcBef>
              <a:spcAft>
                <a:spcPts val="0"/>
              </a:spcAft>
              <a:buNone/>
            </a:pPr>
            <a:r>
              <a:rPr lang="en-US" sz="1400">
                <a:solidFill>
                  <a:srgbClr val="3E5794"/>
                </a:solidFill>
                <a:latin typeface="Arial"/>
                <a:ea typeface="Arial"/>
                <a:cs typeface="Arial"/>
                <a:sym typeface="Arial"/>
              </a:rPr>
              <a:t>Step 1</a:t>
            </a:r>
            <a:r>
              <a:rPr lang="en-US" sz="1400">
                <a:solidFill>
                  <a:schemeClr val="dk1"/>
                </a:solidFill>
                <a:latin typeface="Arial"/>
                <a:ea typeface="Arial"/>
                <a:cs typeface="Arial"/>
                <a:sym typeface="Arial"/>
              </a:rPr>
              <a:t>: Confirm that a Green-Down Study Site has been defined</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2</a:t>
            </a:r>
            <a:r>
              <a:rPr lang="en-US" sz="1400">
                <a:solidFill>
                  <a:schemeClr val="dk1"/>
                </a:solidFill>
                <a:latin typeface="Arial"/>
                <a:ea typeface="Arial"/>
                <a:cs typeface="Arial"/>
                <a:sym typeface="Arial"/>
              </a:rPr>
              <a:t>: Select “Green-Down” from the Phenology data entry menu</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3</a:t>
            </a:r>
            <a:r>
              <a:rPr lang="en-US" sz="1400">
                <a:solidFill>
                  <a:schemeClr val="dk1"/>
                </a:solidFill>
                <a:latin typeface="Arial"/>
                <a:ea typeface="Arial"/>
                <a:cs typeface="Arial"/>
                <a:sym typeface="Arial"/>
              </a:rPr>
              <a:t>: Select your Study Site, enter the date and growing season cycle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4</a:t>
            </a:r>
            <a:r>
              <a:rPr lang="en-US" sz="1400">
                <a:solidFill>
                  <a:schemeClr val="dk1"/>
                </a:solidFill>
                <a:latin typeface="Arial"/>
                <a:ea typeface="Arial"/>
                <a:cs typeface="Arial"/>
                <a:sym typeface="Arial"/>
              </a:rPr>
              <a:t>: Enter data for the grass/ leaves/buds from each line of the data sheet, one at a time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5</a:t>
            </a:r>
            <a:r>
              <a:rPr lang="en-US" sz="1400">
                <a:solidFill>
                  <a:schemeClr val="dk1"/>
                </a:solidFill>
                <a:latin typeface="Arial"/>
                <a:ea typeface="Arial"/>
                <a:cs typeface="Arial"/>
                <a:sym typeface="Arial"/>
              </a:rPr>
              <a:t>: Confirm data entries on verification page</a:t>
            </a:r>
            <a:endParaRPr/>
          </a:p>
        </p:txBody>
      </p:sp>
      <p:sp>
        <p:nvSpPr>
          <p:cNvPr id="434" name="Google Shape;434;p18"/>
          <p:cNvSpPr/>
          <p:nvPr/>
        </p:nvSpPr>
        <p:spPr>
          <a:xfrm>
            <a:off x="1450946" y="1127833"/>
            <a:ext cx="47744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Desktop Data Entry</a:t>
            </a:r>
            <a:r>
              <a:rPr lang="en-US" sz="18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Email Data Entry</a:t>
            </a:r>
            <a:r>
              <a:rPr lang="en-US" sz="18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 Observer App</a:t>
            </a:r>
            <a:r>
              <a:rPr lang="en-US" sz="18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1600">
              <a:solidFill>
                <a:schemeClr val="dk1"/>
              </a:solidFill>
              <a:latin typeface="Calibri"/>
              <a:ea typeface="Calibri"/>
              <a:cs typeface="Calibri"/>
              <a:sym typeface="Calibri"/>
            </a:endParaRPr>
          </a:p>
        </p:txBody>
      </p:sp>
      <p:pic>
        <p:nvPicPr>
          <p:cNvPr id="435" name="Google Shape;435;p18" descr="GLOBE Observer App homep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8478" y="1569177"/>
            <a:ext cx="1883683" cy="3170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19" descr="Screenshot of the filters menu in the visualization system.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65051" y="2356681"/>
            <a:ext cx="2997566" cy="3892573"/>
          </a:xfrm>
          <a:prstGeom prst="rect">
            <a:avLst/>
          </a:prstGeom>
          <a:noFill/>
          <a:ln>
            <a:noFill/>
          </a:ln>
        </p:spPr>
      </p:pic>
      <p:sp>
        <p:nvSpPr>
          <p:cNvPr id="441" name="Google Shape;441;p19"/>
          <p:cNvSpPr txBox="1"/>
          <p:nvPr/>
        </p:nvSpPr>
        <p:spPr>
          <a:xfrm>
            <a:off x="1388532" y="1022853"/>
            <a:ext cx="7628400" cy="421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8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Green-Down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42" name="Google Shape;442;p19"/>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
        <p:nvSpPr>
          <p:cNvPr id="443" name="Google Shape;443;p19"/>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44" name="Google Shape;444;p19"/>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Green-down under the Biosphere drop down </a:t>
            </a:r>
            <a:endParaRPr/>
          </a:p>
        </p:txBody>
      </p:sp>
      <p:sp>
        <p:nvSpPr>
          <p:cNvPr id="445" name="Google Shape;445;p19"/>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46" name="Google Shape;446;p19"/>
          <p:cNvCxnSpPr/>
          <p:nvPr/>
        </p:nvCxnSpPr>
        <p:spPr>
          <a:xfrm rot="10800000" flipH="1">
            <a:off x="3306871" y="2589460"/>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7" name="Google Shape;447;p19"/>
          <p:cNvCxnSpPr>
            <a:stCxn id="444" idx="3"/>
          </p:cNvCxnSpPr>
          <p:nvPr/>
        </p:nvCxnSpPr>
        <p:spPr>
          <a:xfrm rot="10800000" flipH="1">
            <a:off x="3376917" y="4659852"/>
            <a:ext cx="938700" cy="1095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8" name="Google Shape;448;p19"/>
          <p:cNvCxnSpPr/>
          <p:nvPr/>
        </p:nvCxnSpPr>
        <p:spPr>
          <a:xfrm flipH="1">
            <a:off x="7049709" y="3676035"/>
            <a:ext cx="705759" cy="24134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
        <p:nvSpPr>
          <p:cNvPr id="246" name="Google Shape;246;p2"/>
          <p:cNvSpPr txBox="1"/>
          <p:nvPr/>
        </p:nvSpPr>
        <p:spPr>
          <a:xfrm>
            <a:off x="1164709" y="873310"/>
            <a:ext cx="7959090" cy="5478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Define phenology and what is meant by tree and shrub green-down</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the importance of quality control steps in the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why green-down data is important for understanding our changing Earth system</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Explain the difference between accuracy and precision</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Identify a tree and shrub green-down study site and take measurements in the field</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Upload data to the GLOBE database</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Visualize data using GLOBE’s Visualization System</a:t>
            </a:r>
            <a:endParaRPr sz="100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0" descr="Screenshot of the data visualization system showing the date choos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54" name="Google Shape;454;p20"/>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Green-Down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55" name="Google Shape;455;p20"/>
          <p:cNvCxnSpPr/>
          <p:nvPr/>
        </p:nvCxnSpPr>
        <p:spPr>
          <a:xfrm>
            <a:off x="4425234" y="2111738"/>
            <a:ext cx="1963691" cy="14746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1"/>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61" name="Google Shape;461;p21"/>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Green-Down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462" name="Google Shape;462;p21"/>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463" name="Google Shape;463;p21"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64" name="Google Shape;464;p21"/>
          <p:cNvCxnSpPr/>
          <p:nvPr/>
        </p:nvCxnSpPr>
        <p:spPr>
          <a:xfrm>
            <a:off x="2296391" y="3740727"/>
            <a:ext cx="1162880" cy="1391158"/>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65" name="Google Shape;465;p21"/>
          <p:cNvCxnSpPr/>
          <p:nvPr/>
        </p:nvCxnSpPr>
        <p:spPr>
          <a:xfrm flipH="1">
            <a:off x="7152362" y="2755098"/>
            <a:ext cx="685388" cy="533611"/>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466" name="Google Shape;466;p21"/>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2"/>
          <p:cNvSpPr txBox="1"/>
          <p:nvPr/>
        </p:nvSpPr>
        <p:spPr>
          <a:xfrm>
            <a:off x="2169562" y="1213475"/>
            <a:ext cx="631013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472" name="Google Shape;472;p22"/>
          <p:cNvSpPr txBox="1"/>
          <p:nvPr/>
        </p:nvSpPr>
        <p:spPr>
          <a:xfrm>
            <a:off x="1395046" y="1069969"/>
            <a:ext cx="7431453" cy="54168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Review questions to help you prepare to do the Tree and Shrub Green-Down Measurements associated with the GLOBE Biometry Protocol</a:t>
            </a:r>
            <a:endParaRPr sz="2400">
              <a:solidFill>
                <a:srgbClr val="055000"/>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Tree and Shrub Green-Down measurements are part of what GLOBE Protocol area or Earth system sphere?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phenology?</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for scientists to know when green-down takes place in a location, year by year?</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With respect to Green-Up and Green-Down, when is the plant growing season?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Green-down is a metabolic response to what changes in a plant’s environment?</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green-down data useful for scientists and what does it tell us about changes in the Earth system?</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we use the GLOBE plant color guide when monitoring Green-Down?</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do you start and stop your Tree and Shrub green-down measurements?</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How do you identify the leaves you are monitoring, so you can return to the same leaves throughout the green-down phase of the plant growth cycle?</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to measure green-down of trees in a natural habitat, away from buildings and other built structures?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3" name="Google Shape;473;p22"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3"/>
          <p:cNvSpPr txBox="1"/>
          <p:nvPr/>
        </p:nvSpPr>
        <p:spPr>
          <a:xfrm>
            <a:off x="2169562" y="1213475"/>
            <a:ext cx="631013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479" name="Google Shape;479;p23"/>
          <p:cNvSpPr txBox="1"/>
          <p:nvPr/>
        </p:nvSpPr>
        <p:spPr>
          <a:xfrm>
            <a:off x="1680797" y="1419219"/>
            <a:ext cx="655510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Tree and Shrub Green-Down Protocol.</a:t>
            </a:r>
            <a:endParaRPr sz="2400">
              <a:solidFill>
                <a:srgbClr val="00000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Tree and Shrub Green-Down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Green-Down GLOBE community!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4"/>
          <p:cNvSpPr txBox="1"/>
          <p:nvPr/>
        </p:nvSpPr>
        <p:spPr>
          <a:xfrm>
            <a:off x="1251259" y="1008392"/>
            <a:ext cx="7544910" cy="5447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Frequently Asked Questions</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you mean by a relatively large branch?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your judgment. Each branch should be healthy and large relative to the other branches on the tree or shrub. You want the branch to still be there next year. Be careful not to damage the branch during the labeling and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a branch breaks during the study?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Continue your observations by teaming up with other students and observing their branch.</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look at the same branch  from year to year?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should observe the same branch, which will typically have new terminal buds each year.</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needle-leaved trees are the abundant vegetation?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Usually there are understory deciduous shrubs that can be used instead. For example, Snowberry in Douglas Fir, Gamel Oak in Ponderosa Pine. Typically these deciduous plants are what the satellites are detecting as Green-up. The Green-up of conifers is a subtle process and not easily observed.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5"/>
          <p:cNvSpPr txBox="1"/>
          <p:nvPr/>
        </p:nvSpPr>
        <p:spPr>
          <a:xfrm>
            <a:off x="2955535" y="3054138"/>
            <a:ext cx="474065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For More Information visit </a:t>
            </a:r>
            <a:r>
              <a:rPr lang="en-US" sz="20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r>
              <a:rPr lang="en-US" sz="2000" b="1">
                <a:solidFill>
                  <a:srgbClr val="055000"/>
                </a:solidFill>
                <a:latin typeface="Calibri"/>
                <a:ea typeface="Calibri"/>
                <a:cs typeface="Calibri"/>
                <a:sym typeface="Calibri"/>
              </a:rPr>
              <a:t> or contact </a:t>
            </a:r>
            <a:r>
              <a:rPr lang="en-US" sz="1800" b="1" i="0" u="sng" strike="noStrike">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Tree and Shrub Green-Down is one of the GLOBE </a:t>
            </a:r>
            <a:r>
              <a:rPr lang="en-US" sz="1800" b="1">
                <a:solidFill>
                  <a:srgbClr val="485925"/>
                </a:solidFill>
                <a:latin typeface="Calibri"/>
                <a:ea typeface="Calibri"/>
                <a:cs typeface="Calibri"/>
                <a:sym typeface="Calibri"/>
              </a:rPr>
              <a:t>phenology</a:t>
            </a:r>
            <a:r>
              <a:rPr lang="en-US" sz="1800">
                <a:solidFill>
                  <a:srgbClr val="000000"/>
                </a:solidFill>
                <a:latin typeface="Calibri"/>
                <a:ea typeface="Calibri"/>
                <a:cs typeface="Calibri"/>
                <a:sym typeface="Calibri"/>
              </a:rPr>
              <a:t> protocols.</a:t>
            </a:r>
            <a:endParaRPr/>
          </a:p>
        </p:txBody>
      </p:sp>
      <p:grpSp>
        <p:nvGrpSpPr>
          <p:cNvPr id="253" name="Google Shape;253;p3" descr="Three photos showing different ecosystems: a desert, a field and temperate forest and a sand dune."/>
          <p:cNvGrpSpPr/>
          <p:nvPr/>
        </p:nvGrpSpPr>
        <p:grpSpPr>
          <a:xfrm>
            <a:off x="6388100" y="1297105"/>
            <a:ext cx="2122488" cy="5191125"/>
            <a:chOff x="6388100" y="1101725"/>
            <a:chExt cx="2122488" cy="5191125"/>
          </a:xfrm>
        </p:grpSpPr>
        <p:pic>
          <p:nvPicPr>
            <p:cNvPr id="254" name="Google Shape;254;p3" descr="heterogenous landscape squar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55" name="Google Shape;255;p3" descr="cactus landscape squar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56" name="Google Shape;256;p3" descr="dune squar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57" name="Google Shape;257;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grpSp>
      <p:sp>
        <p:nvSpPr>
          <p:cNvPr id="258" name="Google Shape;258;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b="1">
              <a:solidFill>
                <a:srgbClr val="000000"/>
              </a:solidFill>
              <a:latin typeface="Calibri"/>
              <a:ea typeface="Calibri"/>
              <a:cs typeface="Calibri"/>
              <a:sym typeface="Calibri"/>
            </a:endParaRPr>
          </a:p>
        </p:txBody>
      </p:sp>
      <p:sp>
        <p:nvSpPr>
          <p:cNvPr id="259" name="Google Shape;259;p3"/>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The Biosphere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
          <p:cNvSpPr txBox="1"/>
          <p:nvPr/>
        </p:nvSpPr>
        <p:spPr>
          <a:xfrm>
            <a:off x="1396089" y="86358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a:t>
            </a:r>
            <a:r>
              <a:rPr lang="en-US" sz="2400" b="1">
                <a:solidFill>
                  <a:srgbClr val="055000"/>
                </a:solidFill>
                <a:latin typeface="Calibri"/>
                <a:ea typeface="Calibri"/>
                <a:cs typeface="Calibri"/>
                <a:sym typeface="Calibri"/>
              </a:rPr>
              <a:t>Down</a:t>
            </a:r>
            <a:r>
              <a:rPr lang="en-US" sz="2400" b="1" i="0" u="none" strike="noStrike" cap="none">
                <a:solidFill>
                  <a:srgbClr val="055000"/>
                </a:solidFill>
                <a:latin typeface="Calibri"/>
                <a:ea typeface="Calibri"/>
                <a:cs typeface="Calibri"/>
                <a:sym typeface="Calibri"/>
              </a:rPr>
              <a:t>?</a:t>
            </a:r>
            <a:endParaRPr/>
          </a:p>
        </p:txBody>
      </p:sp>
      <p:sp>
        <p:nvSpPr>
          <p:cNvPr id="266" name="Google Shape;266;p4"/>
          <p:cNvSpPr/>
          <p:nvPr/>
        </p:nvSpPr>
        <p:spPr>
          <a:xfrm>
            <a:off x="1396090" y="1723038"/>
            <a:ext cx="27312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Green-down</a:t>
            </a:r>
            <a:r>
              <a:rPr lang="en-US" sz="1800">
                <a:solidFill>
                  <a:schemeClr val="dk1"/>
                </a:solidFill>
                <a:latin typeface="Arial"/>
                <a:ea typeface="Arial"/>
                <a:cs typeface="Arial"/>
                <a:sym typeface="Arial"/>
              </a:rPr>
              <a:t> marks the end of the growing season for many plants. A color change is generally associated with green-down of leaves.  The color will vary by species.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67" name="Google Shape;267;p4" descr="A global map of the Normalized Difference Vegetation Index (NDVI) in November 1987."/>
          <p:cNvPicPr preferRelativeResize="0"/>
          <p:nvPr/>
        </p:nvPicPr>
        <p:blipFill rotWithShape="1">
          <a:blip r:embed="rId3">
            <a:alphaModFix/>
          </a:blip>
          <a:srcRect/>
          <a:stretch/>
        </p:blipFill>
        <p:spPr>
          <a:xfrm>
            <a:off x="4407422" y="3505293"/>
            <a:ext cx="3790950" cy="2247900"/>
          </a:xfrm>
          <a:prstGeom prst="rect">
            <a:avLst/>
          </a:prstGeom>
          <a:noFill/>
          <a:ln>
            <a:noFill/>
          </a:ln>
        </p:spPr>
      </p:pic>
      <p:pic>
        <p:nvPicPr>
          <p:cNvPr id="268" name="Google Shape;268;p4" descr="A global map of the Normalized Difference Vegetation Index (NDVI) in July 1987."/>
          <p:cNvPicPr preferRelativeResize="0"/>
          <p:nvPr/>
        </p:nvPicPr>
        <p:blipFill rotWithShape="1">
          <a:blip r:embed="rId4">
            <a:alphaModFix/>
          </a:blip>
          <a:srcRect/>
          <a:stretch/>
        </p:blipFill>
        <p:spPr>
          <a:xfrm>
            <a:off x="4407422" y="1257393"/>
            <a:ext cx="3790950" cy="2247900"/>
          </a:xfrm>
          <a:prstGeom prst="rect">
            <a:avLst/>
          </a:prstGeom>
          <a:noFill/>
          <a:ln>
            <a:noFill/>
          </a:ln>
        </p:spPr>
      </p:pic>
      <p:sp>
        <p:nvSpPr>
          <p:cNvPr id="269" name="Google Shape;269;p4"/>
          <p:cNvSpPr txBox="1"/>
          <p:nvPr/>
        </p:nvSpPr>
        <p:spPr>
          <a:xfrm>
            <a:off x="7752941" y="4911818"/>
            <a:ext cx="1390650"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November</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70" name="Google Shape;270;p4"/>
          <p:cNvSpPr txBox="1"/>
          <p:nvPr/>
        </p:nvSpPr>
        <p:spPr>
          <a:xfrm>
            <a:off x="8028510" y="2579781"/>
            <a:ext cx="985837"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July</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71" name="Google Shape;271;p4"/>
          <p:cNvSpPr txBox="1"/>
          <p:nvPr/>
        </p:nvSpPr>
        <p:spPr>
          <a:xfrm>
            <a:off x="4724906" y="6069027"/>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4"/>
          <p:cNvSpPr txBox="1"/>
          <p:nvPr/>
        </p:nvSpPr>
        <p:spPr>
          <a:xfrm>
            <a:off x="4493368" y="6106375"/>
            <a:ext cx="401904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Normalized Difference Vegetation Index (NDVI).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
          <p:cNvSpPr txBox="1"/>
          <p:nvPr/>
        </p:nvSpPr>
        <p:spPr>
          <a:xfrm>
            <a:off x="1299454" y="787372"/>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 </a:t>
            </a:r>
            <a:r>
              <a:rPr lang="en-US" sz="2400" b="1">
                <a:solidFill>
                  <a:srgbClr val="055000"/>
                </a:solidFill>
                <a:latin typeface="Calibri"/>
                <a:ea typeface="Calibri"/>
                <a:cs typeface="Calibri"/>
                <a:sym typeface="Calibri"/>
              </a:rPr>
              <a:t>Down</a:t>
            </a:r>
            <a:r>
              <a:rPr lang="en-US" sz="2400" b="1" i="0" u="none" strike="noStrike" cap="none">
                <a:solidFill>
                  <a:srgbClr val="055000"/>
                </a:solidFill>
                <a:latin typeface="Calibri"/>
                <a:ea typeface="Calibri"/>
                <a:cs typeface="Calibri"/>
                <a:sym typeface="Calibri"/>
              </a:rPr>
              <a:t>?</a:t>
            </a:r>
            <a:endParaRPr/>
          </a:p>
        </p:txBody>
      </p:sp>
      <p:sp>
        <p:nvSpPr>
          <p:cNvPr id="279" name="Google Shape;279;p5"/>
          <p:cNvSpPr/>
          <p:nvPr/>
        </p:nvSpPr>
        <p:spPr>
          <a:xfrm>
            <a:off x="1299454" y="1613393"/>
            <a:ext cx="4263197" cy="319472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485925"/>
              </a:buClr>
              <a:buSzPts val="1600"/>
              <a:buFont typeface="Arial"/>
              <a:buChar char="•"/>
            </a:pPr>
            <a:r>
              <a:rPr lang="en-US" sz="1600" b="1">
                <a:solidFill>
                  <a:srgbClr val="485925"/>
                </a:solidFill>
                <a:latin typeface="Calibri"/>
                <a:ea typeface="Calibri"/>
                <a:cs typeface="Calibri"/>
                <a:sym typeface="Calibri"/>
              </a:rPr>
              <a:t>Phenology</a:t>
            </a:r>
            <a:r>
              <a:rPr lang="en-US" sz="1600">
                <a:solidFill>
                  <a:schemeClr val="dk1"/>
                </a:solidFill>
                <a:latin typeface="Calibri"/>
                <a:ea typeface="Calibri"/>
                <a:cs typeface="Calibri"/>
                <a:sym typeface="Calibri"/>
              </a:rPr>
              <a:t> is the study of living organisms’ response to seasonal and climatic changes in the environment in which they live.</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 plant growing season is the period between green-up and green-down. </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Plant green-down is also called senescence. It is initiated when environmental conditions change </a:t>
            </a:r>
            <a:endParaRPr/>
          </a:p>
          <a:p>
            <a:pPr marL="742950" marR="0" lvl="1" indent="-285750" algn="just"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Fewer hours of sunlight and lower temperatures in temperate regions, or drier and warmer temperatures in desert areas. </a:t>
            </a:r>
            <a:endParaRPr/>
          </a:p>
        </p:txBody>
      </p:sp>
      <p:pic>
        <p:nvPicPr>
          <p:cNvPr id="280" name="Google Shape;280;p5" descr="Trees with yellow leaves and a city and a river in the background. "/>
          <p:cNvPicPr preferRelativeResize="0"/>
          <p:nvPr/>
        </p:nvPicPr>
        <p:blipFill rotWithShape="1">
          <a:blip r:embed="rId3">
            <a:alphaModFix/>
          </a:blip>
          <a:srcRect/>
          <a:stretch/>
        </p:blipFill>
        <p:spPr>
          <a:xfrm>
            <a:off x="5760027" y="1613393"/>
            <a:ext cx="3196263" cy="2397197"/>
          </a:xfrm>
          <a:prstGeom prst="rect">
            <a:avLst/>
          </a:prstGeom>
          <a:noFill/>
          <a:ln>
            <a:noFill/>
          </a:ln>
        </p:spPr>
      </p:pic>
      <p:sp>
        <p:nvSpPr>
          <p:cNvPr id="281" name="Google Shape;281;p5"/>
          <p:cNvSpPr txBox="1"/>
          <p:nvPr/>
        </p:nvSpPr>
        <p:spPr>
          <a:xfrm>
            <a:off x="5760027" y="4138647"/>
            <a:ext cx="31726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are familiar with green-down of trees, but</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Color change also marks dormancy of grasses</a:t>
            </a:r>
            <a:endParaRPr/>
          </a:p>
        </p:txBody>
      </p:sp>
      <p:sp>
        <p:nvSpPr>
          <p:cNvPr id="282" name="Google Shape;282;p5"/>
          <p:cNvSpPr txBox="1"/>
          <p:nvPr/>
        </p:nvSpPr>
        <p:spPr>
          <a:xfrm>
            <a:off x="1399294" y="5008438"/>
            <a:ext cx="7556996" cy="1421928"/>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Green-down starts dormancy (a state of suspended growth and metabolism)</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For many places around the world, there is one green-up and green-down cycle, e.g., one warm and cold season.</a:t>
            </a:r>
            <a:endParaRPr/>
          </a:p>
          <a:p>
            <a:pPr marL="342900" marR="0" lvl="0" indent="-342900" algn="just"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6"/>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6"/>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6"/>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sp>
        <p:nvSpPr>
          <p:cNvPr id="291" name="Google Shape;291;p6"/>
          <p:cNvSpPr/>
          <p:nvPr/>
        </p:nvSpPr>
        <p:spPr>
          <a:xfrm>
            <a:off x="1386416" y="1050051"/>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sp>
        <p:nvSpPr>
          <p:cNvPr id="292" name="Google Shape;292;p6"/>
          <p:cNvSpPr txBox="1"/>
          <p:nvPr/>
        </p:nvSpPr>
        <p:spPr>
          <a:xfrm>
            <a:off x="1386416" y="1819705"/>
            <a:ext cx="7196628" cy="4681962"/>
          </a:xfrm>
          <a:prstGeom prst="rect">
            <a:avLst/>
          </a:prstGeom>
          <a:noFill/>
          <a:ln>
            <a:noFill/>
          </a:ln>
        </p:spPr>
        <p:txBody>
          <a:bodyPr spcFirstLastPara="1" wrap="square" lIns="91425" tIns="45700" rIns="91425" bIns="45700" anchor="t" anchorCtr="0">
            <a:norm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and rate of fall green-down and spring green-up. These plant phenological events are directly related to global carbon fixation and the amount of carbon dioxide in the atmosphere. They also affect and are affected by air temperature and humidity and soil moisture.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3" name="Google Shape;293;p6" descr="Field in the fall with some grass turning brown. "/>
          <p:cNvPicPr preferRelativeResize="0"/>
          <p:nvPr/>
        </p:nvPicPr>
        <p:blipFill rotWithShape="1">
          <a:blip r:embed="rId3">
            <a:alphaModFix/>
          </a:blip>
          <a:srcRect/>
          <a:stretch/>
        </p:blipFill>
        <p:spPr>
          <a:xfrm>
            <a:off x="5094068" y="3798647"/>
            <a:ext cx="3427523" cy="2570642"/>
          </a:xfrm>
          <a:prstGeom prst="rect">
            <a:avLst/>
          </a:prstGeom>
          <a:noFill/>
          <a:ln>
            <a:noFill/>
          </a:ln>
        </p:spPr>
      </p:pic>
      <p:pic>
        <p:nvPicPr>
          <p:cNvPr id="294" name="Google Shape;294;p6" descr="Field in the summer"/>
          <p:cNvPicPr preferRelativeResize="0"/>
          <p:nvPr/>
        </p:nvPicPr>
        <p:blipFill rotWithShape="1">
          <a:blip r:embed="rId4">
            <a:alphaModFix/>
          </a:blip>
          <a:srcRect/>
          <a:stretch/>
        </p:blipFill>
        <p:spPr>
          <a:xfrm>
            <a:off x="1488217" y="3798647"/>
            <a:ext cx="3387102" cy="2540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
          <p:cNvSpPr txBox="1"/>
          <p:nvPr/>
        </p:nvSpPr>
        <p:spPr>
          <a:xfrm>
            <a:off x="1277816" y="1567370"/>
            <a:ext cx="7455877" cy="357749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Monitoring the length of the growing season is important for society so that it can better adapt to variations in the length of the growing season and to other impacts of climate change, which may affect food production, economic growth, and human health.</a:t>
            </a:r>
            <a:endParaRPr/>
          </a:p>
        </p:txBody>
      </p:sp>
      <p:sp>
        <p:nvSpPr>
          <p:cNvPr id="301" name="Google Shape;301;p7"/>
          <p:cNvSpPr txBox="1"/>
          <p:nvPr/>
        </p:nvSpPr>
        <p:spPr>
          <a:xfrm>
            <a:off x="1277816" y="872067"/>
            <a:ext cx="6058705" cy="82602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grpSp>
        <p:nvGrpSpPr>
          <p:cNvPr id="302" name="Google Shape;302;p7" descr="Four images of the same tree over the fall, from green leaves to yellow and orange leaves to almost bare branches. "/>
          <p:cNvGrpSpPr/>
          <p:nvPr/>
        </p:nvGrpSpPr>
        <p:grpSpPr>
          <a:xfrm>
            <a:off x="1956370" y="4403309"/>
            <a:ext cx="5532512" cy="2076543"/>
            <a:chOff x="387" y="2220"/>
            <a:chExt cx="3093" cy="1152"/>
          </a:xfrm>
        </p:grpSpPr>
        <p:pic>
          <p:nvPicPr>
            <p:cNvPr id="303" name="Google Shape;303;p7" descr="SweetGum-Fall-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6" y="2220"/>
              <a:ext cx="774" cy="1152"/>
            </a:xfrm>
            <a:prstGeom prst="rect">
              <a:avLst/>
            </a:prstGeom>
            <a:noFill/>
            <a:ln w="9525" cap="flat" cmpd="sng">
              <a:solidFill>
                <a:schemeClr val="dk1"/>
              </a:solidFill>
              <a:prstDash val="solid"/>
              <a:miter lim="800000"/>
              <a:headEnd type="none" w="sm" len="sm"/>
              <a:tailEnd type="none" w="sm" len="sm"/>
            </a:ln>
          </p:spPr>
        </p:pic>
        <p:pic>
          <p:nvPicPr>
            <p:cNvPr id="304" name="Google Shape;304;p7" descr="SweeGum-Fall-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 y="2220"/>
              <a:ext cx="774" cy="1152"/>
            </a:xfrm>
            <a:prstGeom prst="rect">
              <a:avLst/>
            </a:prstGeom>
            <a:noFill/>
            <a:ln w="9525" cap="flat" cmpd="sng">
              <a:solidFill>
                <a:schemeClr val="dk1"/>
              </a:solidFill>
              <a:prstDash val="solid"/>
              <a:miter lim="800000"/>
              <a:headEnd type="none" w="sm" len="sm"/>
              <a:tailEnd type="none" w="sm" len="sm"/>
            </a:ln>
          </p:spPr>
        </p:pic>
        <p:pic>
          <p:nvPicPr>
            <p:cNvPr id="305" name="Google Shape;305;p7" descr="SweetGum-Fall-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7" y="2220"/>
              <a:ext cx="776" cy="1152"/>
            </a:xfrm>
            <a:prstGeom prst="rect">
              <a:avLst/>
            </a:prstGeom>
            <a:noFill/>
            <a:ln w="9525" cap="flat" cmpd="sng">
              <a:solidFill>
                <a:schemeClr val="dk1"/>
              </a:solidFill>
              <a:prstDash val="solid"/>
              <a:miter lim="800000"/>
              <a:headEnd type="none" w="sm" len="sm"/>
              <a:tailEnd type="none" w="sm" len="sm"/>
            </a:ln>
          </p:spPr>
        </p:pic>
        <p:pic>
          <p:nvPicPr>
            <p:cNvPr id="306" name="Google Shape;306;p7" descr="SweetGum-Fall-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32" y="2220"/>
              <a:ext cx="774" cy="1152"/>
            </a:xfrm>
            <a:prstGeom prst="rect">
              <a:avLst/>
            </a:prstGeom>
            <a:noFill/>
            <a:ln w="9525" cap="flat" cmpd="sng">
              <a:solidFill>
                <a:schemeClr val="dk1"/>
              </a:solidFill>
              <a:prstDash val="solid"/>
              <a:miter lim="800000"/>
              <a:headEnd type="none" w="sm" len="sm"/>
              <a:tailEnd type="none" w="sm" len="sm"/>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8"/>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8"/>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sp>
        <p:nvSpPr>
          <p:cNvPr id="314" name="Google Shape;314;p8"/>
          <p:cNvSpPr txBox="1"/>
          <p:nvPr/>
        </p:nvSpPr>
        <p:spPr>
          <a:xfrm>
            <a:off x="1186422" y="81790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pic>
        <p:nvPicPr>
          <p:cNvPr id="315" name="Google Shape;315;p8" descr="A global map of NDVI from TERRA/MODIS satellites. ">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316" name="Google Shape;316;p8"/>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317" name="Google Shape;317;p8">
            <a:hlinkClick r:id="rId6"/>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Watch an animation of NDVI from the NASA Visualization Studio to see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9"/>
          <p:cNvSpPr txBox="1"/>
          <p:nvPr/>
        </p:nvSpPr>
        <p:spPr>
          <a:xfrm>
            <a:off x="1231004" y="1928796"/>
            <a:ext cx="5099996" cy="369472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Frequency of observations: </a:t>
            </a:r>
            <a:r>
              <a:rPr lang="en-US" sz="1800" b="0" i="0" u="none" strike="noStrike">
                <a:solidFill>
                  <a:srgbClr val="000000"/>
                </a:solidFill>
                <a:latin typeface="Calibri"/>
                <a:ea typeface="Calibri"/>
                <a:cs typeface="Calibri"/>
                <a:sym typeface="Calibri"/>
              </a:rPr>
              <a:t>At least twice a week beginning two weeks prior to the anticipated start of green down, continuing until plant color change has ended or leaves have dropped off.</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b="1">
                <a:solidFill>
                  <a:schemeClr val="dk1"/>
                </a:solidFill>
                <a:latin typeface="Calibri"/>
                <a:ea typeface="Calibri"/>
                <a:cs typeface="Calibri"/>
                <a:sym typeface="Calibri"/>
              </a:rPr>
              <a:t>Reporting the number of growing seasons: </a:t>
            </a:r>
            <a:r>
              <a:rPr lang="en-US" sz="1800">
                <a:solidFill>
                  <a:schemeClr val="dk1"/>
                </a:solidFill>
                <a:latin typeface="Calibri"/>
                <a:ea typeface="Calibri"/>
                <a:cs typeface="Calibri"/>
                <a:sym typeface="Calibri"/>
              </a:rPr>
              <a:t>Some locations have multiple growing seasons in a year.</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 your data sheet, report which cycle you are observing.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location where there is only one growing cycle, report green-down cycle 1.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onset of the first green-down after 1 January is considered green-down cycle 1.</a:t>
            </a:r>
            <a:endParaRPr/>
          </a:p>
        </p:txBody>
      </p:sp>
      <p:sp>
        <p:nvSpPr>
          <p:cNvPr id="323" name="Google Shape;323;p9"/>
          <p:cNvSpPr/>
          <p:nvPr/>
        </p:nvSpPr>
        <p:spPr>
          <a:xfrm>
            <a:off x="1415242" y="1250106"/>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Time Requirements</a:t>
            </a:r>
            <a:endParaRPr/>
          </a:p>
        </p:txBody>
      </p:sp>
      <p:pic>
        <p:nvPicPr>
          <p:cNvPr id="324" name="Google Shape;324;p9" descr="Trees changing color and one birch tree with no leav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4371" y="1928796"/>
            <a:ext cx="2166937" cy="319722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 Why collect Tree and Shrub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 How to collect your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2167</Words>
  <Application>Microsoft Macintosh PowerPoint</Application>
  <PresentationFormat>On-screen Show (4:3)</PresentationFormat>
  <Paragraphs>231</Paragraphs>
  <Slides>25</Slides>
  <Notes>25</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25</vt:i4>
      </vt:variant>
    </vt:vector>
  </HeadingPairs>
  <TitlesOfParts>
    <vt:vector size="44" baseType="lpstr">
      <vt:lpstr>Arial</vt:lpstr>
      <vt:lpstr>Calibri</vt:lpstr>
      <vt:lpstr>Office Theme</vt:lpstr>
      <vt:lpstr>A. What is Tree and Shrub Green-Up?</vt:lpstr>
      <vt:lpstr>A. What is Tree/Shrub - GLOBAL views</vt:lpstr>
      <vt:lpstr>B. Why collect Tree and Shrub Data</vt:lpstr>
      <vt:lpstr>C. How your measurements can help</vt:lpstr>
      <vt:lpstr>D. How Collect Data TIME REQ</vt:lpstr>
      <vt:lpstr>D. How to Collect data MATERIALS</vt:lpstr>
      <vt:lpstr>D. How Collect Data SITE SELECTION</vt:lpstr>
      <vt:lpstr>D. How to collect your data</vt:lpstr>
      <vt:lpstr>E. Entering data on GLOBE website</vt:lpstr>
      <vt:lpstr>F. Understand the data</vt:lpstr>
      <vt:lpstr>G. Quiz yourself</vt:lpstr>
      <vt:lpstr>H. Additional Information</vt:lpstr>
      <vt:lpstr>D. How collect data SPECIES selection</vt:lpstr>
      <vt:lpstr>D. How to collect data SITE DEFINITION</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2</cp:revision>
  <dcterms:created xsi:type="dcterms:W3CDTF">2015-11-29T23:16:59Z</dcterms:created>
  <dcterms:modified xsi:type="dcterms:W3CDTF">2025-11-16T07:01:12Z</dcterms:modified>
</cp:coreProperties>
</file>