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theme/theme10.xml" ContentType="application/vnd.openxmlformats-officedocument.theme+xml"/>
  <Override PartName="/ppt/slideLayouts/slideLayout11.xml" ContentType="application/vnd.openxmlformats-officedocument.presentationml.slideLayout+xml"/>
  <Override PartName="/ppt/theme/theme11.xml" ContentType="application/vnd.openxmlformats-officedocument.theme+xml"/>
  <Override PartName="/ppt/slideLayouts/slideLayout12.xml" ContentType="application/vnd.openxmlformats-officedocument.presentationml.slideLayout+xml"/>
  <Override PartName="/ppt/theme/theme12.xml" ContentType="application/vnd.openxmlformats-officedocument.theme+xml"/>
  <Override PartName="/ppt/slideLayouts/slideLayout13.xml" ContentType="application/vnd.openxmlformats-officedocument.presentationml.slideLayout+xml"/>
  <Override PartName="/ppt/theme/theme13.xml" ContentType="application/vnd.openxmlformats-officedocument.theme+xml"/>
  <Override PartName="/ppt/slideLayouts/slideLayout14.xml" ContentType="application/vnd.openxmlformats-officedocument.presentationml.slideLayout+xml"/>
  <Override PartName="/ppt/theme/theme14.xml" ContentType="application/vnd.openxmlformats-officedocument.theme+xml"/>
  <Override PartName="/ppt/slideLayouts/slideLayout15.xml" ContentType="application/vnd.openxmlformats-officedocument.presentationml.slideLayout+xml"/>
  <Override PartName="/ppt/theme/theme15.xml" ContentType="application/vnd.openxmlformats-officedocument.theme+xml"/>
  <Override PartName="/ppt/slideLayouts/slideLayout16.xml" ContentType="application/vnd.openxmlformats-officedocument.presentationml.slideLayout+xml"/>
  <Override PartName="/ppt/theme/theme16.xml" ContentType="application/vnd.openxmlformats-officedocument.theme+xml"/>
  <Override PartName="/ppt/slideLayouts/slideLayout17.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2" r:id="rId3"/>
    <p:sldMasterId id="2147483654" r:id="rId4"/>
    <p:sldMasterId id="2147483656" r:id="rId5"/>
    <p:sldMasterId id="2147483658" r:id="rId6"/>
    <p:sldMasterId id="2147483660" r:id="rId7"/>
    <p:sldMasterId id="2147483662" r:id="rId8"/>
    <p:sldMasterId id="2147483664" r:id="rId9"/>
    <p:sldMasterId id="2147483666" r:id="rId10"/>
    <p:sldMasterId id="2147483668" r:id="rId11"/>
    <p:sldMasterId id="2147483670" r:id="rId12"/>
    <p:sldMasterId id="2147483672" r:id="rId13"/>
    <p:sldMasterId id="2147483674" r:id="rId14"/>
    <p:sldMasterId id="2147483676" r:id="rId15"/>
    <p:sldMasterId id="2147483678" r:id="rId16"/>
    <p:sldMasterId id="2147483680" r:id="rId17"/>
  </p:sldMasterIdLst>
  <p:notesMasterIdLst>
    <p:notesMasterId r:id="rId49"/>
  </p:notes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3" roundtripDataSignature="AMtx7mgdj1yk/POeIPm1zTIiKXJjbV4g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26"/>
  </p:normalViewPr>
  <p:slideViewPr>
    <p:cSldViewPr snapToGrid="0">
      <p:cViewPr varScale="1">
        <p:scale>
          <a:sx n="120" d="100"/>
          <a:sy n="120" d="100"/>
        </p:scale>
        <p:origin x="1944" y="19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5"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customschemas.google.com/relationships/presentationmetadata" Target="metadata"/><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notesMaster" Target="notesMasters/notesMaster1.xml"/><Relationship Id="rId5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8" name="Google Shape;238;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Check names of field guides and data sheets</a:t>
            </a:r>
            <a:endParaRPr/>
          </a:p>
        </p:txBody>
      </p:sp>
      <p:sp>
        <p:nvSpPr>
          <p:cNvPr id="327" name="Google Shape;32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1" name="Google Shape;34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Google Shape;34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50" name="Google Shape;35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1" name="Google Shape;38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82" name="Google Shape;38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6" name="Google Shape;396;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3" name="Google Shape;403;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Google Shape;40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0" name="Google Shape;41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3" name="Google Shape;24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0" name="Google Shape;450;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7" name="Google Shape;45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8" name="Google Shape;468;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69" name="Google Shape;469;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476" name="Google Shape;476;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2" name="Google Shape;492;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5"/>
        <p:cNvGrpSpPr/>
        <p:nvPr/>
      </p:nvGrpSpPr>
      <p:grpSpPr>
        <a:xfrm>
          <a:off x="0" y="0"/>
          <a:ext cx="0" cy="0"/>
          <a:chOff x="0" y="0"/>
          <a:chExt cx="0" cy="0"/>
        </a:xfrm>
      </p:grpSpPr>
      <p:sp>
        <p:nvSpPr>
          <p:cNvPr id="496" name="Google Shape;496;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7" name="Google Shape;497;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4" name="Google Shape;50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9" name="Google Shape;509;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310" name="Google Shape;310;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4"/>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36"/>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8"/>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60"/>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72"/>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84"/>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2"/>
        <p:cNvGrpSpPr/>
        <p:nvPr/>
      </p:nvGrpSpPr>
      <p:grpSpPr>
        <a:xfrm>
          <a:off x="0" y="0"/>
          <a:ext cx="0" cy="0"/>
          <a:chOff x="0" y="0"/>
          <a:chExt cx="0" cy="0"/>
        </a:xfrm>
      </p:grpSpPr>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23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8"/>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39"/>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3"/>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75"/>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p:cSld name="Vertical Title and Text">
    <p:spTree>
      <p:nvGrpSpPr>
        <p:cNvPr id="1" name="Shape 87"/>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99"/>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2"/>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0.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1.xml"/><Relationship Id="rId1" Type="http://schemas.openxmlformats.org/officeDocument/2006/relationships/slideLayout" Target="../slideLayouts/slideLayout1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2.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3.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4.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5.xml"/><Relationship Id="rId1" Type="http://schemas.openxmlformats.org/officeDocument/2006/relationships/slideLayout" Target="../slideLayouts/slideLayout1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16.xml"/><Relationship Id="rId1" Type="http://schemas.openxmlformats.org/officeDocument/2006/relationships/slideLayout" Target="../slideLayouts/slideLayout1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theme" Target="../theme/theme17.xml"/><Relationship Id="rId1" Type="http://schemas.openxmlformats.org/officeDocument/2006/relationships/slideLayout" Target="../slideLayouts/slideLayout17.xml"/><Relationship Id="rId5" Type="http://schemas.openxmlformats.org/officeDocument/2006/relationships/image" Target="../media/image11.png"/><Relationship Id="rId4" Type="http://schemas.openxmlformats.org/officeDocument/2006/relationships/image" Target="../media/image9.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5.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7.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8.xml"/><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6.png"/><Relationship Id="rId2" Type="http://schemas.openxmlformats.org/officeDocument/2006/relationships/theme" Target="../theme/theme9.xml"/><Relationship Id="rId1" Type="http://schemas.openxmlformats.org/officeDocument/2006/relationships/slideLayout" Target="../slideLayouts/slideLayout9.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3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0"/>
            <a:ext cx="9144000" cy="821267"/>
          </a:xfrm>
          <a:prstGeom prst="rect">
            <a:avLst/>
          </a:prstGeom>
          <a:noFill/>
          <a:ln>
            <a:noFill/>
          </a:ln>
          <a:effectLst>
            <a:outerShdw blurRad="50800" dist="38100" dir="5400000" algn="t" rotWithShape="0">
              <a:srgbClr val="000000">
                <a:alpha val="40000"/>
              </a:srgbClr>
            </a:outerShdw>
          </a:effectLst>
        </p:spPr>
      </p:pic>
      <p:pic>
        <p:nvPicPr>
          <p:cNvPr id="11" name="Google Shape;11;p32" descr="1_GLOBE LOGO_USE_small.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0" y="5001"/>
            <a:ext cx="3657600" cy="810883"/>
          </a:xfrm>
          <a:prstGeom prst="rect">
            <a:avLst/>
          </a:prstGeom>
          <a:noFill/>
          <a:ln>
            <a:noFill/>
          </a:ln>
        </p:spPr>
      </p:pic>
      <p:sp>
        <p:nvSpPr>
          <p:cNvPr id="12" name="Google Shape;12;p32"/>
          <p:cNvSpPr txBox="1"/>
          <p:nvPr/>
        </p:nvSpPr>
        <p:spPr>
          <a:xfrm>
            <a:off x="4569493" y="180222"/>
            <a:ext cx="490259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0" u="none" strike="noStrike" cap="none">
                <a:solidFill>
                  <a:srgbClr val="123B1C"/>
                </a:solidFill>
                <a:latin typeface="Calibri"/>
                <a:ea typeface="Calibri"/>
                <a:cs typeface="Calibri"/>
                <a:sym typeface="Calibri"/>
              </a:rPr>
              <a:t>Biosphere</a:t>
            </a:r>
            <a:endParaRPr sz="1400" b="1">
              <a:solidFill>
                <a:srgbClr val="123B1C"/>
              </a:solidFill>
              <a:latin typeface="Calibri"/>
              <a:ea typeface="Calibri"/>
              <a:cs typeface="Calibri"/>
              <a:sym typeface="Calibri"/>
            </a:endParaRPr>
          </a:p>
        </p:txBody>
      </p:sp>
      <p:sp>
        <p:nvSpPr>
          <p:cNvPr id="13" name="Google Shape;13;p32"/>
          <p:cNvSpPr/>
          <p:nvPr/>
        </p:nvSpPr>
        <p:spPr>
          <a:xfrm>
            <a:off x="6044377" y="357463"/>
            <a:ext cx="115147" cy="115147"/>
          </a:xfrm>
          <a:prstGeom prst="ellipse">
            <a:avLst/>
          </a:prstGeom>
          <a:solidFill>
            <a:srgbClr val="000090"/>
          </a:soli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4" name="Google Shape;14;p32" descr="3_BiosphereICONsm.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3781459" y="60837"/>
            <a:ext cx="713953" cy="713953"/>
          </a:xfrm>
          <a:prstGeom prst="rect">
            <a:avLst/>
          </a:prstGeom>
          <a:noFill/>
          <a:ln>
            <a:noFill/>
          </a:ln>
          <a:effectLst>
            <a:outerShdw blurRad="292100" dist="139700" dir="2700000" algn="tl" rotWithShape="0">
              <a:srgbClr val="333333">
                <a:alpha val="64705"/>
              </a:srgbClr>
            </a:outerShdw>
          </a:effectLst>
        </p:spPr>
      </p:pic>
      <p:pic>
        <p:nvPicPr>
          <p:cNvPr id="15" name="Google Shape;15;p32" descr="1_LandingPageBioBUDBURSTv2.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507" y="1389842"/>
            <a:ext cx="9144000" cy="5468158"/>
          </a:xfrm>
          <a:prstGeom prst="rect">
            <a:avLst/>
          </a:prstGeom>
          <a:noFill/>
          <a:ln>
            <a:noFill/>
          </a:ln>
        </p:spPr>
      </p:pic>
      <p:sp>
        <p:nvSpPr>
          <p:cNvPr id="16" name="Google Shape;16;p32"/>
          <p:cNvSpPr txBox="1"/>
          <p:nvPr/>
        </p:nvSpPr>
        <p:spPr>
          <a:xfrm>
            <a:off x="6227083" y="169553"/>
            <a:ext cx="213663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Tree and Shrub Green-Up Protocol</a:t>
            </a:r>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3"/>
        <p:cNvGrpSpPr/>
        <p:nvPr/>
      </p:nvGrpSpPr>
      <p:grpSpPr>
        <a:xfrm>
          <a:off x="0" y="0"/>
          <a:ext cx="0" cy="0"/>
          <a:chOff x="0" y="0"/>
          <a:chExt cx="0" cy="0"/>
        </a:xfrm>
      </p:grpSpPr>
      <p:pic>
        <p:nvPicPr>
          <p:cNvPr id="114" name="Google Shape;114;p5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15" name="Google Shape;115;p5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16" name="Google Shape;116;p50"/>
          <p:cNvGrpSpPr/>
          <p:nvPr/>
        </p:nvGrpSpPr>
        <p:grpSpPr>
          <a:xfrm>
            <a:off x="7856652" y="51272"/>
            <a:ext cx="1103962" cy="873141"/>
            <a:chOff x="6624346" y="1447612"/>
            <a:chExt cx="1103962" cy="1103962"/>
          </a:xfrm>
        </p:grpSpPr>
        <p:sp>
          <p:nvSpPr>
            <p:cNvPr id="117" name="Google Shape;117;p5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50"/>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119" name="Google Shape;119;p5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20" name="Google Shape;120;p5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Information</a:t>
            </a:r>
            <a:endParaRPr/>
          </a:p>
        </p:txBody>
      </p:sp>
      <p:sp>
        <p:nvSpPr>
          <p:cNvPr id="121" name="Google Shape;121;p5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22" name="Google Shape;122;p5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23" name="Google Shape;123;p5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pic>
        <p:nvPicPr>
          <p:cNvPr id="126" name="Google Shape;126;p5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27" name="Google Shape;127;p5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28" name="Google Shape;128;p52"/>
          <p:cNvGrpSpPr/>
          <p:nvPr/>
        </p:nvGrpSpPr>
        <p:grpSpPr>
          <a:xfrm>
            <a:off x="7856858" y="46515"/>
            <a:ext cx="1103962" cy="873142"/>
            <a:chOff x="6624346" y="1447612"/>
            <a:chExt cx="1103962" cy="1103962"/>
          </a:xfrm>
        </p:grpSpPr>
        <p:sp>
          <p:nvSpPr>
            <p:cNvPr id="129" name="Google Shape;129;p52"/>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0" name="Google Shape;130;p52"/>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pic>
        <p:nvPicPr>
          <p:cNvPr id="131" name="Google Shape;131;p5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32" name="Google Shape;132;p5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Green-Up?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33" name="Google Shape;133;p5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34" name="Google Shape;134;p5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35" name="Google Shape;135;p5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7"/>
        <p:cNvGrpSpPr/>
        <p:nvPr/>
      </p:nvGrpSpPr>
      <p:grpSpPr>
        <a:xfrm>
          <a:off x="0" y="0"/>
          <a:ext cx="0" cy="0"/>
          <a:chOff x="0" y="0"/>
          <a:chExt cx="0" cy="0"/>
        </a:xfrm>
      </p:grpSpPr>
      <p:pic>
        <p:nvPicPr>
          <p:cNvPr id="138" name="Google Shape;138;p5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39" name="Google Shape;139;p5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40" name="Google Shape;140;p54"/>
          <p:cNvGrpSpPr/>
          <p:nvPr/>
        </p:nvGrpSpPr>
        <p:grpSpPr>
          <a:xfrm>
            <a:off x="7912819" y="18708"/>
            <a:ext cx="1103962" cy="893063"/>
            <a:chOff x="6624346" y="1422423"/>
            <a:chExt cx="1103962" cy="1129151"/>
          </a:xfrm>
        </p:grpSpPr>
        <p:sp>
          <p:nvSpPr>
            <p:cNvPr id="141" name="Google Shape;141;p5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2" name="Google Shape;142;p5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pic>
        <p:nvPicPr>
          <p:cNvPr id="143" name="Google Shape;143;p5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44" name="Google Shape;144;p5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 How Your Measurements Can Help</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45" name="Google Shape;145;p5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46" name="Google Shape;146;p5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47" name="Google Shape;147;p5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pic>
        <p:nvPicPr>
          <p:cNvPr id="150" name="Google Shape;150;p5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51" name="Google Shape;151;p56"/>
          <p:cNvGrpSpPr/>
          <p:nvPr/>
        </p:nvGrpSpPr>
        <p:grpSpPr>
          <a:xfrm>
            <a:off x="7783255" y="46054"/>
            <a:ext cx="1103962" cy="873141"/>
            <a:chOff x="6624346" y="1447612"/>
            <a:chExt cx="1103962" cy="1103962"/>
          </a:xfrm>
        </p:grpSpPr>
        <p:sp>
          <p:nvSpPr>
            <p:cNvPr id="152" name="Google Shape;152;p56"/>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56"/>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pic>
        <p:nvPicPr>
          <p:cNvPr id="154" name="Google Shape;154;p5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55" name="Google Shape;155;p5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56" name="Google Shape;156;p5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57" name="Google Shape;157;p5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58" name="Google Shape;158;p5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59" name="Google Shape;159;p5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1"/>
        <p:cNvGrpSpPr/>
        <p:nvPr/>
      </p:nvGrpSpPr>
      <p:grpSpPr>
        <a:xfrm>
          <a:off x="0" y="0"/>
          <a:ext cx="0" cy="0"/>
          <a:chOff x="0" y="0"/>
          <a:chExt cx="0" cy="0"/>
        </a:xfrm>
      </p:grpSpPr>
      <p:pic>
        <p:nvPicPr>
          <p:cNvPr id="162" name="Google Shape;162;p5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63" name="Google Shape;163;p58"/>
          <p:cNvGrpSpPr/>
          <p:nvPr/>
        </p:nvGrpSpPr>
        <p:grpSpPr>
          <a:xfrm>
            <a:off x="7834800" y="53293"/>
            <a:ext cx="1103962" cy="873142"/>
            <a:chOff x="6546194" y="1447612"/>
            <a:chExt cx="1103962" cy="1103962"/>
          </a:xfrm>
        </p:grpSpPr>
        <p:sp>
          <p:nvSpPr>
            <p:cNvPr id="164" name="Google Shape;164;p58"/>
            <p:cNvSpPr/>
            <p:nvPr/>
          </p:nvSpPr>
          <p:spPr>
            <a:xfrm>
              <a:off x="6546194"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5" name="Google Shape;165;p58"/>
            <p:cNvSpPr txBox="1"/>
            <p:nvPr/>
          </p:nvSpPr>
          <p:spPr>
            <a:xfrm>
              <a:off x="6682491" y="1635237"/>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166" name="Google Shape;166;p5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67" name="Google Shape;167;p5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68" name="Google Shape;168;p5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69" name="Google Shape;169;p5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70" name="Google Shape;170;p5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71" name="Google Shape;171;p5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pic>
        <p:nvPicPr>
          <p:cNvPr id="174" name="Google Shape;174;p6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175" name="Google Shape;175;p60"/>
          <p:cNvGrpSpPr/>
          <p:nvPr/>
        </p:nvGrpSpPr>
        <p:grpSpPr>
          <a:xfrm>
            <a:off x="7797747" y="51399"/>
            <a:ext cx="1103962" cy="873142"/>
            <a:chOff x="6624346" y="1447612"/>
            <a:chExt cx="1103962" cy="1103962"/>
          </a:xfrm>
        </p:grpSpPr>
        <p:sp>
          <p:nvSpPr>
            <p:cNvPr id="176" name="Google Shape;176;p60"/>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7" name="Google Shape;177;p60"/>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pic>
        <p:nvPicPr>
          <p:cNvPr id="178" name="Google Shape;178;p6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79" name="Google Shape;179;p6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0" name="Google Shape;180;p6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81" name="Google Shape;181;p6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82" name="Google Shape;182;p6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83" name="Google Shape;183;p6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5"/>
        <p:cNvGrpSpPr/>
        <p:nvPr/>
      </p:nvGrpSpPr>
      <p:grpSpPr>
        <a:xfrm>
          <a:off x="0" y="0"/>
          <a:ext cx="0" cy="0"/>
          <a:chOff x="0" y="0"/>
          <a:chExt cx="0" cy="0"/>
        </a:xfrm>
      </p:grpSpPr>
      <p:pic>
        <p:nvPicPr>
          <p:cNvPr id="186" name="Google Shape;186;p6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87" name="Google Shape;187;p6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188" name="Google Shape;188;p6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89" name="Google Shape;189;p6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90" name="Google Shape;190;p6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91" name="Google Shape;191;p6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7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3"/>
        <p:cNvGrpSpPr/>
        <p:nvPr/>
      </p:nvGrpSpPr>
      <p:grpSpPr>
        <a:xfrm>
          <a:off x="0" y="0"/>
          <a:ext cx="0" cy="0"/>
          <a:chOff x="0" y="0"/>
          <a:chExt cx="0" cy="0"/>
        </a:xfrm>
      </p:grpSpPr>
      <p:pic>
        <p:nvPicPr>
          <p:cNvPr id="194" name="Google Shape;194;p64"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019420" y="1080521"/>
            <a:ext cx="399410" cy="409377"/>
          </a:xfrm>
          <a:prstGeom prst="rect">
            <a:avLst/>
          </a:prstGeom>
          <a:noFill/>
          <a:ln>
            <a:noFill/>
          </a:ln>
          <a:effectLst>
            <a:outerShdw blurRad="292100" dist="139700" dir="2700000" algn="tl" rotWithShape="0">
              <a:srgbClr val="333333">
                <a:alpha val="64705"/>
              </a:srgbClr>
            </a:outerShdw>
          </a:effectLst>
        </p:spPr>
      </p:pic>
      <p:grpSp>
        <p:nvGrpSpPr>
          <p:cNvPr id="195" name="Google Shape;195;p64"/>
          <p:cNvGrpSpPr/>
          <p:nvPr/>
        </p:nvGrpSpPr>
        <p:grpSpPr>
          <a:xfrm>
            <a:off x="3963547" y="785390"/>
            <a:ext cx="1103962" cy="873142"/>
            <a:chOff x="6624346" y="1447612"/>
            <a:chExt cx="1103962" cy="1103962"/>
          </a:xfrm>
        </p:grpSpPr>
        <p:sp>
          <p:nvSpPr>
            <p:cNvPr id="196" name="Google Shape;196;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7" name="Google Shape;197;p64"/>
            <p:cNvSpPr txBox="1"/>
            <p:nvPr/>
          </p:nvSpPr>
          <p:spPr>
            <a:xfrm>
              <a:off x="6734554" y="1598183"/>
              <a:ext cx="903694" cy="953391"/>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GLOBAL</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Perspectives</a:t>
              </a:r>
              <a:endParaRPr/>
            </a:p>
            <a:p>
              <a:pPr marL="0" marR="0" lvl="0" indent="0" algn="ctr" rtl="0">
                <a:spcBef>
                  <a:spcPts val="0"/>
                </a:spcBef>
                <a:spcAft>
                  <a:spcPts val="0"/>
                </a:spcAft>
                <a:buNone/>
              </a:pPr>
              <a:endParaRPr sz="1600" b="1">
                <a:solidFill>
                  <a:srgbClr val="FFFFFF"/>
                </a:solidFill>
                <a:latin typeface="Calibri"/>
                <a:ea typeface="Calibri"/>
                <a:cs typeface="Calibri"/>
                <a:sym typeface="Calibri"/>
              </a:endParaRPr>
            </a:p>
          </p:txBody>
        </p:sp>
      </p:grpSp>
      <p:grpSp>
        <p:nvGrpSpPr>
          <p:cNvPr id="198" name="Google Shape;198;p64"/>
          <p:cNvGrpSpPr/>
          <p:nvPr/>
        </p:nvGrpSpPr>
        <p:grpSpPr>
          <a:xfrm>
            <a:off x="5372820" y="834236"/>
            <a:ext cx="1103962" cy="893063"/>
            <a:chOff x="6624346" y="1422423"/>
            <a:chExt cx="1103962" cy="1129151"/>
          </a:xfrm>
        </p:grpSpPr>
        <p:sp>
          <p:nvSpPr>
            <p:cNvPr id="199" name="Google Shape;199;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0" name="Google Shape;200;p64"/>
            <p:cNvSpPr txBox="1"/>
            <p:nvPr/>
          </p:nvSpPr>
          <p:spPr>
            <a:xfrm>
              <a:off x="6650269" y="1422423"/>
              <a:ext cx="1051095" cy="1070135"/>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HOW</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Measurements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Can Help</a:t>
              </a:r>
              <a:endParaRPr/>
            </a:p>
          </p:txBody>
        </p:sp>
      </p:grpSp>
      <p:grpSp>
        <p:nvGrpSpPr>
          <p:cNvPr id="201" name="Google Shape;201;p64"/>
          <p:cNvGrpSpPr/>
          <p:nvPr/>
        </p:nvGrpSpPr>
        <p:grpSpPr>
          <a:xfrm>
            <a:off x="775085" y="2347041"/>
            <a:ext cx="1122067" cy="887461"/>
            <a:chOff x="1202690" y="699502"/>
            <a:chExt cx="1122067" cy="1122067"/>
          </a:xfrm>
        </p:grpSpPr>
        <p:sp>
          <p:nvSpPr>
            <p:cNvPr id="202" name="Google Shape;202;p64"/>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3" name="Google Shape;203;p64"/>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grpSp>
        <p:nvGrpSpPr>
          <p:cNvPr id="204" name="Google Shape;204;p64"/>
          <p:cNvGrpSpPr/>
          <p:nvPr/>
        </p:nvGrpSpPr>
        <p:grpSpPr>
          <a:xfrm>
            <a:off x="2221185" y="2361361"/>
            <a:ext cx="1103962" cy="873141"/>
            <a:chOff x="6624346" y="1447612"/>
            <a:chExt cx="1103962" cy="1103962"/>
          </a:xfrm>
        </p:grpSpPr>
        <p:sp>
          <p:nvSpPr>
            <p:cNvPr id="205" name="Google Shape;205;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6" name="Google Shape;206;p64"/>
            <p:cNvSpPr txBox="1"/>
            <p:nvPr/>
          </p:nvSpPr>
          <p:spPr>
            <a:xfrm>
              <a:off x="6680400" y="1565598"/>
              <a:ext cx="9908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TIME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Requirements</a:t>
              </a:r>
              <a:endParaRPr/>
            </a:p>
          </p:txBody>
        </p:sp>
      </p:grpSp>
      <p:grpSp>
        <p:nvGrpSpPr>
          <p:cNvPr id="207" name="Google Shape;207;p64"/>
          <p:cNvGrpSpPr/>
          <p:nvPr/>
        </p:nvGrpSpPr>
        <p:grpSpPr>
          <a:xfrm>
            <a:off x="3682062" y="2347041"/>
            <a:ext cx="1103962" cy="873142"/>
            <a:chOff x="6624346" y="1447612"/>
            <a:chExt cx="1103962" cy="1103962"/>
          </a:xfrm>
        </p:grpSpPr>
        <p:sp>
          <p:nvSpPr>
            <p:cNvPr id="208" name="Google Shape;208;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09" name="Google Shape;209;p64"/>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0" name="Google Shape;210;p64"/>
          <p:cNvGrpSpPr/>
          <p:nvPr/>
        </p:nvGrpSpPr>
        <p:grpSpPr>
          <a:xfrm>
            <a:off x="5187337" y="2347041"/>
            <a:ext cx="1103962" cy="873142"/>
            <a:chOff x="6624346" y="1447612"/>
            <a:chExt cx="1103962" cy="1103962"/>
          </a:xfrm>
        </p:grpSpPr>
        <p:sp>
          <p:nvSpPr>
            <p:cNvPr id="211" name="Google Shape;211;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2" name="Google Shape;212;p64"/>
            <p:cNvSpPr txBox="1"/>
            <p:nvPr/>
          </p:nvSpPr>
          <p:spPr>
            <a:xfrm>
              <a:off x="6760643" y="1598183"/>
              <a:ext cx="851515"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SPECIES</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grpSp>
        <p:nvGrpSpPr>
          <p:cNvPr id="213" name="Google Shape;213;p64"/>
          <p:cNvGrpSpPr/>
          <p:nvPr/>
        </p:nvGrpSpPr>
        <p:grpSpPr>
          <a:xfrm>
            <a:off x="775085" y="3759636"/>
            <a:ext cx="1172116" cy="873142"/>
            <a:chOff x="6600343" y="1447612"/>
            <a:chExt cx="1172116" cy="1103962"/>
          </a:xfrm>
        </p:grpSpPr>
        <p:sp>
          <p:nvSpPr>
            <p:cNvPr id="214" name="Google Shape;214;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p64"/>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grpSp>
        <p:nvGrpSpPr>
          <p:cNvPr id="216" name="Google Shape;216;p64"/>
          <p:cNvGrpSpPr/>
          <p:nvPr/>
        </p:nvGrpSpPr>
        <p:grpSpPr>
          <a:xfrm>
            <a:off x="2219675" y="3759636"/>
            <a:ext cx="1103962" cy="873142"/>
            <a:chOff x="6624346" y="1447612"/>
            <a:chExt cx="1103962" cy="1103962"/>
          </a:xfrm>
        </p:grpSpPr>
        <p:sp>
          <p:nvSpPr>
            <p:cNvPr id="217" name="Google Shape;217;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p64"/>
            <p:cNvSpPr txBox="1"/>
            <p:nvPr/>
          </p:nvSpPr>
          <p:spPr>
            <a:xfrm>
              <a:off x="6811457" y="1598183"/>
              <a:ext cx="749887"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Definition</a:t>
              </a:r>
              <a:endParaRPr sz="1600" b="1">
                <a:solidFill>
                  <a:srgbClr val="FFFFFF"/>
                </a:solidFill>
                <a:latin typeface="Calibri"/>
                <a:ea typeface="Calibri"/>
                <a:cs typeface="Calibri"/>
                <a:sym typeface="Calibri"/>
              </a:endParaRPr>
            </a:p>
          </p:txBody>
        </p:sp>
      </p:grpSp>
      <p:grpSp>
        <p:nvGrpSpPr>
          <p:cNvPr id="219" name="Google Shape;219;p64"/>
          <p:cNvGrpSpPr/>
          <p:nvPr/>
        </p:nvGrpSpPr>
        <p:grpSpPr>
          <a:xfrm>
            <a:off x="3752918" y="3752511"/>
            <a:ext cx="1103962" cy="880267"/>
            <a:chOff x="6624346" y="1438602"/>
            <a:chExt cx="1103962" cy="1112972"/>
          </a:xfrm>
        </p:grpSpPr>
        <p:sp>
          <p:nvSpPr>
            <p:cNvPr id="220" name="Google Shape;220;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p6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grpSp>
        <p:nvGrpSpPr>
          <p:cNvPr id="222" name="Google Shape;222;p64"/>
          <p:cNvGrpSpPr/>
          <p:nvPr/>
        </p:nvGrpSpPr>
        <p:grpSpPr>
          <a:xfrm>
            <a:off x="5323634" y="3772049"/>
            <a:ext cx="1103962" cy="873141"/>
            <a:chOff x="6624346" y="1447612"/>
            <a:chExt cx="1103962" cy="1103962"/>
          </a:xfrm>
        </p:grpSpPr>
        <p:sp>
          <p:nvSpPr>
            <p:cNvPr id="223" name="Google Shape;223;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4" name="Google Shape;224;p64"/>
            <p:cNvSpPr txBox="1"/>
            <p:nvPr/>
          </p:nvSpPr>
          <p:spPr>
            <a:xfrm>
              <a:off x="6755901"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grpSp>
        <p:nvGrpSpPr>
          <p:cNvPr id="225" name="Google Shape;225;p64"/>
          <p:cNvGrpSpPr/>
          <p:nvPr/>
        </p:nvGrpSpPr>
        <p:grpSpPr>
          <a:xfrm>
            <a:off x="2245608" y="4957119"/>
            <a:ext cx="1150763" cy="873141"/>
            <a:chOff x="6611017" y="1447612"/>
            <a:chExt cx="1150763" cy="1103962"/>
          </a:xfrm>
        </p:grpSpPr>
        <p:sp>
          <p:nvSpPr>
            <p:cNvPr id="226" name="Google Shape;226;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7" name="Google Shape;227;p64"/>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228" name="Google Shape;228;p64" descr="Pencil.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4467877">
            <a:off x="2794077" y="4966159"/>
            <a:ext cx="55285" cy="1245106"/>
          </a:xfrm>
          <a:prstGeom prst="rect">
            <a:avLst/>
          </a:prstGeom>
          <a:noFill/>
          <a:ln>
            <a:noFill/>
          </a:ln>
          <a:effectLst>
            <a:outerShdw blurRad="292100" dist="139700" dir="2700000" algn="tl" rotWithShape="0">
              <a:srgbClr val="333333">
                <a:alpha val="64705"/>
              </a:srgbClr>
            </a:outerShdw>
          </a:effectLst>
        </p:spPr>
      </p:pic>
      <p:grpSp>
        <p:nvGrpSpPr>
          <p:cNvPr id="229" name="Google Shape;229;p64"/>
          <p:cNvGrpSpPr/>
          <p:nvPr/>
        </p:nvGrpSpPr>
        <p:grpSpPr>
          <a:xfrm>
            <a:off x="905697" y="4878525"/>
            <a:ext cx="1103962" cy="873141"/>
            <a:chOff x="6624346" y="1447612"/>
            <a:chExt cx="1103962" cy="1103962"/>
          </a:xfrm>
        </p:grpSpPr>
        <p:sp>
          <p:nvSpPr>
            <p:cNvPr id="230" name="Google Shape;230;p6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1" name="Google Shape;231;p64"/>
            <p:cNvSpPr txBox="1"/>
            <p:nvPr/>
          </p:nvSpPr>
          <p:spPr>
            <a:xfrm>
              <a:off x="6799435" y="1634691"/>
              <a:ext cx="773926"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Additional</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INFO</a:t>
              </a:r>
              <a:endParaRPr/>
            </a:p>
          </p:txBody>
        </p:sp>
      </p:grpSp>
      <p:pic>
        <p:nvPicPr>
          <p:cNvPr id="232" name="Google Shape;232;p64" descr="1_IdeaICON_8_29_15.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119158" y="1929022"/>
            <a:ext cx="900262" cy="716609"/>
          </a:xfrm>
          <a:prstGeom prst="rect">
            <a:avLst/>
          </a:prstGeom>
          <a:noFill/>
          <a:ln>
            <a:noFill/>
          </a:ln>
          <a:effectLst>
            <a:outerShdw blurRad="292100" dist="139700" dir="2700000" algn="tl" rotWithShape="0">
              <a:srgbClr val="333333">
                <a:alpha val="64705"/>
              </a:srgbClr>
            </a:outerShdw>
          </a:effectLst>
        </p:spPr>
      </p:pic>
      <p:sp>
        <p:nvSpPr>
          <p:cNvPr id="233" name="Google Shape;233;p64"/>
          <p:cNvSpPr/>
          <p:nvPr/>
        </p:nvSpPr>
        <p:spPr>
          <a:xfrm>
            <a:off x="528805" y="785388"/>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34" name="Google Shape;234;p64"/>
          <p:cNvSpPr/>
          <p:nvPr/>
        </p:nvSpPr>
        <p:spPr>
          <a:xfrm>
            <a:off x="2164103" y="732201"/>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8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
        <p:cNvGrpSpPr/>
        <p:nvPr/>
      </p:nvGrpSpPr>
      <p:grpSpPr>
        <a:xfrm>
          <a:off x="0" y="0"/>
          <a:ext cx="0" cy="0"/>
          <a:chOff x="0" y="0"/>
          <a:chExt cx="0" cy="0"/>
        </a:xfrm>
      </p:grpSpPr>
      <p:pic>
        <p:nvPicPr>
          <p:cNvPr id="19" name="Google Shape;19;p3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20" name="Google Shape;20;p34" descr="3_BiosphereICONsm.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pic>
        <p:nvPicPr>
          <p:cNvPr id="21" name="Google Shape;21;p34" descr="2_LP_BannerBioBUDBURST.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22" name="Google Shape;22;p34"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23" name="Google Shape;23;p34"/>
          <p:cNvSpPr/>
          <p:nvPr/>
        </p:nvSpPr>
        <p:spPr>
          <a:xfrm>
            <a:off x="7887083" y="52539"/>
            <a:ext cx="1103962" cy="873144"/>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4" name="Google Shape;24;p3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055000"/>
              </a:buClr>
              <a:buSzPts val="1200"/>
              <a:buFont typeface="Calibri"/>
              <a:buAutoNum type="alphaUcPeriod"/>
            </a:pPr>
            <a:r>
              <a:rPr lang="en-US" sz="1200" b="1">
                <a:solidFill>
                  <a:srgbClr val="055000"/>
                </a:solidFill>
                <a:latin typeface="Calibri"/>
                <a:ea typeface="Calibri"/>
                <a:cs typeface="Calibri"/>
                <a:sym typeface="Calibri"/>
              </a:rPr>
              <a:t>What is</a:t>
            </a:r>
            <a:endParaRPr/>
          </a:p>
          <a:p>
            <a:pPr marL="0" marR="0" lvl="0" indent="0" algn="l" rtl="0">
              <a:spcBef>
                <a:spcPts val="0"/>
              </a:spcBef>
              <a:spcAft>
                <a:spcPts val="0"/>
              </a:spcAft>
              <a:buClr>
                <a:srgbClr val="055000"/>
              </a:buClr>
              <a:buSzPts val="1200"/>
              <a:buFont typeface="Calibri"/>
              <a:buNone/>
            </a:pPr>
            <a:r>
              <a:rPr lang="en-US" sz="1200" b="1">
                <a:solidFill>
                  <a:srgbClr val="055000"/>
                </a:solidFill>
                <a:latin typeface="Calibri"/>
                <a:ea typeface="Calibri"/>
                <a:cs typeface="Calibri"/>
                <a:sym typeface="Calibri"/>
              </a:rPr>
              <a:t>Tree and Shrub Green-Up?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25" name="Google Shape;25;p34"/>
          <p:cNvSpPr txBox="1"/>
          <p:nvPr/>
        </p:nvSpPr>
        <p:spPr>
          <a:xfrm>
            <a:off x="7924966" y="142087"/>
            <a:ext cx="1058879"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1">
                <a:solidFill>
                  <a:srgbClr val="FFFFFF"/>
                </a:solidFill>
                <a:latin typeface="Calibri"/>
                <a:ea typeface="Calibri"/>
                <a:cs typeface="Calibri"/>
                <a:sym typeface="Calibri"/>
              </a:rPr>
              <a:t>WHAT IS</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Green-Up?</a:t>
            </a:r>
            <a:endParaRPr sz="1100">
              <a:solidFill>
                <a:srgbClr val="FFFFFF"/>
              </a:solidFill>
              <a:latin typeface="Calibri"/>
              <a:ea typeface="Calibri"/>
              <a:cs typeface="Calibri"/>
              <a:sym typeface="Calibri"/>
            </a:endParaRPr>
          </a:p>
        </p:txBody>
      </p:sp>
      <p:sp>
        <p:nvSpPr>
          <p:cNvPr id="26" name="Google Shape;26;p3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27" name="Google Shape;27;p3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pic>
        <p:nvPicPr>
          <p:cNvPr id="30" name="Google Shape;30;p3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31" name="Google Shape;31;p3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sp>
        <p:nvSpPr>
          <p:cNvPr id="32" name="Google Shape;32;p36"/>
          <p:cNvSpPr/>
          <p:nvPr/>
        </p:nvSpPr>
        <p:spPr>
          <a:xfrm>
            <a:off x="7862915" y="57917"/>
            <a:ext cx="1103962" cy="873141"/>
          </a:xfrm>
          <a:prstGeom prst="ellipse">
            <a:avLst/>
          </a:prstGeom>
          <a:solidFill>
            <a:srgbClr val="055000"/>
          </a:solidFill>
          <a:ln w="38100" cap="flat" cmpd="sng">
            <a:solidFill>
              <a:srgbClr val="00009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 name="Google Shape;33;p36"/>
          <p:cNvSpPr txBox="1"/>
          <p:nvPr/>
        </p:nvSpPr>
        <p:spPr>
          <a:xfrm>
            <a:off x="7920084" y="21965"/>
            <a:ext cx="1022370" cy="103105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WHY</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Collect</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Tree and Shrub</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Green-Up</a:t>
            </a:r>
            <a:endParaRPr/>
          </a:p>
          <a:p>
            <a:pPr marL="0" marR="0" lvl="0" indent="0" algn="ctr" rtl="0">
              <a:spcBef>
                <a:spcPts val="0"/>
              </a:spcBef>
              <a:spcAft>
                <a:spcPts val="0"/>
              </a:spcAft>
              <a:buNone/>
            </a:pPr>
            <a:r>
              <a:rPr lang="en-US" sz="900">
                <a:solidFill>
                  <a:srgbClr val="FFFFFF"/>
                </a:solidFill>
                <a:latin typeface="Calibri"/>
                <a:ea typeface="Calibri"/>
                <a:cs typeface="Calibri"/>
                <a:sym typeface="Calibri"/>
              </a:rPr>
              <a:t>Data?</a:t>
            </a:r>
            <a:endParaRPr/>
          </a:p>
          <a:p>
            <a:pPr marL="0" marR="0" lvl="0" indent="0" algn="ctr" rtl="0">
              <a:spcBef>
                <a:spcPts val="0"/>
              </a:spcBef>
              <a:spcAft>
                <a:spcPts val="0"/>
              </a:spcAft>
              <a:buNone/>
            </a:pPr>
            <a:endParaRPr sz="900">
              <a:solidFill>
                <a:srgbClr val="FFFFFF"/>
              </a:solidFill>
              <a:latin typeface="Calibri"/>
              <a:ea typeface="Calibri"/>
              <a:cs typeface="Calibri"/>
              <a:sym typeface="Calibri"/>
            </a:endParaRPr>
          </a:p>
        </p:txBody>
      </p:sp>
      <p:pic>
        <p:nvPicPr>
          <p:cNvPr id="34" name="Google Shape;34;p3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35" name="Google Shape;35;p3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Green-Up Data?</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36" name="Google Shape;36;p3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37" name="Google Shape;37;p3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38" name="Google Shape;38;p3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0"/>
        <p:cNvGrpSpPr/>
        <p:nvPr/>
      </p:nvGrpSpPr>
      <p:grpSpPr>
        <a:xfrm>
          <a:off x="0" y="0"/>
          <a:ext cx="0" cy="0"/>
          <a:chOff x="0" y="0"/>
          <a:chExt cx="0" cy="0"/>
        </a:xfrm>
      </p:grpSpPr>
      <p:pic>
        <p:nvPicPr>
          <p:cNvPr id="41" name="Google Shape;41;p3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42" name="Google Shape;42;p38"/>
          <p:cNvGrpSpPr/>
          <p:nvPr/>
        </p:nvGrpSpPr>
        <p:grpSpPr>
          <a:xfrm>
            <a:off x="7772116" y="37560"/>
            <a:ext cx="1172116" cy="873142"/>
            <a:chOff x="6600343" y="1447612"/>
            <a:chExt cx="1172116" cy="1103962"/>
          </a:xfrm>
        </p:grpSpPr>
        <p:sp>
          <p:nvSpPr>
            <p:cNvPr id="43" name="Google Shape;43;p3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Google Shape;44;p38"/>
            <p:cNvSpPr txBox="1"/>
            <p:nvPr/>
          </p:nvSpPr>
          <p:spPr>
            <a:xfrm>
              <a:off x="6600343" y="1731990"/>
              <a:ext cx="1172116" cy="428053"/>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MATERIALS</a:t>
              </a:r>
              <a:endParaRPr/>
            </a:p>
          </p:txBody>
        </p:sp>
      </p:grpSp>
      <p:pic>
        <p:nvPicPr>
          <p:cNvPr id="45" name="Google Shape;45;p3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46" name="Google Shape;46;p38"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47" name="Google Shape;47;p3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48" name="Google Shape;48;p3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49" name="Google Shape;49;p3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50" name="Google Shape;50;p38"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
        <p:cNvGrpSpPr/>
        <p:nvPr/>
      </p:nvGrpSpPr>
      <p:grpSpPr>
        <a:xfrm>
          <a:off x="0" y="0"/>
          <a:ext cx="0" cy="0"/>
          <a:chOff x="0" y="0"/>
          <a:chExt cx="0" cy="0"/>
        </a:xfrm>
      </p:grpSpPr>
      <p:pic>
        <p:nvPicPr>
          <p:cNvPr id="53" name="Google Shape;53;p40"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54" name="Google Shape;54;p40"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55" name="Google Shape;55;p40"/>
          <p:cNvGrpSpPr/>
          <p:nvPr/>
        </p:nvGrpSpPr>
        <p:grpSpPr>
          <a:xfrm>
            <a:off x="7805854" y="51272"/>
            <a:ext cx="1122067" cy="887461"/>
            <a:chOff x="1202690" y="699502"/>
            <a:chExt cx="1122067" cy="1122067"/>
          </a:xfrm>
        </p:grpSpPr>
        <p:sp>
          <p:nvSpPr>
            <p:cNvPr id="56" name="Google Shape;56;p40"/>
            <p:cNvSpPr/>
            <p:nvPr/>
          </p:nvSpPr>
          <p:spPr>
            <a:xfrm>
              <a:off x="1202690" y="699502"/>
              <a:ext cx="1122067" cy="1122067"/>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7" name="Google Shape;57;p40"/>
            <p:cNvSpPr txBox="1"/>
            <p:nvPr/>
          </p:nvSpPr>
          <p:spPr>
            <a:xfrm>
              <a:off x="1333302" y="754902"/>
              <a:ext cx="877163"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a:solidFill>
                    <a:schemeClr val="lt1"/>
                  </a:solidFill>
                  <a:latin typeface="Calibri"/>
                  <a:ea typeface="Calibri"/>
                  <a:cs typeface="Calibri"/>
                  <a:sym typeface="Calibri"/>
                </a:rPr>
                <a:t>How to</a:t>
              </a:r>
              <a:endParaRPr/>
            </a:p>
            <a:p>
              <a:pPr marL="0" marR="0" lvl="0" indent="0" algn="ctr" rtl="0">
                <a:spcBef>
                  <a:spcPts val="0"/>
                </a:spcBef>
                <a:spcAft>
                  <a:spcPts val="0"/>
                </a:spcAft>
                <a:buNone/>
              </a:pPr>
              <a:r>
                <a:rPr lang="en-US" sz="1100" b="0">
                  <a:solidFill>
                    <a:schemeClr val="lt1"/>
                  </a:solidFill>
                  <a:latin typeface="Calibri"/>
                  <a:ea typeface="Calibri"/>
                  <a:cs typeface="Calibri"/>
                  <a:sym typeface="Calibri"/>
                </a:rPr>
                <a:t>Collect Your</a:t>
              </a:r>
              <a:endParaRPr/>
            </a:p>
            <a:p>
              <a:pPr marL="0" marR="0" lvl="0" indent="0" algn="ctr" rtl="0">
                <a:spcBef>
                  <a:spcPts val="0"/>
                </a:spcBef>
                <a:spcAft>
                  <a:spcPts val="0"/>
                </a:spcAft>
                <a:buNone/>
              </a:pPr>
              <a:r>
                <a:rPr lang="en-US" sz="1600" b="1">
                  <a:solidFill>
                    <a:schemeClr val="lt1"/>
                  </a:solidFill>
                  <a:latin typeface="Calibri"/>
                  <a:ea typeface="Calibri"/>
                  <a:cs typeface="Calibri"/>
                  <a:sym typeface="Calibri"/>
                </a:rPr>
                <a:t>DATA</a:t>
              </a:r>
              <a:endParaRPr sz="1600" b="1">
                <a:solidFill>
                  <a:srgbClr val="FFFFFF"/>
                </a:solidFill>
                <a:latin typeface="Calibri"/>
                <a:ea typeface="Calibri"/>
                <a:cs typeface="Calibri"/>
                <a:sym typeface="Calibri"/>
              </a:endParaRPr>
            </a:p>
          </p:txBody>
        </p:sp>
      </p:grpSp>
      <p:pic>
        <p:nvPicPr>
          <p:cNvPr id="58" name="Google Shape;58;p40"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59" name="Google Shape;59;p40"/>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60" name="Google Shape;60;p40"/>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61" name="Google Shape;61;p40"/>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62" name="Google Shape;62;p40"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4"/>
        <p:cNvGrpSpPr/>
        <p:nvPr/>
      </p:nvGrpSpPr>
      <p:grpSpPr>
        <a:xfrm>
          <a:off x="0" y="0"/>
          <a:ext cx="0" cy="0"/>
          <a:chOff x="0" y="0"/>
          <a:chExt cx="0" cy="0"/>
        </a:xfrm>
      </p:grpSpPr>
      <p:pic>
        <p:nvPicPr>
          <p:cNvPr id="65" name="Google Shape;65;p42"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grpSp>
        <p:nvGrpSpPr>
          <p:cNvPr id="66" name="Google Shape;66;p42"/>
          <p:cNvGrpSpPr/>
          <p:nvPr/>
        </p:nvGrpSpPr>
        <p:grpSpPr>
          <a:xfrm>
            <a:off x="7804679" y="64456"/>
            <a:ext cx="1103962" cy="873142"/>
            <a:chOff x="6624346" y="1447612"/>
            <a:chExt cx="1103962" cy="1103962"/>
          </a:xfrm>
        </p:grpSpPr>
        <p:sp>
          <p:nvSpPr>
            <p:cNvPr id="67" name="Google Shape;67;p42"/>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8" name="Google Shape;68;p42"/>
            <p:cNvSpPr txBox="1"/>
            <p:nvPr/>
          </p:nvSpPr>
          <p:spPr>
            <a:xfrm>
              <a:off x="6831914" y="1598183"/>
              <a:ext cx="708973" cy="642079"/>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SITE</a:t>
              </a:r>
              <a:endParaRPr/>
            </a:p>
            <a:p>
              <a:pPr marL="0" marR="0" lvl="0" indent="0" algn="ctr" rtl="0">
                <a:lnSpc>
                  <a:spcPct val="100000"/>
                </a:lnSpc>
                <a:spcBef>
                  <a:spcPts val="0"/>
                </a:spcBef>
                <a:spcAft>
                  <a:spcPts val="0"/>
                </a:spcAft>
                <a:buClr>
                  <a:srgbClr val="FFFFFF"/>
                </a:buClr>
                <a:buSzPts val="1100"/>
                <a:buFont typeface="Calibri"/>
                <a:buNone/>
              </a:pPr>
              <a:r>
                <a:rPr lang="en-US" sz="1100" b="0">
                  <a:solidFill>
                    <a:srgbClr val="FFFFFF"/>
                  </a:solidFill>
                  <a:latin typeface="Calibri"/>
                  <a:ea typeface="Calibri"/>
                  <a:cs typeface="Calibri"/>
                  <a:sym typeface="Calibri"/>
                </a:rPr>
                <a:t>Selection</a:t>
              </a:r>
              <a:endParaRPr sz="1600" b="1">
                <a:solidFill>
                  <a:srgbClr val="FFFFFF"/>
                </a:solidFill>
                <a:latin typeface="Calibri"/>
                <a:ea typeface="Calibri"/>
                <a:cs typeface="Calibri"/>
                <a:sym typeface="Calibri"/>
              </a:endParaRPr>
            </a:p>
          </p:txBody>
        </p:sp>
      </p:grpSp>
      <p:pic>
        <p:nvPicPr>
          <p:cNvPr id="69" name="Google Shape;69;p42"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pic>
        <p:nvPicPr>
          <p:cNvPr id="70" name="Google Shape;70;p42"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71" name="Google Shape;71;p42"/>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72" name="Google Shape;72;p42"/>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73" name="Google Shape;73;p42"/>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74" name="Google Shape;74;p42"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pic>
        <p:nvPicPr>
          <p:cNvPr id="77" name="Google Shape;77;p44"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78" name="Google Shape;78;p44"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79" name="Google Shape;79;p44"/>
          <p:cNvGrpSpPr/>
          <p:nvPr/>
        </p:nvGrpSpPr>
        <p:grpSpPr>
          <a:xfrm>
            <a:off x="7816919" y="59722"/>
            <a:ext cx="1103962" cy="880267"/>
            <a:chOff x="6624346" y="1438602"/>
            <a:chExt cx="1103962" cy="1112972"/>
          </a:xfrm>
        </p:grpSpPr>
        <p:sp>
          <p:nvSpPr>
            <p:cNvPr id="80" name="Google Shape;80;p44"/>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1" name="Google Shape;81;p44"/>
            <p:cNvSpPr txBox="1"/>
            <p:nvPr/>
          </p:nvSpPr>
          <p:spPr>
            <a:xfrm>
              <a:off x="6787217" y="1438602"/>
              <a:ext cx="756036" cy="1070134"/>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Enter</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Data on </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GLOBE</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Website</a:t>
              </a:r>
              <a:endParaRPr/>
            </a:p>
          </p:txBody>
        </p:sp>
      </p:grpSp>
      <p:pic>
        <p:nvPicPr>
          <p:cNvPr id="82" name="Google Shape;82;p44"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83" name="Google Shape;83;p44"/>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E. Entering Data on GLOBE Website</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84" name="Google Shape;84;p44"/>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85" name="Google Shape;85;p44"/>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86" name="Google Shape;86;p44"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
        <p:cNvGrpSpPr/>
        <p:nvPr/>
      </p:nvGrpSpPr>
      <p:grpSpPr>
        <a:xfrm>
          <a:off x="0" y="0"/>
          <a:ext cx="0" cy="0"/>
          <a:chOff x="0" y="0"/>
          <a:chExt cx="0" cy="0"/>
        </a:xfrm>
      </p:grpSpPr>
      <p:pic>
        <p:nvPicPr>
          <p:cNvPr id="89" name="Google Shape;89;p46"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90" name="Google Shape;90;p46"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91" name="Google Shape;91;p46"/>
          <p:cNvGrpSpPr/>
          <p:nvPr/>
        </p:nvGrpSpPr>
        <p:grpSpPr>
          <a:xfrm>
            <a:off x="7866950" y="41503"/>
            <a:ext cx="1103962" cy="873141"/>
            <a:chOff x="6575501" y="1435260"/>
            <a:chExt cx="1103962" cy="1103962"/>
          </a:xfrm>
        </p:grpSpPr>
        <p:sp>
          <p:nvSpPr>
            <p:cNvPr id="92" name="Google Shape;92;p46"/>
            <p:cNvSpPr/>
            <p:nvPr/>
          </p:nvSpPr>
          <p:spPr>
            <a:xfrm>
              <a:off x="6575501" y="1435260"/>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3" name="Google Shape;93;p46"/>
            <p:cNvSpPr txBox="1"/>
            <p:nvPr/>
          </p:nvSpPr>
          <p:spPr>
            <a:xfrm>
              <a:off x="6697287" y="1547229"/>
              <a:ext cx="860989" cy="856106"/>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FFFFFF"/>
                  </a:solidFill>
                  <a:latin typeface="Calibri"/>
                  <a:ea typeface="Calibri"/>
                  <a:cs typeface="Calibri"/>
                  <a:sym typeface="Calibri"/>
                </a:rPr>
                <a:t>Understand</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the</a:t>
              </a:r>
              <a:endParaRPr/>
            </a:p>
            <a:p>
              <a:pPr marL="0" marR="0" lvl="0" indent="0" algn="ctr" rtl="0">
                <a:spcBef>
                  <a:spcPts val="0"/>
                </a:spcBef>
                <a:spcAft>
                  <a:spcPts val="0"/>
                </a:spcAft>
                <a:buNone/>
              </a:pPr>
              <a:r>
                <a:rPr lang="en-US" sz="1600" b="1">
                  <a:solidFill>
                    <a:srgbClr val="FFFFFF"/>
                  </a:solidFill>
                  <a:latin typeface="Calibri"/>
                  <a:ea typeface="Calibri"/>
                  <a:cs typeface="Calibri"/>
                  <a:sym typeface="Calibri"/>
                </a:rPr>
                <a:t>DATA</a:t>
              </a:r>
              <a:endParaRPr/>
            </a:p>
          </p:txBody>
        </p:sp>
      </p:grpSp>
      <p:pic>
        <p:nvPicPr>
          <p:cNvPr id="94" name="Google Shape;94;p46" descr="Globe_logo.svg.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95" name="Google Shape;95;p46"/>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F. Understand the Data</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96" name="Google Shape;96;p46"/>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97" name="Google Shape;97;p46"/>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98" name="Google Shape;98;p46" descr="3_BiosphereICONsm.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pic>
        <p:nvPicPr>
          <p:cNvPr id="101" name="Google Shape;101;p48" descr="2_LP_BannerBioBUDBURST.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0" y="-37538"/>
            <a:ext cx="9144000" cy="1005417"/>
          </a:xfrm>
          <a:prstGeom prst="rect">
            <a:avLst/>
          </a:prstGeom>
          <a:noFill/>
          <a:ln>
            <a:noFill/>
          </a:ln>
          <a:effectLst>
            <a:outerShdw blurRad="50800" dist="38100" dir="5400000" algn="t" rotWithShape="0">
              <a:srgbClr val="000000">
                <a:alpha val="40000"/>
              </a:srgbClr>
            </a:outerShdw>
          </a:effectLst>
        </p:spPr>
      </p:pic>
      <p:pic>
        <p:nvPicPr>
          <p:cNvPr id="102" name="Google Shape;102;p48" descr="2_LP_BannerBioBUDBURST.p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5400000">
            <a:off x="-2846308" y="2846915"/>
            <a:ext cx="6858002" cy="1164169"/>
          </a:xfrm>
          <a:prstGeom prst="rect">
            <a:avLst/>
          </a:prstGeom>
          <a:noFill/>
          <a:ln>
            <a:noFill/>
          </a:ln>
          <a:effectLst>
            <a:outerShdw blurRad="50800" dist="38100" dir="5400000" algn="t" rotWithShape="0">
              <a:srgbClr val="000000">
                <a:alpha val="40000"/>
              </a:srgbClr>
            </a:outerShdw>
          </a:effectLst>
        </p:spPr>
      </p:pic>
      <p:grpSp>
        <p:nvGrpSpPr>
          <p:cNvPr id="103" name="Google Shape;103;p48"/>
          <p:cNvGrpSpPr/>
          <p:nvPr/>
        </p:nvGrpSpPr>
        <p:grpSpPr>
          <a:xfrm>
            <a:off x="7792889" y="51272"/>
            <a:ext cx="1150763" cy="873141"/>
            <a:chOff x="6611017" y="1447612"/>
            <a:chExt cx="1150763" cy="1103962"/>
          </a:xfrm>
        </p:grpSpPr>
        <p:sp>
          <p:nvSpPr>
            <p:cNvPr id="104" name="Google Shape;104;p48"/>
            <p:cNvSpPr/>
            <p:nvPr/>
          </p:nvSpPr>
          <p:spPr>
            <a:xfrm>
              <a:off x="6624346" y="1447612"/>
              <a:ext cx="1103962" cy="1103962"/>
            </a:xfrm>
            <a:prstGeom prst="ellipse">
              <a:avLst/>
            </a:prstGeom>
            <a:solidFill>
              <a:srgbClr val="055000"/>
            </a:solidFill>
            <a:ln w="38100" cap="flat" cmpd="sng">
              <a:solidFill>
                <a:srgbClr val="000090"/>
              </a:solidFill>
              <a:prstDash val="solid"/>
              <a:round/>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48"/>
            <p:cNvSpPr txBox="1"/>
            <p:nvPr/>
          </p:nvSpPr>
          <p:spPr>
            <a:xfrm>
              <a:off x="6611017" y="1478136"/>
              <a:ext cx="1150763" cy="642080"/>
            </a:xfrm>
            <a:prstGeom prst="rect">
              <a:avLst/>
            </a:prstGeom>
            <a:noFill/>
            <a:ln>
              <a:noFill/>
            </a:ln>
            <a:effectLst>
              <a:outerShdw blurRad="50800" dist="38100" dir="5400000" algn="t" rotWithShape="0">
                <a:srgbClr val="000000">
                  <a:alpha val="40000"/>
                </a:srgbClr>
              </a:out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a:solidFill>
                    <a:srgbClr val="FFFFFF"/>
                  </a:solidFill>
                  <a:latin typeface="Calibri"/>
                  <a:ea typeface="Calibri"/>
                  <a:cs typeface="Calibri"/>
                  <a:sym typeface="Calibri"/>
                </a:rPr>
                <a:t>TEST</a:t>
              </a:r>
              <a:endParaRPr/>
            </a:p>
            <a:p>
              <a:pPr marL="0" marR="0" lvl="0" indent="0" algn="ctr" rtl="0">
                <a:spcBef>
                  <a:spcPts val="0"/>
                </a:spcBef>
                <a:spcAft>
                  <a:spcPts val="0"/>
                </a:spcAft>
                <a:buNone/>
              </a:pPr>
              <a:r>
                <a:rPr lang="en-US" sz="1100">
                  <a:solidFill>
                    <a:srgbClr val="FFFFFF"/>
                  </a:solidFill>
                  <a:latin typeface="Calibri"/>
                  <a:ea typeface="Calibri"/>
                  <a:cs typeface="Calibri"/>
                  <a:sym typeface="Calibri"/>
                </a:rPr>
                <a:t>Your  Knowledge</a:t>
              </a:r>
              <a:endParaRPr/>
            </a:p>
          </p:txBody>
        </p:sp>
      </p:grpSp>
      <p:pic>
        <p:nvPicPr>
          <p:cNvPr id="106" name="Google Shape;106;p48" descr="Pencil.pn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rot="4467877">
            <a:off x="8370665" y="60312"/>
            <a:ext cx="55285" cy="1245106"/>
          </a:xfrm>
          <a:prstGeom prst="rect">
            <a:avLst/>
          </a:prstGeom>
          <a:noFill/>
          <a:ln>
            <a:noFill/>
          </a:ln>
          <a:effectLst>
            <a:outerShdw blurRad="292100" dist="139700" dir="2700000" algn="tl" rotWithShape="0">
              <a:srgbClr val="333333">
                <a:alpha val="64705"/>
              </a:srgbClr>
            </a:outerShdw>
          </a:effectLst>
        </p:spPr>
      </p:pic>
      <p:pic>
        <p:nvPicPr>
          <p:cNvPr id="107" name="Google Shape;107;p48" descr="Globe_logo.svg.png"/>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95536" y="51272"/>
            <a:ext cx="955985" cy="858895"/>
          </a:xfrm>
          <a:prstGeom prst="rect">
            <a:avLst/>
          </a:prstGeom>
          <a:noFill/>
          <a:ln>
            <a:noFill/>
          </a:ln>
          <a:effectLst>
            <a:outerShdw blurRad="292100" dist="139700" dir="2700000" algn="tl" rotWithShape="0">
              <a:srgbClr val="333333">
                <a:alpha val="64705"/>
              </a:srgbClr>
            </a:outerShdw>
          </a:effectLst>
        </p:spPr>
      </p:pic>
      <p:sp>
        <p:nvSpPr>
          <p:cNvPr id="108" name="Google Shape;108;p48"/>
          <p:cNvSpPr/>
          <p:nvPr/>
        </p:nvSpPr>
        <p:spPr>
          <a:xfrm>
            <a:off x="20557" y="1038630"/>
            <a:ext cx="1144221" cy="5447644"/>
          </a:xfrm>
          <a:prstGeom prst="rect">
            <a:avLst/>
          </a:prstGeom>
          <a:noFill/>
          <a:ln>
            <a:noFill/>
          </a:ln>
        </p:spPr>
        <p:txBody>
          <a:bodyPr spcFirstLastPara="1" wrap="square" lIns="91425" tIns="45700" rIns="91425" bIns="45700" anchor="t" anchorCtr="0">
            <a:spAutoFit/>
          </a:bodyPr>
          <a:lstStyle/>
          <a:p>
            <a:pPr marL="228600" marR="0" lvl="0" indent="-228600" algn="l" rtl="0">
              <a:spcBef>
                <a:spcPts val="0"/>
              </a:spcBef>
              <a:spcAft>
                <a:spcPts val="0"/>
              </a:spcAft>
              <a:buClr>
                <a:srgbClr val="719B86"/>
              </a:buClr>
              <a:buSzPts val="1200"/>
              <a:buFont typeface="Calibri"/>
              <a:buAutoNum type="alphaUcPeriod"/>
            </a:pPr>
            <a:r>
              <a:rPr lang="en-US" sz="1200" b="1">
                <a:solidFill>
                  <a:srgbClr val="719B86"/>
                </a:solidFill>
                <a:latin typeface="Calibri"/>
                <a:ea typeface="Calibri"/>
                <a:cs typeface="Calibri"/>
                <a:sym typeface="Calibri"/>
              </a:rPr>
              <a:t>What is</a:t>
            </a:r>
            <a:endParaRPr/>
          </a:p>
          <a:p>
            <a:pPr marL="0" marR="0" lvl="0" indent="0" algn="l" rtl="0">
              <a:spcBef>
                <a:spcPts val="0"/>
              </a:spcBef>
              <a:spcAft>
                <a:spcPts val="0"/>
              </a:spcAft>
              <a:buClr>
                <a:srgbClr val="719B86"/>
              </a:buClr>
              <a:buSzPts val="1200"/>
              <a:buFont typeface="Calibri"/>
              <a:buNone/>
            </a:pPr>
            <a:r>
              <a:rPr lang="en-US" sz="1200" b="1">
                <a:solidFill>
                  <a:srgbClr val="719B86"/>
                </a:solidFill>
                <a:latin typeface="Calibri"/>
                <a:ea typeface="Calibri"/>
                <a:cs typeface="Calibri"/>
                <a:sym typeface="Calibri"/>
              </a:rPr>
              <a:t>Tree and Shrub Green-Up?</a:t>
            </a:r>
            <a:r>
              <a:rPr lang="en-US" sz="1200" b="1">
                <a:solidFill>
                  <a:srgbClr val="055000"/>
                </a:solidFill>
                <a:latin typeface="Calibri"/>
                <a:ea typeface="Calibri"/>
                <a:cs typeface="Calibri"/>
                <a:sym typeface="Calibri"/>
              </a:rPr>
              <a:t> </a:t>
            </a:r>
            <a:br>
              <a:rPr lang="en-US" sz="1200" b="1">
                <a:solidFill>
                  <a:srgbClr val="055000"/>
                </a:solidFill>
                <a:latin typeface="Calibri"/>
                <a:ea typeface="Calibri"/>
                <a:cs typeface="Calibri"/>
                <a:sym typeface="Calibri"/>
              </a:rPr>
            </a:br>
            <a:endParaRPr sz="12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B. Why Collect </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Tree and Shrub</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Green-Up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 How Your Measurements Can Help</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 How to</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Collect Your</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E. Entering Data on GLOBE Website</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F. Understand the Data</a:t>
            </a:r>
            <a:br>
              <a:rPr lang="en-US" sz="1200" b="1">
                <a:solidFill>
                  <a:srgbClr val="719B86"/>
                </a:solidFill>
                <a:latin typeface="Calibri"/>
                <a:ea typeface="Calibri"/>
                <a:cs typeface="Calibri"/>
                <a:sym typeface="Calibri"/>
              </a:rPr>
            </a:b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055000"/>
                </a:solidFill>
                <a:latin typeface="Calibri"/>
                <a:ea typeface="Calibri"/>
                <a:cs typeface="Calibri"/>
                <a:sym typeface="Calibri"/>
              </a:rPr>
              <a:t>G. Quiz Yourself</a:t>
            </a:r>
            <a:endParaRPr/>
          </a:p>
          <a:p>
            <a:pPr marL="0" marR="0" lvl="0" indent="0" algn="l" rtl="0">
              <a:spcBef>
                <a:spcPts val="0"/>
              </a:spcBef>
              <a:spcAft>
                <a:spcPts val="0"/>
              </a:spcAft>
              <a:buNone/>
            </a:pPr>
            <a:endParaRPr sz="1200" b="1">
              <a:solidFill>
                <a:srgbClr val="719B86"/>
              </a:solidFill>
              <a:latin typeface="Calibri"/>
              <a:ea typeface="Calibri"/>
              <a:cs typeface="Calibri"/>
              <a:sym typeface="Calibri"/>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H. Additional</a:t>
            </a:r>
            <a:endParaRPr/>
          </a:p>
          <a:p>
            <a:pPr marL="0" marR="0" lvl="0" indent="0" algn="l" rtl="0">
              <a:spcBef>
                <a:spcPts val="0"/>
              </a:spcBef>
              <a:spcAft>
                <a:spcPts val="0"/>
              </a:spcAft>
              <a:buNone/>
            </a:pPr>
            <a:r>
              <a:rPr lang="en-US" sz="1200" b="1">
                <a:solidFill>
                  <a:srgbClr val="719B86"/>
                </a:solidFill>
                <a:latin typeface="Calibri"/>
                <a:ea typeface="Calibri"/>
                <a:cs typeface="Calibri"/>
                <a:sym typeface="Calibri"/>
              </a:rPr>
              <a:t>Information</a:t>
            </a:r>
            <a:endParaRPr/>
          </a:p>
        </p:txBody>
      </p:sp>
      <p:sp>
        <p:nvSpPr>
          <p:cNvPr id="109" name="Google Shape;109;p48"/>
          <p:cNvSpPr txBox="1"/>
          <p:nvPr/>
        </p:nvSpPr>
        <p:spPr>
          <a:xfrm>
            <a:off x="1270003" y="278564"/>
            <a:ext cx="145691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123B1C"/>
                </a:solidFill>
                <a:latin typeface="Calibri"/>
                <a:ea typeface="Calibri"/>
                <a:cs typeface="Calibri"/>
                <a:sym typeface="Calibri"/>
              </a:rPr>
              <a:t>Biosphere </a:t>
            </a:r>
            <a:endParaRPr/>
          </a:p>
        </p:txBody>
      </p:sp>
      <p:sp>
        <p:nvSpPr>
          <p:cNvPr id="110" name="Google Shape;110;p48"/>
          <p:cNvSpPr txBox="1"/>
          <p:nvPr/>
        </p:nvSpPr>
        <p:spPr>
          <a:xfrm>
            <a:off x="3449839" y="293590"/>
            <a:ext cx="4258082"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rgbClr val="123B1C"/>
                </a:solidFill>
                <a:latin typeface="Calibri"/>
                <a:ea typeface="Calibri"/>
                <a:cs typeface="Calibri"/>
                <a:sym typeface="Calibri"/>
              </a:rPr>
              <a:t>Tree and Shrub Green-Up Protocol</a:t>
            </a:r>
            <a:endParaRPr/>
          </a:p>
        </p:txBody>
      </p:sp>
      <p:pic>
        <p:nvPicPr>
          <p:cNvPr id="111" name="Google Shape;111;p48" descr="3_BiosphereICONsm.png"/>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2756222" y="197846"/>
            <a:ext cx="614165" cy="614165"/>
          </a:xfrm>
          <a:prstGeom prst="rect">
            <a:avLst/>
          </a:prstGeom>
          <a:noFill/>
          <a:ln>
            <a:noFill/>
          </a:ln>
          <a:effectLst>
            <a:outerShdw blurRad="292100" dist="139700" dir="2700000" algn="tl" rotWithShape="0">
              <a:srgbClr val="333333">
                <a:alpha val="64705"/>
              </a:srgbClr>
            </a:outerShdw>
          </a:effectLst>
        </p:spPr>
      </p:pic>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hyperlink" Target="http://www.globe.gov/documents/355050/4b9c614b-354a-409c-947c-92a92188a688" TargetMode="External"/><Relationship Id="rId13"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hyperlink" Target="http://www.globe.gov/documents/355050/0ae2e930-1ea9-4850-a782-704486e8b392" TargetMode="External"/><Relationship Id="rId12"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hyperlink" Target="http://www.globe.gov/documents/355050/92d9f68b-e192-42f6-b5a8-e13aa48434e1" TargetMode="External"/><Relationship Id="rId11" Type="http://schemas.openxmlformats.org/officeDocument/2006/relationships/image" Target="../media/image30.jpeg"/><Relationship Id="rId5" Type="http://schemas.openxmlformats.org/officeDocument/2006/relationships/image" Target="../media/image28.png"/><Relationship Id="rId10" Type="http://schemas.openxmlformats.org/officeDocument/2006/relationships/image" Target="../media/image29.png"/><Relationship Id="rId4" Type="http://schemas.openxmlformats.org/officeDocument/2006/relationships/image" Target="../media/image27.png"/><Relationship Id="rId9" Type="http://schemas.openxmlformats.org/officeDocument/2006/relationships/hyperlink" Target="http://www.globe.gov/documents/355050/f96eb608-770a-40e2-b5ae-6e78b051316c" TargetMode="External"/><Relationship Id="rId14"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35.jpg"/></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6.jpg"/></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www.globe.gov/documents/355050/0ae2e930-1ea9-4850-a782-704486e8b392"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hyperlink" Target="http://www.globe.gov/documents/10157/2209c9c4-96d7-46fe-acdd-eba84b73e5df" TargetMode="External"/><Relationship Id="rId4" Type="http://schemas.openxmlformats.org/officeDocument/2006/relationships/hyperlink" Target="http://www.globe.gov/documents/355050/92d9f68b-e192-42f6-b5a8-e13aa48434e1"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globe.gov/documents/355050/4b9c614b-354a-409c-947c-92a92188a688"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44.png"/><Relationship Id="rId5" Type="http://schemas.openxmlformats.org/officeDocument/2006/relationships/image" Target="../media/image43.jpe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globe.gov/home?p_p_id=58&amp;p_p_lifecycle=0&amp;p_p_state=maximized&amp;p_p_mode=view&amp;p_p_col_id=column-2&amp;p_p_col_count=2&amp;_58_enter_data=1&amp;saveLastPath=0&amp;_58_struts_action=/login/login&amp;_58_redirect=https://data.globe.gov" TargetMode="External"/><Relationship Id="rId7"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globe.gov/globe-data/data-entry/globe-observer" TargetMode="External"/><Relationship Id="rId5" Type="http://schemas.openxmlformats.org/officeDocument/2006/relationships/hyperlink" Target="https://www.globe.gov/globe-data/data-entry/email-data-entry" TargetMode="External"/><Relationship Id="rId4" Type="http://schemas.openxmlformats.org/officeDocument/2006/relationships/hyperlink" Target="https://dataentry.globe.gov/#/observerpro/hom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vis.globe.gov/GLOBE/"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5" Type="http://schemas.openxmlformats.org/officeDocument/2006/relationships/image" Target="../media/image47.png"/><Relationship Id="rId4" Type="http://schemas.openxmlformats.org/officeDocument/2006/relationships/hyperlink" Target="https://www.globe.gov/get-trained/tutorial-center/data-access/-/tutorials/104432049/introduction-to-the-vis-syste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26.xml"/><Relationship Id="rId1" Type="http://schemas.openxmlformats.org/officeDocument/2006/relationships/slideLayout" Target="../slideLayouts/slideLayout9.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hyperlink" Target="https://www.globe.gov/documents/11865/9d46bef9-31cc-4c50-83f9-6a64c90bc46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globe.gov/documents/355050/efb91c50-32cb-4733-a2f6-1e2acaebc575" TargetMode="External"/><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www.globe.gov/" TargetMode="External"/><Relationship Id="rId2" Type="http://schemas.openxmlformats.org/officeDocument/2006/relationships/notesSlide" Target="../notesSlides/notesSlide31.xml"/><Relationship Id="rId1" Type="http://schemas.openxmlformats.org/officeDocument/2006/relationships/slideLayout" Target="../slideLayouts/slideLayout10.xml"/><Relationship Id="rId4" Type="http://schemas.openxmlformats.org/officeDocument/2006/relationships/hyperlink" Target="mailto:training@nasaglobe.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neo.sci.gsfc.nasa.gov/view.php?datasetId=MOD13A2_M_NDV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svs.gsfc.nasa.gov/31053" TargetMode="External"/><Relationship Id="rId5" Type="http://schemas.openxmlformats.org/officeDocument/2006/relationships/hyperlink" Target="https://mynasadata.larc.nasa.gov/mini-lessonactivity/observing-annual-vegetation-changes" TargetMode="Externa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pic>
        <p:nvPicPr>
          <p:cNvPr id="2" name="Picture 2" descr="A blue background with white text&#10;&#10;AI-generated content may be incorrect.">
            <a:extLst>
              <a:ext uri="{FF2B5EF4-FFF2-40B4-BE49-F238E27FC236}">
                <a16:creationId xmlns:a16="http://schemas.microsoft.com/office/drawing/2014/main" id="{D61AD6A8-85ED-EABE-28F6-DCF5886829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840" y="0"/>
            <a:ext cx="3630151" cy="8041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pic>
        <p:nvPicPr>
          <p:cNvPr id="317" name="Google Shape;317;p10" descr="Dormant buds"/>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184158" y="1291560"/>
            <a:ext cx="1501190" cy="1332417"/>
          </a:xfrm>
          <a:prstGeom prst="rect">
            <a:avLst/>
          </a:prstGeom>
          <a:noFill/>
          <a:ln w="9525" cap="flat" cmpd="sng">
            <a:solidFill>
              <a:schemeClr val="dk1"/>
            </a:solidFill>
            <a:prstDash val="solid"/>
            <a:miter lim="800000"/>
            <a:headEnd type="none" w="sm" len="sm"/>
            <a:tailEnd type="none" w="sm" len="sm"/>
          </a:ln>
        </p:spPr>
      </p:pic>
      <p:pic>
        <p:nvPicPr>
          <p:cNvPr id="318" name="Google Shape;318;p10" descr="A Maple bud emergin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7222057" y="4505193"/>
            <a:ext cx="1463291" cy="2023607"/>
          </a:xfrm>
          <a:prstGeom prst="rect">
            <a:avLst/>
          </a:prstGeom>
          <a:noFill/>
          <a:ln w="9525" cap="flat" cmpd="sng">
            <a:solidFill>
              <a:schemeClr val="dk1"/>
            </a:solidFill>
            <a:prstDash val="solid"/>
            <a:miter lim="800000"/>
            <a:headEnd type="none" w="sm" len="sm"/>
            <a:tailEnd type="none" w="sm" len="sm"/>
          </a:ln>
        </p:spPr>
      </p:pic>
      <p:pic>
        <p:nvPicPr>
          <p:cNvPr id="319" name="Google Shape;319;p10" descr="A swelling bud"/>
          <p:cNvPicPr preferRelativeResize="0"/>
          <p:nvPr/>
        </p:nvPicPr>
        <p:blipFill rotWithShape="1">
          <a:blip r:embed="rId5">
            <a:alphaModFix/>
          </a:blip>
          <a:srcRect/>
          <a:stretch/>
        </p:blipFill>
        <p:spPr>
          <a:xfrm>
            <a:off x="7184158" y="2769545"/>
            <a:ext cx="1501190" cy="1598466"/>
          </a:xfrm>
          <a:prstGeom prst="rect">
            <a:avLst/>
          </a:prstGeom>
          <a:noFill/>
          <a:ln>
            <a:noFill/>
          </a:ln>
        </p:spPr>
      </p:pic>
      <p:sp>
        <p:nvSpPr>
          <p:cNvPr id="320" name="Google Shape;320;p10"/>
          <p:cNvSpPr/>
          <p:nvPr/>
        </p:nvSpPr>
        <p:spPr>
          <a:xfrm>
            <a:off x="1311096" y="1768348"/>
            <a:ext cx="550242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Dormancy</a:t>
            </a:r>
            <a:r>
              <a:rPr lang="en-US" sz="1800">
                <a:solidFill>
                  <a:srgbClr val="055000"/>
                </a:solidFill>
                <a:latin typeface="Arial"/>
                <a:ea typeface="Arial"/>
                <a:cs typeface="Arial"/>
                <a:sym typeface="Arial"/>
              </a:rPr>
              <a:t> </a:t>
            </a:r>
            <a:r>
              <a:rPr lang="en-US" sz="1800">
                <a:solidFill>
                  <a:schemeClr val="dk1"/>
                </a:solidFill>
                <a:latin typeface="Arial"/>
                <a:ea typeface="Arial"/>
                <a:cs typeface="Arial"/>
                <a:sym typeface="Arial"/>
              </a:rPr>
              <a:t>is a state of suspended growth and metabolism.</a:t>
            </a:r>
            <a:endParaRPr/>
          </a:p>
        </p:txBody>
      </p:sp>
      <p:sp>
        <p:nvSpPr>
          <p:cNvPr id="321" name="Google Shape;321;p10"/>
          <p:cNvSpPr/>
          <p:nvPr/>
        </p:nvSpPr>
        <p:spPr>
          <a:xfrm>
            <a:off x="1311096" y="3363983"/>
            <a:ext cx="66643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Swelling</a:t>
            </a:r>
            <a:r>
              <a:rPr lang="en-US" sz="1800" b="1">
                <a:solidFill>
                  <a:schemeClr val="dk1"/>
                </a:solidFill>
                <a:latin typeface="Arial"/>
                <a:ea typeface="Arial"/>
                <a:cs typeface="Arial"/>
                <a:sym typeface="Arial"/>
              </a:rPr>
              <a:t> </a:t>
            </a:r>
            <a:r>
              <a:rPr lang="en-US" sz="1800">
                <a:solidFill>
                  <a:schemeClr val="dk1"/>
                </a:solidFill>
                <a:latin typeface="Arial"/>
                <a:ea typeface="Arial"/>
                <a:cs typeface="Arial"/>
                <a:sym typeface="Arial"/>
              </a:rPr>
              <a:t>is seen when the bud is getting bigger.</a:t>
            </a:r>
            <a:endParaRPr sz="1800" b="1">
              <a:solidFill>
                <a:schemeClr val="dk1"/>
              </a:solidFill>
              <a:latin typeface="Arial"/>
              <a:ea typeface="Arial"/>
              <a:cs typeface="Arial"/>
              <a:sym typeface="Arial"/>
            </a:endParaRPr>
          </a:p>
        </p:txBody>
      </p:sp>
      <p:sp>
        <p:nvSpPr>
          <p:cNvPr id="322" name="Google Shape;322;p10"/>
          <p:cNvSpPr/>
          <p:nvPr/>
        </p:nvSpPr>
        <p:spPr>
          <a:xfrm>
            <a:off x="1311096" y="4674451"/>
            <a:ext cx="5687932"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Arial"/>
                <a:ea typeface="Arial"/>
                <a:cs typeface="Arial"/>
                <a:sym typeface="Arial"/>
              </a:rPr>
              <a:t>Budburst</a:t>
            </a:r>
            <a:r>
              <a:rPr lang="en-US" sz="1800">
                <a:solidFill>
                  <a:schemeClr val="dk1"/>
                </a:solidFill>
                <a:latin typeface="Arial"/>
                <a:ea typeface="Arial"/>
                <a:cs typeface="Arial"/>
                <a:sym typeface="Arial"/>
              </a:rPr>
              <a:t> is the emergence of new leaves on plants, which signals the beginning of a new growing season cycle</a:t>
            </a:r>
            <a:r>
              <a:rPr lang="en-US" sz="1800">
                <a:solidFill>
                  <a:schemeClr val="dk1"/>
                </a:solidFill>
                <a:latin typeface="Calibri"/>
                <a:ea typeface="Calibri"/>
                <a:cs typeface="Calibri"/>
                <a:sym typeface="Calibri"/>
              </a:rPr>
              <a:t>. </a:t>
            </a:r>
            <a:endParaRPr/>
          </a:p>
        </p:txBody>
      </p:sp>
      <p:sp>
        <p:nvSpPr>
          <p:cNvPr id="323" name="Google Shape;323;p10"/>
          <p:cNvSpPr txBox="1"/>
          <p:nvPr/>
        </p:nvSpPr>
        <p:spPr>
          <a:xfrm>
            <a:off x="1311096" y="1106894"/>
            <a:ext cx="47019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Important Definitions for Green-Up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1"/>
          <p:cNvSpPr/>
          <p:nvPr/>
        </p:nvSpPr>
        <p:spPr>
          <a:xfrm>
            <a:off x="1343131" y="972270"/>
            <a:ext cx="7244444" cy="113877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Tree and Shrub Green-Up Protocol </a:t>
            </a:r>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Assemble Field Equipment</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p:txBody>
      </p:sp>
      <p:pic>
        <p:nvPicPr>
          <p:cNvPr id="330" name="Google Shape;330;p11" descr="Clipboar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81018" y="4571310"/>
            <a:ext cx="1356298" cy="1787556"/>
          </a:xfrm>
          <a:prstGeom prst="rect">
            <a:avLst/>
          </a:prstGeom>
          <a:noFill/>
          <a:ln>
            <a:noFill/>
          </a:ln>
          <a:effectLst>
            <a:outerShdw blurRad="292100" dist="139700" dir="2700000" algn="tl" rotWithShape="0">
              <a:srgbClr val="333333">
                <a:alpha val="64705"/>
              </a:srgbClr>
            </a:outerShdw>
          </a:effectLst>
        </p:spPr>
      </p:pic>
      <p:pic>
        <p:nvPicPr>
          <p:cNvPr id="331" name="Google Shape;331;p11" descr="Pencil"/>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rot="3937689">
            <a:off x="6386524" y="2401455"/>
            <a:ext cx="76542" cy="1723853"/>
          </a:xfrm>
          <a:prstGeom prst="rect">
            <a:avLst/>
          </a:prstGeom>
          <a:noFill/>
          <a:ln>
            <a:noFill/>
          </a:ln>
          <a:effectLst>
            <a:outerShdw blurRad="292100" dist="139700" dir="2700000" algn="tl" rotWithShape="0">
              <a:srgbClr val="333333">
                <a:alpha val="64705"/>
              </a:srgbClr>
            </a:outerShdw>
          </a:effectLst>
        </p:spPr>
      </p:pic>
      <p:pic>
        <p:nvPicPr>
          <p:cNvPr id="332" name="Google Shape;332;p11" descr="Backpack"/>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7280776" y="1245976"/>
            <a:ext cx="1307259" cy="1924515"/>
          </a:xfrm>
          <a:prstGeom prst="rect">
            <a:avLst/>
          </a:prstGeom>
          <a:noFill/>
          <a:ln>
            <a:noFill/>
          </a:ln>
          <a:effectLst>
            <a:outerShdw blurRad="292100" dist="139700" dir="2700000" algn="tl" rotWithShape="0">
              <a:srgbClr val="333333">
                <a:alpha val="64705"/>
              </a:srgbClr>
            </a:outerShdw>
          </a:effectLst>
        </p:spPr>
      </p:pic>
      <p:sp>
        <p:nvSpPr>
          <p:cNvPr id="333" name="Google Shape;333;p11"/>
          <p:cNvSpPr/>
          <p:nvPr/>
        </p:nvSpPr>
        <p:spPr>
          <a:xfrm>
            <a:off x="1367275" y="1826133"/>
            <a:ext cx="6226265" cy="53553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i="1">
                <a:solidFill>
                  <a:schemeClr val="dk1"/>
                </a:solidFill>
                <a:latin typeface="Calibri"/>
                <a:ea typeface="Calibri"/>
                <a:cs typeface="Calibri"/>
                <a:sym typeface="Calibri"/>
              </a:rPr>
              <a:t>What You Need</a:t>
            </a:r>
            <a:endParaRPr sz="18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Camera</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Compass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Fine-Tip Permanent Marker</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Ruler with mm units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Tree ID Guide</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Every Visit</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Ruler with mm units</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Pencil or pen</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Documents Needed in the Field</a:t>
            </a:r>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Site Definition Sheet</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rgbClr val="055000"/>
              </a:buClr>
              <a:buSzPts val="1800"/>
              <a:buFont typeface="Arial"/>
              <a:buChar char="•"/>
            </a:pPr>
            <a:r>
              <a:rPr lang="en-US" sz="1800" b="1" u="sng">
                <a:solidFill>
                  <a:srgbClr val="055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Tree and Shrub Green-Up and Green-Down Site Selection </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Tree and Shrub Green-Up Data Sheet</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n-US" sz="1800" b="1" u="sng">
                <a:solidFill>
                  <a:schemeClr val="dk1"/>
                </a:solidFill>
                <a:latin typeface="Calibri"/>
                <a:ea typeface="Calibri"/>
                <a:cs typeface="Calibri"/>
                <a:sym typeface="Calibri"/>
                <a:hlinkClick r:id="rId9">
                  <a:extLst>
                    <a:ext uri="{A12FA001-AC4F-418D-AE19-62706E023703}">
                      <ahyp:hlinkClr xmlns:ahyp="http://schemas.microsoft.com/office/drawing/2018/hyperlinkcolor" val="tx"/>
                    </a:ext>
                  </a:extLst>
                </a:hlinkClick>
              </a:rPr>
              <a:t>Tree and Shrub Green-Up Protocol Field Guide</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rgbClr val="055000"/>
              </a:solidFill>
              <a:latin typeface="Calibri"/>
              <a:ea typeface="Calibri"/>
              <a:cs typeface="Calibri"/>
              <a:sym typeface="Calibri"/>
            </a:endParaRPr>
          </a:p>
        </p:txBody>
      </p:sp>
      <p:pic>
        <p:nvPicPr>
          <p:cNvPr id="334" name="Google Shape;334;p11" descr="Camera"/>
          <p:cNvPicPr preferRelativeResize="0"/>
          <p:nvPr/>
        </p:nvPicPr>
        <p:blipFill rotWithShape="1">
          <a:blip r:embed="rId10" cstate="email">
            <a:alphaModFix/>
            <a:extLst>
              <a:ext uri="{28A0092B-C50C-407E-A947-70E740481C1C}">
                <a14:useLocalDpi xmlns:a14="http://schemas.microsoft.com/office/drawing/2010/main"/>
              </a:ext>
            </a:extLst>
          </a:blip>
          <a:srcRect/>
          <a:stretch/>
        </p:blipFill>
        <p:spPr>
          <a:xfrm>
            <a:off x="5945720" y="1707152"/>
            <a:ext cx="1244222" cy="807781"/>
          </a:xfrm>
          <a:prstGeom prst="rect">
            <a:avLst/>
          </a:prstGeom>
          <a:noFill/>
          <a:ln>
            <a:noFill/>
          </a:ln>
        </p:spPr>
      </p:pic>
      <p:pic>
        <p:nvPicPr>
          <p:cNvPr id="335" name="Google Shape;335;p11" descr="Compass"/>
          <p:cNvPicPr preferRelativeResize="0"/>
          <p:nvPr/>
        </p:nvPicPr>
        <p:blipFill rotWithShape="1">
          <a:blip r:embed="rId11" cstate="email">
            <a:alphaModFix/>
            <a:extLst>
              <a:ext uri="{28A0092B-C50C-407E-A947-70E740481C1C}">
                <a14:useLocalDpi xmlns:a14="http://schemas.microsoft.com/office/drawing/2010/main"/>
              </a:ext>
            </a:extLst>
          </a:blip>
          <a:srcRect/>
          <a:stretch/>
        </p:blipFill>
        <p:spPr>
          <a:xfrm rot="1872023">
            <a:off x="7957408" y="3435359"/>
            <a:ext cx="540022" cy="1073727"/>
          </a:xfrm>
          <a:prstGeom prst="rect">
            <a:avLst/>
          </a:prstGeom>
          <a:noFill/>
          <a:ln>
            <a:noFill/>
          </a:ln>
        </p:spPr>
      </p:pic>
      <p:pic>
        <p:nvPicPr>
          <p:cNvPr id="336" name="Google Shape;336;p11" descr="Tree Guide Book"/>
          <p:cNvPicPr preferRelativeResize="0"/>
          <p:nvPr/>
        </p:nvPicPr>
        <p:blipFill rotWithShape="1">
          <a:blip r:embed="rId12" cstate="email">
            <a:alphaModFix/>
            <a:extLst>
              <a:ext uri="{28A0092B-C50C-407E-A947-70E740481C1C}">
                <a14:useLocalDpi xmlns:a14="http://schemas.microsoft.com/office/drawing/2010/main"/>
              </a:ext>
            </a:extLst>
          </a:blip>
          <a:srcRect/>
          <a:stretch/>
        </p:blipFill>
        <p:spPr>
          <a:xfrm rot="995275">
            <a:off x="4832897" y="2165565"/>
            <a:ext cx="779845" cy="1119548"/>
          </a:xfrm>
          <a:prstGeom prst="rect">
            <a:avLst/>
          </a:prstGeom>
          <a:noFill/>
          <a:ln>
            <a:noFill/>
          </a:ln>
        </p:spPr>
      </p:pic>
      <p:pic>
        <p:nvPicPr>
          <p:cNvPr id="337" name="Google Shape;337;p11" descr="Permanent Marker"/>
          <p:cNvPicPr preferRelativeResize="0"/>
          <p:nvPr/>
        </p:nvPicPr>
        <p:blipFill rotWithShape="1">
          <a:blip r:embed="rId13" cstate="email">
            <a:alphaModFix/>
            <a:extLst>
              <a:ext uri="{28A0092B-C50C-407E-A947-70E740481C1C}">
                <a14:useLocalDpi xmlns:a14="http://schemas.microsoft.com/office/drawing/2010/main"/>
              </a:ext>
            </a:extLst>
          </a:blip>
          <a:srcRect/>
          <a:stretch/>
        </p:blipFill>
        <p:spPr>
          <a:xfrm>
            <a:off x="5529716" y="3207566"/>
            <a:ext cx="1510375" cy="227647"/>
          </a:xfrm>
          <a:prstGeom prst="rect">
            <a:avLst/>
          </a:prstGeom>
          <a:noFill/>
          <a:ln>
            <a:noFill/>
          </a:ln>
          <a:effectLst>
            <a:outerShdw blurRad="292100" dist="139700" dir="2700000" algn="tl" rotWithShape="0">
              <a:srgbClr val="333333">
                <a:alpha val="64705"/>
              </a:srgbClr>
            </a:outerShdw>
          </a:effectLst>
        </p:spPr>
      </p:pic>
      <p:pic>
        <p:nvPicPr>
          <p:cNvPr id="338" name="Google Shape;338;p11" descr="Ruler"/>
          <p:cNvPicPr preferRelativeResize="0"/>
          <p:nvPr/>
        </p:nvPicPr>
        <p:blipFill rotWithShape="1">
          <a:blip r:embed="rId14" cstate="email">
            <a:alphaModFix/>
            <a:extLst>
              <a:ext uri="{28A0092B-C50C-407E-A947-70E740481C1C}">
                <a14:useLocalDpi xmlns:a14="http://schemas.microsoft.com/office/drawing/2010/main"/>
              </a:ext>
            </a:extLst>
          </a:blip>
          <a:srcRect/>
          <a:stretch/>
        </p:blipFill>
        <p:spPr>
          <a:xfrm rot="-1383666">
            <a:off x="5452560" y="4043544"/>
            <a:ext cx="2045582" cy="27576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2"/>
          <p:cNvSpPr/>
          <p:nvPr/>
        </p:nvSpPr>
        <p:spPr>
          <a:xfrm>
            <a:off x="1395034" y="1772316"/>
            <a:ext cx="4812066" cy="4431983"/>
          </a:xfrm>
          <a:prstGeom prst="rect">
            <a:avLst/>
          </a:prstGeom>
          <a:noFill/>
          <a:ln>
            <a:noFill/>
          </a:ln>
        </p:spPr>
        <p:txBody>
          <a:bodyPr spcFirstLastPara="1" wrap="square" lIns="91425" tIns="45700" rIns="91425" bIns="45700" anchor="t" anchorCtr="0">
            <a:spAutoFit/>
          </a:bodyPr>
          <a:lstStyle/>
          <a:p>
            <a:pPr marL="406400" marR="0" lvl="0" indent="-40640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406400" marR="0" lvl="0" indent="-406400" algn="l" rtl="0">
              <a:spcBef>
                <a:spcPts val="0"/>
              </a:spcBef>
              <a:spcAft>
                <a:spcPts val="0"/>
              </a:spcAft>
              <a:buNone/>
            </a:pPr>
            <a:endParaRPr sz="2400" b="1">
              <a:solidFill>
                <a:srgbClr val="055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Define the site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Take GPS measurement</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Tree and shrub species</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Take pictures of study site</a:t>
            </a:r>
            <a:endParaRPr/>
          </a:p>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Calibri"/>
                <a:ea typeface="Calibri"/>
                <a:cs typeface="Calibri"/>
                <a:sym typeface="Calibri"/>
              </a:rPr>
              <a:t>Tree or shrub data: four buds of the same branch</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date</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bud condition</a:t>
            </a:r>
            <a:endParaRPr/>
          </a:p>
          <a:p>
            <a:pPr marL="742950" marR="0" lvl="1" indent="-285750" algn="l" rtl="0">
              <a:spcBef>
                <a:spcPts val="0"/>
              </a:spcBef>
              <a:spcAft>
                <a:spcPts val="0"/>
              </a:spcAft>
              <a:buClr>
                <a:srgbClr val="000000"/>
              </a:buClr>
              <a:buSzPts val="1800"/>
              <a:buFont typeface="Arial"/>
              <a:buChar char="•"/>
            </a:pPr>
            <a:r>
              <a:rPr lang="en-US" sz="1800" b="0" i="0" u="none" strike="noStrike" cap="none">
                <a:solidFill>
                  <a:srgbClr val="000000"/>
                </a:solidFill>
                <a:latin typeface="Calibri"/>
                <a:ea typeface="Calibri"/>
                <a:cs typeface="Calibri"/>
                <a:sym typeface="Calibri"/>
              </a:rPr>
              <a:t>leaf length</a:t>
            </a:r>
            <a:endParaRPr/>
          </a:p>
        </p:txBody>
      </p:sp>
      <p:pic>
        <p:nvPicPr>
          <p:cNvPr id="344" name="Google Shape;344;p12" descr="A field site before budburst"/>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5848743" y="1937039"/>
            <a:ext cx="2908540" cy="2040565"/>
          </a:xfrm>
          <a:prstGeom prst="rect">
            <a:avLst/>
          </a:prstGeom>
          <a:noFill/>
          <a:ln w="9525" cap="flat" cmpd="sng">
            <a:solidFill>
              <a:schemeClr val="dk1"/>
            </a:solidFill>
            <a:prstDash val="solid"/>
            <a:miter lim="800000"/>
            <a:headEnd type="none" w="sm" len="sm"/>
            <a:tailEnd type="none" w="sm" len="sm"/>
          </a:ln>
        </p:spPr>
      </p:pic>
      <p:pic>
        <p:nvPicPr>
          <p:cNvPr id="345" name="Google Shape;345;p12" descr="The same field site with leaves on the trees. "/>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848743" y="4189711"/>
            <a:ext cx="2908540" cy="2014588"/>
          </a:xfrm>
          <a:prstGeom prst="rect">
            <a:avLst/>
          </a:prstGeom>
          <a:noFill/>
          <a:ln w="9525" cap="flat" cmpd="sng">
            <a:solidFill>
              <a:schemeClr val="dk1"/>
            </a:solidFill>
            <a:prstDash val="solid"/>
            <a:miter lim="800000"/>
            <a:headEnd type="none" w="sm" len="sm"/>
            <a:tailEnd type="none" w="sm" len="sm"/>
          </a:ln>
        </p:spPr>
      </p:pic>
      <p:sp>
        <p:nvSpPr>
          <p:cNvPr id="346" name="Google Shape;346;p12"/>
          <p:cNvSpPr txBox="1"/>
          <p:nvPr/>
        </p:nvSpPr>
        <p:spPr>
          <a:xfrm>
            <a:off x="1219669" y="1061673"/>
            <a:ext cx="6508889" cy="461665"/>
          </a:xfrm>
          <a:prstGeom prst="rect">
            <a:avLst/>
          </a:prstGeom>
          <a:noFill/>
          <a:ln>
            <a:noFill/>
          </a:ln>
        </p:spPr>
        <p:txBody>
          <a:bodyPr spcFirstLastPara="1" wrap="square" lIns="91425" tIns="45700" rIns="91425" bIns="45700" anchor="t" anchorCtr="0">
            <a:spAutoFit/>
          </a:bodyPr>
          <a:lstStyle/>
          <a:p>
            <a:pPr marL="406400" marR="0" lvl="0" indent="-406400" algn="l" rtl="0">
              <a:spcBef>
                <a:spcPts val="0"/>
              </a:spcBef>
              <a:spcAft>
                <a:spcPts val="0"/>
              </a:spcAft>
              <a:buNone/>
            </a:pPr>
            <a:r>
              <a:rPr lang="en-US" sz="2400" b="1">
                <a:solidFill>
                  <a:srgbClr val="055000"/>
                </a:solidFill>
                <a:latin typeface="Calibri"/>
                <a:ea typeface="Calibri"/>
                <a:cs typeface="Calibri"/>
                <a:sym typeface="Calibri"/>
              </a:rPr>
              <a:t>Tree and Shrub Green-Up Protocol  (1/9 slides)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13"/>
          <p:cNvSpPr txBox="1"/>
          <p:nvPr/>
        </p:nvSpPr>
        <p:spPr>
          <a:xfrm>
            <a:off x="1448942" y="1787629"/>
            <a:ext cx="4258170" cy="353841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Site selection is important!</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t>
            </a:r>
            <a:r>
              <a:rPr lang="en-US" sz="1800" b="0" i="0" u="none" strike="noStrike" cap="none">
                <a:solidFill>
                  <a:schemeClr val="dk1"/>
                </a:solidFill>
                <a:latin typeface="Calibri"/>
                <a:ea typeface="Calibri"/>
                <a:cs typeface="Calibri"/>
                <a:sym typeface="Calibri"/>
              </a:rPr>
              <a:t>plants that are indicative of the surrounding climate:</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Native species</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Not watered or fertilized</a:t>
            </a:r>
            <a:endParaRPr/>
          </a:p>
          <a:p>
            <a:pPr marL="742950" marR="0" lvl="1" indent="-285750" algn="l"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Away from buildings</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Choose a site that is accessible and can be visited repeatedly.</a:t>
            </a:r>
            <a:endParaRPr/>
          </a:p>
          <a:p>
            <a:pPr marL="342900" marR="0" lvl="0" indent="-342900" algn="l" rtl="0">
              <a:lnSpc>
                <a:spcPct val="100000"/>
              </a:lnSpc>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possible, choose the same plant/s each year.</a:t>
            </a:r>
            <a:endParaRPr/>
          </a:p>
          <a:p>
            <a:pPr marL="342900" marR="0" lvl="0" indent="-228600" algn="l"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457200" marR="0" lvl="1" indent="0" algn="l" rtl="0">
              <a:lnSpc>
                <a:spcPct val="100000"/>
              </a:lnSpc>
              <a:spcBef>
                <a:spcPts val="400"/>
              </a:spcBef>
              <a:spcAft>
                <a:spcPts val="0"/>
              </a:spcAft>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53" name="Google Shape;353;p13"/>
          <p:cNvSpPr/>
          <p:nvPr/>
        </p:nvSpPr>
        <p:spPr>
          <a:xfrm>
            <a:off x="1386416" y="1050051"/>
            <a:ext cx="627259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Site selection (2/9)</a:t>
            </a:r>
            <a:endParaRPr/>
          </a:p>
        </p:txBody>
      </p:sp>
      <p:pic>
        <p:nvPicPr>
          <p:cNvPr id="354" name="Google Shape;354;p13" descr="1_AttentionICON_8_14_15.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512348" y="5077542"/>
            <a:ext cx="399410" cy="409377"/>
          </a:xfrm>
          <a:prstGeom prst="rect">
            <a:avLst/>
          </a:prstGeom>
          <a:noFill/>
          <a:ln>
            <a:noFill/>
          </a:ln>
          <a:effectLst>
            <a:outerShdw blurRad="292100" dist="139700" dir="2700000" algn="tl" rotWithShape="0">
              <a:srgbClr val="333333">
                <a:alpha val="64705"/>
              </a:srgbClr>
            </a:outerShdw>
          </a:effectLst>
        </p:spPr>
      </p:pic>
      <p:pic>
        <p:nvPicPr>
          <p:cNvPr id="355" name="Google Shape;355;p13" descr="A forest in the spring"/>
          <p:cNvPicPr preferRelativeResize="0"/>
          <p:nvPr/>
        </p:nvPicPr>
        <p:blipFill rotWithShape="1">
          <a:blip r:embed="rId4">
            <a:alphaModFix/>
          </a:blip>
          <a:srcRect/>
          <a:stretch/>
        </p:blipFill>
        <p:spPr>
          <a:xfrm>
            <a:off x="5823236" y="1840857"/>
            <a:ext cx="2959831" cy="2959831"/>
          </a:xfrm>
          <a:prstGeom prst="rect">
            <a:avLst/>
          </a:prstGeom>
          <a:noFill/>
          <a:ln>
            <a:noFill/>
          </a:ln>
        </p:spPr>
      </p:pic>
      <p:sp>
        <p:nvSpPr>
          <p:cNvPr id="356" name="Google Shape;356;p13"/>
          <p:cNvSpPr txBox="1"/>
          <p:nvPr/>
        </p:nvSpPr>
        <p:spPr>
          <a:xfrm>
            <a:off x="1004100" y="5129830"/>
            <a:ext cx="7895091" cy="923330"/>
          </a:xfrm>
          <a:prstGeom prst="rect">
            <a:avLst/>
          </a:prstGeom>
          <a:noFill/>
          <a:ln>
            <a:noFill/>
          </a:ln>
        </p:spPr>
        <p:txBody>
          <a:bodyPr spcFirstLastPara="1" wrap="square" lIns="91425" tIns="45700" rIns="91425" bIns="45700" anchor="t" anchorCtr="0">
            <a:spAutoFit/>
          </a:bodyPr>
          <a:lstStyle/>
          <a:p>
            <a:pPr marL="914400" marR="0" lvl="2" indent="0" algn="just" rtl="0">
              <a:spcBef>
                <a:spcPts val="0"/>
              </a:spcBef>
              <a:spcAft>
                <a:spcPts val="0"/>
              </a:spcAft>
              <a:buNone/>
            </a:pPr>
            <a:r>
              <a:rPr lang="en-US" sz="1800" b="1" i="1" u="none" strike="noStrike" cap="none">
                <a:solidFill>
                  <a:srgbClr val="123B1C"/>
                </a:solidFill>
                <a:latin typeface="Calibri"/>
                <a:ea typeface="Calibri"/>
                <a:cs typeface="Calibri"/>
                <a:sym typeface="Calibri"/>
              </a:rPr>
              <a:t>To determine if the plant is too close to a building, stand at the plant and sight the top of the building through your clinometer. If the angle is greater than 45˚, the building is too close.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p14"/>
          <p:cNvSpPr txBox="1"/>
          <p:nvPr/>
        </p:nvSpPr>
        <p:spPr>
          <a:xfrm>
            <a:off x="418117" y="804765"/>
            <a:ext cx="7143262" cy="79985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Other Site </a:t>
            </a:r>
            <a:r>
              <a:rPr lang="en-US" sz="2400" b="1">
                <a:solidFill>
                  <a:srgbClr val="055000"/>
                </a:solidFill>
                <a:latin typeface="Calibri"/>
                <a:ea typeface="Calibri"/>
                <a:cs typeface="Calibri"/>
                <a:sym typeface="Calibri"/>
              </a:rPr>
              <a:t>S</a:t>
            </a:r>
            <a:r>
              <a:rPr lang="en-US" sz="2400" b="1" i="0" u="none" strike="noStrike" cap="none">
                <a:solidFill>
                  <a:srgbClr val="055000"/>
                </a:solidFill>
                <a:latin typeface="Calibri"/>
                <a:ea typeface="Calibri"/>
                <a:cs typeface="Calibri"/>
                <a:sym typeface="Calibri"/>
              </a:rPr>
              <a:t>election </a:t>
            </a:r>
            <a:r>
              <a:rPr lang="en-US" sz="2400" b="1">
                <a:solidFill>
                  <a:srgbClr val="055000"/>
                </a:solidFill>
                <a:latin typeface="Calibri"/>
                <a:ea typeface="Calibri"/>
                <a:cs typeface="Calibri"/>
                <a:sym typeface="Calibri"/>
              </a:rPr>
              <a:t>C</a:t>
            </a:r>
            <a:r>
              <a:rPr lang="en-US" sz="2400" b="1" i="0" u="none" strike="noStrike" cap="none">
                <a:solidFill>
                  <a:srgbClr val="055000"/>
                </a:solidFill>
                <a:latin typeface="Calibri"/>
                <a:ea typeface="Calibri"/>
                <a:cs typeface="Calibri"/>
                <a:sym typeface="Calibri"/>
              </a:rPr>
              <a:t>onsiderations (3/9)</a:t>
            </a:r>
            <a:endParaRPr/>
          </a:p>
        </p:txBody>
      </p:sp>
      <p:sp>
        <p:nvSpPr>
          <p:cNvPr id="362" name="Google Shape;362;p14"/>
          <p:cNvSpPr/>
          <p:nvPr/>
        </p:nvSpPr>
        <p:spPr>
          <a:xfrm>
            <a:off x="1354696" y="1490226"/>
            <a:ext cx="7514587" cy="4136517"/>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Select one or more species that is common in your area. Think from the perspective of a satellite – what is the satellite “seeing”?</a:t>
            </a:r>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342900" marR="0" lvl="0" indent="-228600" algn="just" rtl="0">
              <a:spcBef>
                <a:spcPts val="36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endParaRPr sz="1800">
              <a:solidFill>
                <a:schemeClr val="dk1"/>
              </a:solidFill>
              <a:latin typeface="Calibri"/>
              <a:ea typeface="Calibri"/>
              <a:cs typeface="Calibri"/>
              <a:sym typeface="Calibri"/>
            </a:endParaRPr>
          </a:p>
          <a:p>
            <a:pPr marL="0" marR="0" lvl="0" indent="0" algn="just" rtl="0">
              <a:spcBef>
                <a:spcPts val="360"/>
              </a:spcBef>
              <a:spcAft>
                <a:spcPts val="0"/>
              </a:spcAft>
              <a:buNone/>
            </a:pPr>
            <a:r>
              <a:rPr lang="en-US" sz="1800">
                <a:solidFill>
                  <a:schemeClr val="dk1"/>
                </a:solidFill>
                <a:latin typeface="Calibri"/>
                <a:ea typeface="Calibri"/>
                <a:cs typeface="Calibri"/>
                <a:sym typeface="Calibri"/>
              </a:rPr>
              <a:t>If you are also doing atmospheric or soil moisture protocols, select a site </a:t>
            </a:r>
            <a:r>
              <a:rPr lang="en-US" sz="1800" b="1">
                <a:solidFill>
                  <a:srgbClr val="055000"/>
                </a:solidFill>
                <a:latin typeface="Calibri"/>
                <a:ea typeface="Calibri"/>
                <a:cs typeface="Calibri"/>
                <a:sym typeface="Calibri"/>
              </a:rPr>
              <a:t>less than 2 km </a:t>
            </a:r>
            <a:r>
              <a:rPr lang="en-US" sz="1800">
                <a:solidFill>
                  <a:schemeClr val="dk1"/>
                </a:solidFill>
                <a:latin typeface="Calibri"/>
                <a:ea typeface="Calibri"/>
                <a:cs typeface="Calibri"/>
                <a:sym typeface="Calibri"/>
              </a:rPr>
              <a:t>from your atmosphere or soil moisture site, and </a:t>
            </a:r>
            <a:r>
              <a:rPr lang="en-US" sz="1800" b="1">
                <a:solidFill>
                  <a:srgbClr val="055000"/>
                </a:solidFill>
                <a:latin typeface="Calibri"/>
                <a:ea typeface="Calibri"/>
                <a:cs typeface="Calibri"/>
                <a:sym typeface="Calibri"/>
              </a:rPr>
              <a:t>an elevation difference less than 100 meters</a:t>
            </a:r>
            <a:r>
              <a:rPr lang="en-US" sz="1800">
                <a:solidFill>
                  <a:schemeClr val="dk1"/>
                </a:solidFill>
                <a:latin typeface="Calibri"/>
                <a:ea typeface="Calibri"/>
                <a:cs typeface="Calibri"/>
                <a:sym typeface="Calibri"/>
              </a:rPr>
              <a:t>. This is important because local topography affects weather significantly.</a:t>
            </a:r>
            <a:endParaRPr/>
          </a:p>
        </p:txBody>
      </p:sp>
      <p:grpSp>
        <p:nvGrpSpPr>
          <p:cNvPr id="363" name="Google Shape;363;p14" descr="Sketch showing trees and shrubs of different heights from a side view and a satellite view."/>
          <p:cNvGrpSpPr/>
          <p:nvPr/>
        </p:nvGrpSpPr>
        <p:grpSpPr>
          <a:xfrm>
            <a:off x="1683936" y="2421512"/>
            <a:ext cx="6658669" cy="1792183"/>
            <a:chOff x="1421775" y="2864366"/>
            <a:chExt cx="7994663" cy="2863334"/>
          </a:xfrm>
        </p:grpSpPr>
        <p:cxnSp>
          <p:nvCxnSpPr>
            <p:cNvPr id="364" name="Google Shape;364;p14"/>
            <p:cNvCxnSpPr/>
            <p:nvPr/>
          </p:nvCxnSpPr>
          <p:spPr>
            <a:xfrm rot="10800000">
              <a:off x="6273800" y="4457700"/>
              <a:ext cx="1041400" cy="0"/>
            </a:xfrm>
            <a:prstGeom prst="straightConnector1">
              <a:avLst/>
            </a:prstGeom>
            <a:noFill/>
            <a:ln w="25400" cap="flat" cmpd="sng">
              <a:solidFill>
                <a:schemeClr val="accent1"/>
              </a:solidFill>
              <a:prstDash val="solid"/>
              <a:round/>
              <a:headEnd type="none" w="sm" len="sm"/>
              <a:tailEnd type="stealth" w="med" len="med"/>
            </a:ln>
            <a:effectLst>
              <a:outerShdw blurRad="40000" dist="20000" dir="5400000" rotWithShape="0">
                <a:srgbClr val="000000">
                  <a:alpha val="37647"/>
                </a:srgbClr>
              </a:outerShdw>
            </a:effectLst>
          </p:spPr>
        </p:cxnSp>
        <p:pic>
          <p:nvPicPr>
            <p:cNvPr id="365" name="Google Shape;365;p14" descr="Screen Shot 2015-08-26 at 12.44.57 PM.pn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21775" y="2864366"/>
              <a:ext cx="6305268" cy="2863334"/>
            </a:xfrm>
            <a:prstGeom prst="rect">
              <a:avLst/>
            </a:prstGeom>
            <a:noFill/>
            <a:ln>
              <a:noFill/>
            </a:ln>
          </p:spPr>
        </p:pic>
        <p:cxnSp>
          <p:nvCxnSpPr>
            <p:cNvPr id="366" name="Google Shape;366;p14"/>
            <p:cNvCxnSpPr/>
            <p:nvPr/>
          </p:nvCxnSpPr>
          <p:spPr>
            <a:xfrm rot="10800000">
              <a:off x="1877362" y="3187700"/>
              <a:ext cx="5003800" cy="0"/>
            </a:xfrm>
            <a:prstGeom prst="straightConnector1">
              <a:avLst/>
            </a:prstGeom>
            <a:noFill/>
            <a:ln w="25400" cap="flat" cmpd="sng">
              <a:solidFill>
                <a:srgbClr val="055000"/>
              </a:solidFill>
              <a:prstDash val="solid"/>
              <a:round/>
              <a:headEnd type="none" w="sm" len="sm"/>
              <a:tailEnd type="none" w="sm" len="sm"/>
            </a:ln>
            <a:effectLst>
              <a:outerShdw blurRad="40000" dist="20000" dir="5400000" rotWithShape="0">
                <a:srgbClr val="000000">
                  <a:alpha val="37647"/>
                </a:srgbClr>
              </a:outerShdw>
            </a:effectLst>
          </p:spPr>
        </p:cxnSp>
        <p:cxnSp>
          <p:nvCxnSpPr>
            <p:cNvPr id="367" name="Google Shape;367;p14"/>
            <p:cNvCxnSpPr/>
            <p:nvPr/>
          </p:nvCxnSpPr>
          <p:spPr>
            <a:xfrm>
              <a:off x="5649262" y="3175000"/>
              <a:ext cx="0" cy="12827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8" name="Google Shape;368;p14"/>
            <p:cNvCxnSpPr/>
            <p:nvPr/>
          </p:nvCxnSpPr>
          <p:spPr>
            <a:xfrm>
              <a:off x="5357162" y="3213100"/>
              <a:ext cx="0" cy="1143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69" name="Google Shape;369;p14"/>
            <p:cNvCxnSpPr/>
            <p:nvPr/>
          </p:nvCxnSpPr>
          <p:spPr>
            <a:xfrm>
              <a:off x="6182662" y="3162300"/>
              <a:ext cx="0" cy="11049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0" name="Google Shape;370;p14"/>
            <p:cNvCxnSpPr/>
            <p:nvPr/>
          </p:nvCxnSpPr>
          <p:spPr>
            <a:xfrm>
              <a:off x="3922062" y="3200400"/>
              <a:ext cx="0" cy="1066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1" name="Google Shape;371;p14"/>
            <p:cNvCxnSpPr/>
            <p:nvPr/>
          </p:nvCxnSpPr>
          <p:spPr>
            <a:xfrm>
              <a:off x="2956862" y="3162300"/>
              <a:ext cx="0" cy="1219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2" name="Google Shape;372;p14"/>
            <p:cNvCxnSpPr/>
            <p:nvPr/>
          </p:nvCxnSpPr>
          <p:spPr>
            <a:xfrm>
              <a:off x="2448862" y="3162300"/>
              <a:ext cx="25400" cy="11141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3" name="Google Shape;373;p14"/>
            <p:cNvCxnSpPr/>
            <p:nvPr/>
          </p:nvCxnSpPr>
          <p:spPr>
            <a:xfrm>
              <a:off x="1877362" y="3187700"/>
              <a:ext cx="12700" cy="1088767"/>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4" name="Google Shape;374;p14"/>
            <p:cNvCxnSpPr/>
            <p:nvPr/>
          </p:nvCxnSpPr>
          <p:spPr>
            <a:xfrm>
              <a:off x="6881162" y="3175000"/>
              <a:ext cx="0" cy="10922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5" name="Google Shape;375;p14"/>
            <p:cNvCxnSpPr/>
            <p:nvPr/>
          </p:nvCxnSpPr>
          <p:spPr>
            <a:xfrm>
              <a:off x="4417362" y="3162300"/>
              <a:ext cx="0" cy="11938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6" name="Google Shape;376;p14"/>
            <p:cNvCxnSpPr/>
            <p:nvPr/>
          </p:nvCxnSpPr>
          <p:spPr>
            <a:xfrm>
              <a:off x="3373724" y="3162300"/>
              <a:ext cx="0" cy="12446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cxnSp>
          <p:nvCxnSpPr>
            <p:cNvPr id="377" name="Google Shape;377;p14"/>
            <p:cNvCxnSpPr>
              <a:stCxn id="378" idx="1"/>
            </p:cNvCxnSpPr>
            <p:nvPr/>
          </p:nvCxnSpPr>
          <p:spPr>
            <a:xfrm flipH="1">
              <a:off x="7073795" y="4836563"/>
              <a:ext cx="960300" cy="345000"/>
            </a:xfrm>
            <a:prstGeom prst="straightConnector1">
              <a:avLst/>
            </a:prstGeom>
            <a:noFill/>
            <a:ln w="25400" cap="flat" cmpd="sng">
              <a:solidFill>
                <a:srgbClr val="055000"/>
              </a:solidFill>
              <a:prstDash val="solid"/>
              <a:round/>
              <a:headEnd type="none" w="sm" len="sm"/>
              <a:tailEnd type="stealth" w="med" len="med"/>
            </a:ln>
            <a:effectLst>
              <a:outerShdw blurRad="40000" dist="20000" dir="5400000" rotWithShape="0">
                <a:srgbClr val="000000">
                  <a:alpha val="37647"/>
                </a:srgbClr>
              </a:outerShdw>
            </a:effectLst>
          </p:spPr>
        </p:cxnSp>
        <p:sp>
          <p:nvSpPr>
            <p:cNvPr id="378" name="Google Shape;378;p14"/>
            <p:cNvSpPr txBox="1"/>
            <p:nvPr/>
          </p:nvSpPr>
          <p:spPr>
            <a:xfrm>
              <a:off x="8034095" y="4480937"/>
              <a:ext cx="1382343" cy="71125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rgbClr val="055000"/>
                  </a:solidFill>
                  <a:latin typeface="Calibri"/>
                  <a:ea typeface="Calibri"/>
                  <a:cs typeface="Calibri"/>
                  <a:sym typeface="Calibri"/>
                </a:rPr>
                <a:t>Satellite View</a:t>
              </a:r>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15"/>
          <p:cNvSpPr txBox="1"/>
          <p:nvPr/>
        </p:nvSpPr>
        <p:spPr>
          <a:xfrm>
            <a:off x="1327418" y="1604036"/>
            <a:ext cx="7475269" cy="445076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1700" b="1" i="0" u="none" strike="noStrike" cap="none">
                <a:solidFill>
                  <a:schemeClr val="dk1"/>
                </a:solidFill>
                <a:latin typeface="Arial"/>
                <a:ea typeface="Arial"/>
                <a:cs typeface="Arial"/>
                <a:sym typeface="Arial"/>
              </a:rPr>
              <a:t>Before collecting data, set up the site</a:t>
            </a:r>
            <a:r>
              <a:rPr lang="en-US" sz="1700" b="1">
                <a:solidFill>
                  <a:schemeClr val="dk1"/>
                </a:solidFill>
                <a:latin typeface="Arial"/>
                <a:ea typeface="Arial"/>
                <a:cs typeface="Arial"/>
                <a:sym typeface="Arial"/>
              </a:rPr>
              <a:t> using the </a:t>
            </a:r>
            <a:r>
              <a:rPr lang="en-US" sz="1700" b="1"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Tree and Shrub Green- Up and Green-Down Site Selection Field Guide</a:t>
            </a:r>
            <a:endParaRPr sz="1700" b="1">
              <a:solidFill>
                <a:schemeClr val="dk1"/>
              </a:solidFill>
              <a:latin typeface="Arial"/>
              <a:ea typeface="Arial"/>
              <a:cs typeface="Arial"/>
              <a:sym typeface="Arial"/>
            </a:endParaRPr>
          </a:p>
          <a:p>
            <a:pPr marL="0" marR="0" lvl="0" indent="0" algn="l" rtl="0">
              <a:lnSpc>
                <a:spcPct val="100000"/>
              </a:lnSpc>
              <a:spcBef>
                <a:spcPts val="340"/>
              </a:spcBef>
              <a:spcAft>
                <a:spcPts val="0"/>
              </a:spcAft>
              <a:buNone/>
            </a:pPr>
            <a:endParaRPr sz="1700" b="1" i="0" u="none" strike="noStrike" cap="none">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Complete sections of </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Site </a:t>
            </a:r>
            <a:r>
              <a:rPr lang="en-US" sz="17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D</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efinition </a:t>
            </a:r>
            <a:r>
              <a:rPr lang="en-US" sz="1700" b="1"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S</a:t>
            </a:r>
            <a:r>
              <a:rPr lang="en-US" sz="17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heet</a:t>
            </a:r>
            <a:r>
              <a:rPr lang="en-US" sz="1700" b="1" i="0" u="none" strike="noStrike" cap="none">
                <a:solidFill>
                  <a:schemeClr val="dk1"/>
                </a:solidFill>
                <a:latin typeface="Arial"/>
                <a:ea typeface="Arial"/>
                <a:cs typeface="Arial"/>
                <a:sym typeface="Arial"/>
              </a:rPr>
              <a:t>.</a:t>
            </a:r>
            <a:endParaRPr/>
          </a:p>
          <a:p>
            <a:pPr marL="342900" marR="0" lvl="0" indent="-342900"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Select a shrub or tree- I</a:t>
            </a:r>
            <a:r>
              <a:rPr lang="en-US" sz="1700">
                <a:solidFill>
                  <a:schemeClr val="dk1"/>
                </a:solidFill>
                <a:latin typeface="Arial"/>
                <a:ea typeface="Arial"/>
                <a:cs typeface="Arial"/>
                <a:sym typeface="Arial"/>
              </a:rPr>
              <a:t>t should be a dominant native species, deciduous and easily accessible.</a:t>
            </a:r>
            <a:endParaRPr/>
          </a:p>
          <a:p>
            <a:pPr marL="347663" marR="0" lvl="0" indent="-347663" algn="l" rtl="0">
              <a:lnSpc>
                <a:spcPct val="100000"/>
              </a:lnSpc>
              <a:spcBef>
                <a:spcPts val="340"/>
              </a:spcBef>
              <a:spcAft>
                <a:spcPts val="0"/>
              </a:spcAft>
              <a:buClr>
                <a:schemeClr val="dk1"/>
              </a:buClr>
              <a:buSzPts val="1700"/>
              <a:buFont typeface="Calibri"/>
              <a:buAutoNum type="arabicPeriod"/>
            </a:pPr>
            <a:r>
              <a:rPr lang="en-US" sz="1700" b="0" i="0" u="none" strike="noStrike" cap="none">
                <a:solidFill>
                  <a:schemeClr val="dk1"/>
                </a:solidFill>
                <a:latin typeface="Arial"/>
                <a:ea typeface="Arial"/>
                <a:cs typeface="Arial"/>
                <a:sym typeface="Arial"/>
              </a:rPr>
              <a:t>Select large and healthy branch. </a:t>
            </a:r>
            <a:r>
              <a:rPr lang="en-US" sz="1700">
                <a:solidFill>
                  <a:schemeClr val="dk1"/>
                </a:solidFill>
                <a:latin typeface="Arial"/>
                <a:ea typeface="Arial"/>
                <a:cs typeface="Arial"/>
                <a:sym typeface="Arial"/>
              </a:rPr>
              <a:t>If a lower branch is chosen, it should </a:t>
            </a:r>
            <a:endParaRPr/>
          </a:p>
          <a:p>
            <a:pPr marL="347663" marR="0" lvl="0" indent="-347663" algn="l" rtl="0">
              <a:spcBef>
                <a:spcPts val="0"/>
              </a:spcBef>
              <a:spcAft>
                <a:spcPts val="0"/>
              </a:spcAft>
              <a:buNone/>
            </a:pPr>
            <a:r>
              <a:rPr lang="en-US" sz="1700">
                <a:solidFill>
                  <a:schemeClr val="dk1"/>
                </a:solidFill>
                <a:latin typeface="Arial"/>
                <a:ea typeface="Arial"/>
                <a:cs typeface="Arial"/>
                <a:sym typeface="Arial"/>
              </a:rPr>
              <a:t>	be on the edge of the stand of trees or shrubs since branches inside a stand may experience a different microclimate due to shading:</a:t>
            </a:r>
            <a:endParaRPr sz="1700" b="0" i="0" u="none" strike="noStrike" cap="none">
              <a:solidFill>
                <a:schemeClr val="dk1"/>
              </a:solidFill>
              <a:latin typeface="Arial"/>
              <a:ea typeface="Arial"/>
              <a:cs typeface="Arial"/>
              <a:sym typeface="Arial"/>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North side of plant if living in Southern Hemisphere</a:t>
            </a:r>
            <a:endParaRPr sz="1700" b="0" i="0" u="none" strike="noStrike" cap="none">
              <a:solidFill>
                <a:schemeClr val="dk1"/>
              </a:solidFill>
              <a:latin typeface="Arial"/>
              <a:ea typeface="Arial"/>
              <a:cs typeface="Arial"/>
              <a:sym typeface="Arial"/>
            </a:endParaRPr>
          </a:p>
          <a:p>
            <a:pPr marL="800100" marR="0" lvl="1" indent="-342900" algn="l" rtl="0">
              <a:lnSpc>
                <a:spcPct val="100000"/>
              </a:lnSpc>
              <a:spcBef>
                <a:spcPts val="340"/>
              </a:spcBef>
              <a:spcAft>
                <a:spcPts val="0"/>
              </a:spcAft>
              <a:buClr>
                <a:schemeClr val="dk1"/>
              </a:buClr>
              <a:buSzPts val="1700"/>
              <a:buFont typeface="Arial"/>
              <a:buChar char="•"/>
            </a:pPr>
            <a:r>
              <a:rPr lang="en-US" sz="1700" b="0" i="0" u="none" strike="noStrike" cap="none">
                <a:solidFill>
                  <a:schemeClr val="dk1"/>
                </a:solidFill>
                <a:latin typeface="Arial"/>
                <a:ea typeface="Arial"/>
                <a:cs typeface="Arial"/>
                <a:sym typeface="Arial"/>
              </a:rPr>
              <a:t>South side of plant if living in Northern Hemisphere</a:t>
            </a:r>
            <a:endParaRPr sz="1700" b="0" i="0" u="none" strike="noStrike" cap="none">
              <a:solidFill>
                <a:schemeClr val="dk1"/>
              </a:solidFill>
              <a:latin typeface="Arial"/>
              <a:ea typeface="Arial"/>
              <a:cs typeface="Arial"/>
              <a:sym typeface="Arial"/>
            </a:endParaRPr>
          </a:p>
          <a:p>
            <a:pPr marL="342900" marR="0" lvl="0" indent="-342900" algn="l" rtl="0">
              <a:lnSpc>
                <a:spcPct val="100000"/>
              </a:lnSpc>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Identify genus and species.</a:t>
            </a:r>
            <a:endParaRPr/>
          </a:p>
          <a:p>
            <a:pPr marL="342900" marR="0" lvl="0" indent="-342900" algn="l" rtl="0">
              <a:lnSpc>
                <a:spcPct val="100000"/>
              </a:lnSpc>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Mark selected tree and branch with flagging tape.</a:t>
            </a:r>
            <a:endParaRPr/>
          </a:p>
          <a:p>
            <a:pPr marL="342900" marR="0" lvl="0" indent="-342900" algn="l" rtl="0">
              <a:spcBef>
                <a:spcPts val="340"/>
              </a:spcBef>
              <a:spcAft>
                <a:spcPts val="0"/>
              </a:spcAft>
              <a:buClr>
                <a:schemeClr val="dk1"/>
              </a:buClr>
              <a:buSzPts val="1700"/>
              <a:buFont typeface="Arial"/>
              <a:buAutoNum type="arabicPeriod" startAt="4"/>
            </a:pPr>
            <a:r>
              <a:rPr lang="en-US" sz="1700" b="0" i="0" u="none" strike="noStrike" cap="none">
                <a:solidFill>
                  <a:schemeClr val="dk1"/>
                </a:solidFill>
                <a:latin typeface="Arial"/>
                <a:ea typeface="Arial"/>
                <a:cs typeface="Arial"/>
                <a:sym typeface="Arial"/>
              </a:rPr>
              <a:t>Locate coordinates using your phone or the </a:t>
            </a:r>
            <a:r>
              <a:rPr lang="en-US" sz="1700" b="1" u="sng">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GPS Protocol</a:t>
            </a:r>
            <a:r>
              <a:rPr lang="en-US" sz="1700" b="1">
                <a:solidFill>
                  <a:schemeClr val="dk1"/>
                </a:solidFill>
                <a:latin typeface="Arial"/>
                <a:ea typeface="Arial"/>
                <a:cs typeface="Arial"/>
                <a:sym typeface="Arial"/>
              </a:rPr>
              <a:t>.</a:t>
            </a:r>
            <a:endParaRPr/>
          </a:p>
          <a:p>
            <a:pPr marL="342900" marR="0" lvl="0" indent="-241300" algn="l" rtl="0">
              <a:spcBef>
                <a:spcPts val="320"/>
              </a:spcBef>
              <a:spcAft>
                <a:spcPts val="0"/>
              </a:spcAft>
              <a:buClr>
                <a:schemeClr val="dk1"/>
              </a:buClr>
              <a:buSzPts val="1600"/>
              <a:buFont typeface="Calibri"/>
              <a:buNone/>
            </a:pPr>
            <a:endParaRPr sz="1600" b="1" i="0" u="none" strike="noStrike" cap="none">
              <a:solidFill>
                <a:schemeClr val="dk1"/>
              </a:solidFill>
              <a:latin typeface="Arial"/>
              <a:ea typeface="Arial"/>
              <a:cs typeface="Arial"/>
              <a:sym typeface="Arial"/>
            </a:endParaRPr>
          </a:p>
          <a:p>
            <a:pPr marL="0" marR="0" lvl="0" indent="0" algn="l" rtl="0">
              <a:lnSpc>
                <a:spcPct val="100000"/>
              </a:lnSpc>
              <a:spcBef>
                <a:spcPts val="320"/>
              </a:spcBef>
              <a:spcAft>
                <a:spcPts val="0"/>
              </a:spcAft>
              <a:buNone/>
            </a:pPr>
            <a:r>
              <a:rPr lang="en-US" sz="1600" b="1" i="0" u="none" strike="noStrike" cap="none">
                <a:solidFill>
                  <a:srgbClr val="FF0000"/>
                </a:solidFill>
                <a:latin typeface="Calibri"/>
                <a:ea typeface="Calibri"/>
                <a:cs typeface="Calibri"/>
                <a:sym typeface="Calibri"/>
              </a:rPr>
              <a:t>Site preparation is done only once. This step can be done before or during first green up visit. You are done with this step!</a:t>
            </a:r>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215900" algn="l" rtl="0">
              <a:lnSpc>
                <a:spcPct val="100000"/>
              </a:lnSpc>
              <a:spcBef>
                <a:spcPts val="40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p:txBody>
      </p:sp>
      <p:sp>
        <p:nvSpPr>
          <p:cNvPr id="385" name="Google Shape;385;p15"/>
          <p:cNvSpPr/>
          <p:nvPr/>
        </p:nvSpPr>
        <p:spPr>
          <a:xfrm>
            <a:off x="1183742" y="928461"/>
            <a:ext cx="6272598"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055000"/>
                </a:solidFill>
                <a:latin typeface="Calibri"/>
                <a:ea typeface="Calibri"/>
                <a:cs typeface="Calibri"/>
                <a:sym typeface="Calibri"/>
              </a:rPr>
              <a:t>Site preparation: Trees and shrubs (4/9)</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16"/>
          <p:cNvSpPr txBox="1"/>
          <p:nvPr/>
        </p:nvSpPr>
        <p:spPr>
          <a:xfrm>
            <a:off x="1179060" y="632594"/>
            <a:ext cx="8229600"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Tree and Shrub Green-Up Protocol (5/9)</a:t>
            </a:r>
            <a:endParaRPr sz="2400" b="1" i="0" u="none" strike="noStrike" cap="none">
              <a:solidFill>
                <a:srgbClr val="055000"/>
              </a:solidFill>
              <a:latin typeface="Calibri"/>
              <a:ea typeface="Calibri"/>
              <a:cs typeface="Calibri"/>
              <a:sym typeface="Calibri"/>
            </a:endParaRPr>
          </a:p>
        </p:txBody>
      </p:sp>
      <p:sp>
        <p:nvSpPr>
          <p:cNvPr id="391" name="Google Shape;391;p16"/>
          <p:cNvSpPr/>
          <p:nvPr/>
        </p:nvSpPr>
        <p:spPr>
          <a:xfrm>
            <a:off x="1288025" y="1775594"/>
            <a:ext cx="4299975" cy="397031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b="1">
                <a:solidFill>
                  <a:schemeClr val="dk1"/>
                </a:solidFill>
                <a:latin typeface="Arial"/>
                <a:ea typeface="Arial"/>
                <a:cs typeface="Arial"/>
                <a:sym typeface="Arial"/>
              </a:rPr>
              <a:t>First time only: getting started</a:t>
            </a:r>
            <a:endParaRPr/>
          </a:p>
          <a:p>
            <a:pPr marL="0" marR="0" lvl="0" indent="0" algn="just" rtl="0">
              <a:spcBef>
                <a:spcPts val="0"/>
              </a:spcBef>
              <a:spcAft>
                <a:spcPts val="0"/>
              </a:spcAft>
              <a:buNone/>
            </a:pPr>
            <a:endParaRPr sz="1800" b="1">
              <a:solidFill>
                <a:schemeClr val="dk1"/>
              </a:solidFill>
              <a:latin typeface="Arial"/>
              <a:ea typeface="Arial"/>
              <a:cs typeface="Arial"/>
              <a:sym typeface="Arial"/>
            </a:endParaRPr>
          </a:p>
          <a:p>
            <a:pPr marL="0" marR="0" lvl="0" indent="-114300" algn="just" rtl="0">
              <a:spcBef>
                <a:spcPts val="0"/>
              </a:spcBef>
              <a:spcAft>
                <a:spcPts val="0"/>
              </a:spcAft>
              <a:buClr>
                <a:schemeClr val="dk1"/>
              </a:buClr>
              <a:buSzPts val="1800"/>
              <a:buFont typeface="Arial"/>
              <a:buAutoNum type="arabicPeriod"/>
            </a:pPr>
            <a:r>
              <a:rPr lang="en-US" sz="1800">
                <a:solidFill>
                  <a:schemeClr val="dk1"/>
                </a:solidFill>
                <a:latin typeface="Arial"/>
                <a:ea typeface="Arial"/>
                <a:cs typeface="Arial"/>
                <a:sym typeface="Arial"/>
              </a:rPr>
              <a:t> Complete the upper portion of your </a:t>
            </a:r>
            <a:r>
              <a:rPr lang="en-US" sz="18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Tree and Shrub Green-Up Data Sheet</a:t>
            </a:r>
            <a:r>
              <a:rPr lang="en-US" sz="1800">
                <a:solidFill>
                  <a:schemeClr val="dk1"/>
                </a:solidFill>
                <a:latin typeface="Arial"/>
                <a:ea typeface="Arial"/>
                <a:cs typeface="Arial"/>
                <a:sym typeface="Arial"/>
              </a:rPr>
              <a:t>.</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2. For the selected tree or shrub, locate the bud at the end of the branch. Label this bud by marking one dot on the branch next to the bud.</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3. Locate the three other buds closest to this bud. Label these buds by marking two, three, or four dots next to them.</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p:txBody>
      </p:sp>
      <p:pic>
        <p:nvPicPr>
          <p:cNvPr id="392" name="Google Shape;392;p16" descr="Photo of a branch with each bud labeled for green-up."/>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5754864" y="2475672"/>
            <a:ext cx="3249261" cy="2376328"/>
          </a:xfrm>
          <a:prstGeom prst="rect">
            <a:avLst/>
          </a:prstGeom>
          <a:noFill/>
          <a:ln>
            <a:noFill/>
          </a:ln>
        </p:spPr>
      </p:pic>
      <p:sp>
        <p:nvSpPr>
          <p:cNvPr id="393" name="Google Shape;393;p16"/>
          <p:cNvSpPr txBox="1"/>
          <p:nvPr/>
        </p:nvSpPr>
        <p:spPr>
          <a:xfrm>
            <a:off x="6891043" y="4979015"/>
            <a:ext cx="201850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a:solidFill>
                  <a:schemeClr val="dk1"/>
                </a:solidFill>
                <a:latin typeface="Calibri"/>
                <a:ea typeface="Calibri"/>
                <a:cs typeface="Calibri"/>
                <a:sym typeface="Calibri"/>
              </a:rPr>
              <a:t>Photo Credit: Markus Eugster</a:t>
            </a:r>
            <a:endParaRPr sz="12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17"/>
          <p:cNvSpPr txBox="1"/>
          <p:nvPr/>
        </p:nvSpPr>
        <p:spPr>
          <a:xfrm>
            <a:off x="496890" y="679738"/>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First Visit: Tree and Shrub Green-Up Protocol (6/9)</a:t>
            </a:r>
            <a:endParaRPr sz="2400" b="1" i="0" u="none" strike="noStrike" cap="none">
              <a:solidFill>
                <a:srgbClr val="055000"/>
              </a:solidFill>
              <a:latin typeface="Calibri"/>
              <a:ea typeface="Calibri"/>
              <a:cs typeface="Calibri"/>
              <a:sym typeface="Calibri"/>
            </a:endParaRPr>
          </a:p>
        </p:txBody>
      </p:sp>
      <p:sp>
        <p:nvSpPr>
          <p:cNvPr id="399" name="Google Shape;399;p17"/>
          <p:cNvSpPr/>
          <p:nvPr/>
        </p:nvSpPr>
        <p:spPr>
          <a:xfrm>
            <a:off x="1288026" y="1775594"/>
            <a:ext cx="3204782"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Arial"/>
                <a:ea typeface="Arial"/>
                <a:cs typeface="Arial"/>
                <a:sym typeface="Arial"/>
              </a:rPr>
              <a:t>First time only: getting started</a:t>
            </a:r>
            <a:endParaRPr/>
          </a:p>
          <a:p>
            <a:pPr marL="0" marR="0" lvl="0" indent="0" algn="l" rtl="0">
              <a:spcBef>
                <a:spcPts val="0"/>
              </a:spcBef>
              <a:spcAft>
                <a:spcPts val="0"/>
              </a:spcAft>
              <a:buNone/>
            </a:pPr>
            <a:endParaRPr sz="1800">
              <a:solidFill>
                <a:schemeClr val="dk1"/>
              </a:solidFill>
              <a:latin typeface="Arial"/>
              <a:ea typeface="Arial"/>
              <a:cs typeface="Arial"/>
              <a:sym typeface="Arial"/>
            </a:endParaRPr>
          </a:p>
          <a:p>
            <a:pPr marL="0" marR="0" lvl="0" indent="0" algn="l" rtl="0">
              <a:spcBef>
                <a:spcPts val="0"/>
              </a:spcBef>
              <a:spcAft>
                <a:spcPts val="0"/>
              </a:spcAft>
              <a:buNone/>
            </a:pPr>
            <a:r>
              <a:rPr lang="en-US" sz="1800">
                <a:solidFill>
                  <a:schemeClr val="dk1"/>
                </a:solidFill>
                <a:latin typeface="Arial"/>
                <a:ea typeface="Arial"/>
                <a:cs typeface="Arial"/>
                <a:sym typeface="Arial"/>
              </a:rPr>
              <a:t>4. Take a photograph from the center of your site looking in the north, south, east, and west directions.</a:t>
            </a:r>
            <a:endParaRPr sz="1800">
              <a:solidFill>
                <a:schemeClr val="dk1"/>
              </a:solidFill>
              <a:latin typeface="Arial"/>
              <a:ea typeface="Arial"/>
              <a:cs typeface="Arial"/>
              <a:sym typeface="Arial"/>
            </a:endParaRPr>
          </a:p>
        </p:txBody>
      </p:sp>
      <p:pic>
        <p:nvPicPr>
          <p:cNvPr id="400" name="Google Shape;400;p17" descr="Girl holding West indicator for photo"/>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611690" y="1777624"/>
            <a:ext cx="4233683" cy="317526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18"/>
          <p:cNvSpPr txBox="1"/>
          <p:nvPr/>
        </p:nvSpPr>
        <p:spPr>
          <a:xfrm>
            <a:off x="560059" y="636687"/>
            <a:ext cx="8229600" cy="1143000"/>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Every Visit: Tree and Shrub Green-Up Protocol (7/9)</a:t>
            </a:r>
            <a:endParaRPr sz="2400" b="1" i="0" u="none" strike="noStrike" cap="none">
              <a:solidFill>
                <a:srgbClr val="055000"/>
              </a:solidFill>
              <a:latin typeface="Calibri"/>
              <a:ea typeface="Calibri"/>
              <a:cs typeface="Calibri"/>
              <a:sym typeface="Calibri"/>
            </a:endParaRPr>
          </a:p>
        </p:txBody>
      </p:sp>
      <p:sp>
        <p:nvSpPr>
          <p:cNvPr id="406" name="Google Shape;406;p18"/>
          <p:cNvSpPr/>
          <p:nvPr/>
        </p:nvSpPr>
        <p:spPr>
          <a:xfrm>
            <a:off x="1371601" y="1779687"/>
            <a:ext cx="6936658" cy="480131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Arial"/>
                <a:ea typeface="Arial"/>
                <a:cs typeface="Arial"/>
                <a:sym typeface="Arial"/>
              </a:rPr>
              <a:t>1. Examine each bud. </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“dormant” if the bud is unchanged.</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“swelling” if the bud is getting bigger.</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“budburst” the first day you see the green tips of leaves.</a:t>
            </a:r>
            <a:endParaRPr/>
          </a:p>
          <a:p>
            <a:pPr marL="285750" marR="0" lvl="0" indent="-285750" algn="just" rtl="0">
              <a:spcBef>
                <a:spcPts val="0"/>
              </a:spcBef>
              <a:spcAft>
                <a:spcPts val="0"/>
              </a:spcAft>
              <a:buClr>
                <a:schemeClr val="dk1"/>
              </a:buClr>
              <a:buSzPts val="1800"/>
              <a:buFont typeface="Arial"/>
              <a:buChar char="•"/>
            </a:pPr>
            <a:r>
              <a:rPr lang="en-US" sz="1800">
                <a:solidFill>
                  <a:schemeClr val="dk1"/>
                </a:solidFill>
                <a:latin typeface="Arial"/>
                <a:ea typeface="Arial"/>
                <a:cs typeface="Arial"/>
                <a:sym typeface="Arial"/>
              </a:rPr>
              <a:t>Record “lost” if something happens to the bud and you cannot continue observations.</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2. After each budburst, use a ruler to measure the length of the leaf or leaves. Do not include leaf stem or petiole in your leaf measurements. </a:t>
            </a:r>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endParaRPr sz="1800">
              <a:solidFill>
                <a:schemeClr val="dk1"/>
              </a:solidFill>
              <a:latin typeface="Arial"/>
              <a:ea typeface="Arial"/>
              <a:cs typeface="Arial"/>
              <a:sym typeface="Arial"/>
            </a:endParaRPr>
          </a:p>
          <a:p>
            <a:pPr marL="0" marR="0" lvl="0" indent="0" algn="just" rtl="0">
              <a:spcBef>
                <a:spcPts val="0"/>
              </a:spcBef>
              <a:spcAft>
                <a:spcPts val="0"/>
              </a:spcAft>
              <a:buNone/>
            </a:pPr>
            <a:r>
              <a:rPr lang="en-US" sz="1800">
                <a:solidFill>
                  <a:schemeClr val="dk1"/>
                </a:solidFill>
                <a:latin typeface="Arial"/>
                <a:ea typeface="Arial"/>
                <a:cs typeface="Arial"/>
                <a:sym typeface="Arial"/>
              </a:rPr>
              <a:t>3. Measure the leaves until the leaf length stops increasing. Different leaves may stop  growing at different dates</a:t>
            </a:r>
            <a:endParaRPr sz="1800">
              <a:solidFill>
                <a:schemeClr val="dk1"/>
              </a:solidFill>
              <a:latin typeface="Arial"/>
              <a:ea typeface="Arial"/>
              <a:cs typeface="Arial"/>
              <a:sym typeface="Arial"/>
            </a:endParaRPr>
          </a:p>
        </p:txBody>
      </p:sp>
      <p:pic>
        <p:nvPicPr>
          <p:cNvPr id="407" name="Google Shape;407;p18" descr="Sketch of a leaf showing to measure the leaf length but not the stem."/>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966657" y="4541216"/>
            <a:ext cx="2083414" cy="137569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pic>
        <p:nvPicPr>
          <p:cNvPr id="412" name="Google Shape;412;p19" descr="A swollen bu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65505" y="4721824"/>
            <a:ext cx="2039562" cy="1608840"/>
          </a:xfrm>
          <a:prstGeom prst="rect">
            <a:avLst/>
          </a:prstGeom>
          <a:noFill/>
          <a:ln>
            <a:noFill/>
          </a:ln>
        </p:spPr>
      </p:pic>
      <p:pic>
        <p:nvPicPr>
          <p:cNvPr id="413" name="Google Shape;413;p19" descr="A bud that has burst"/>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3817035" y="4707072"/>
            <a:ext cx="2178779" cy="1623591"/>
          </a:xfrm>
          <a:prstGeom prst="rect">
            <a:avLst/>
          </a:prstGeom>
          <a:noFill/>
          <a:ln>
            <a:noFill/>
          </a:ln>
        </p:spPr>
      </p:pic>
      <p:sp>
        <p:nvSpPr>
          <p:cNvPr id="414" name="Google Shape;414;p19"/>
          <p:cNvSpPr txBox="1"/>
          <p:nvPr/>
        </p:nvSpPr>
        <p:spPr>
          <a:xfrm>
            <a:off x="2485286" y="4820781"/>
            <a:ext cx="900494"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swollen</a:t>
            </a:r>
            <a:endParaRPr/>
          </a:p>
        </p:txBody>
      </p:sp>
      <p:sp>
        <p:nvSpPr>
          <p:cNvPr id="415" name="Google Shape;415;p19"/>
          <p:cNvSpPr txBox="1"/>
          <p:nvPr/>
        </p:nvSpPr>
        <p:spPr>
          <a:xfrm>
            <a:off x="4906424" y="4791948"/>
            <a:ext cx="103259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budburst</a:t>
            </a:r>
            <a:endParaRPr/>
          </a:p>
        </p:txBody>
      </p:sp>
      <p:pic>
        <p:nvPicPr>
          <p:cNvPr id="416" name="Google Shape;416;p19" descr="A hand measuring a leaf with a rule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07782" y="4707073"/>
            <a:ext cx="2665044" cy="1623591"/>
          </a:xfrm>
          <a:prstGeom prst="rect">
            <a:avLst/>
          </a:prstGeom>
          <a:noFill/>
          <a:ln>
            <a:noFill/>
          </a:ln>
        </p:spPr>
      </p:pic>
      <p:sp>
        <p:nvSpPr>
          <p:cNvPr id="417" name="Google Shape;417;p19"/>
          <p:cNvSpPr txBox="1"/>
          <p:nvPr/>
        </p:nvSpPr>
        <p:spPr>
          <a:xfrm>
            <a:off x="1160049" y="977443"/>
            <a:ext cx="6966300" cy="610101"/>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Every Visit: Tree and Shrub Green-Up Protocol (8/9)</a:t>
            </a:r>
            <a:endParaRPr sz="2400" b="1" i="0" u="none" strike="noStrike" cap="none">
              <a:solidFill>
                <a:srgbClr val="055000"/>
              </a:solidFill>
              <a:latin typeface="Calibri"/>
              <a:ea typeface="Calibri"/>
              <a:cs typeface="Calibri"/>
              <a:sym typeface="Calibri"/>
            </a:endParaRPr>
          </a:p>
        </p:txBody>
      </p:sp>
      <p:sp>
        <p:nvSpPr>
          <p:cNvPr id="418" name="Google Shape;418;p19"/>
          <p:cNvSpPr txBox="1"/>
          <p:nvPr/>
        </p:nvSpPr>
        <p:spPr>
          <a:xfrm>
            <a:off x="6979876" y="3647158"/>
            <a:ext cx="164406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Measure leaf length</a:t>
            </a:r>
            <a:endParaRPr/>
          </a:p>
        </p:txBody>
      </p:sp>
      <p:pic>
        <p:nvPicPr>
          <p:cNvPr id="419" name="Google Shape;419;p19" descr="Screenshot of the datasheet."/>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1465505" y="2040251"/>
            <a:ext cx="5033409" cy="2365343"/>
          </a:xfrm>
          <a:prstGeom prst="rect">
            <a:avLst/>
          </a:prstGeom>
          <a:noFill/>
          <a:ln w="9525" cap="flat" cmpd="sng">
            <a:solidFill>
              <a:srgbClr val="4A452A"/>
            </a:solidFill>
            <a:prstDash val="solid"/>
            <a:round/>
            <a:headEnd type="none" w="sm" len="sm"/>
            <a:tailEnd type="none" w="sm" len="sm"/>
          </a:ln>
        </p:spPr>
      </p:pic>
      <p:cxnSp>
        <p:nvCxnSpPr>
          <p:cNvPr id="420" name="Google Shape;420;p19"/>
          <p:cNvCxnSpPr/>
          <p:nvPr/>
        </p:nvCxnSpPr>
        <p:spPr>
          <a:xfrm flipH="1">
            <a:off x="7724943" y="4121063"/>
            <a:ext cx="153928" cy="565524"/>
          </a:xfrm>
          <a:prstGeom prst="straightConnector1">
            <a:avLst/>
          </a:prstGeom>
          <a:noFill/>
          <a:ln w="25400" cap="flat" cmpd="sng">
            <a:solidFill>
              <a:srgbClr val="FF0000"/>
            </a:solidFill>
            <a:prstDash val="solid"/>
            <a:round/>
            <a:headEnd type="none" w="sm" len="sm"/>
            <a:tailEnd type="stealth" w="med" len="med"/>
          </a:ln>
          <a:effectLst>
            <a:outerShdw blurRad="40000" dist="20000" dir="5400000" rotWithShape="0">
              <a:srgbClr val="000000">
                <a:alpha val="37647"/>
              </a:srgbClr>
            </a:outerShdw>
          </a:effectLst>
        </p:spPr>
      </p:cxnSp>
      <p:sp>
        <p:nvSpPr>
          <p:cNvPr id="421" name="Google Shape;421;p19"/>
          <p:cNvSpPr txBox="1"/>
          <p:nvPr/>
        </p:nvSpPr>
        <p:spPr>
          <a:xfrm>
            <a:off x="1512609" y="1625663"/>
            <a:ext cx="3544112" cy="36933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Record the data on your datasheet.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2" descr="1_LandingPageBioBUDBURSTv2.png"/>
          <p:cNvPicPr preferRelativeResize="0"/>
          <p:nvPr/>
        </p:nvPicPr>
        <p:blipFill rotWithShape="1">
          <a:blip r:embed="rId3" cstate="email">
            <a:alphaModFix amt="20000"/>
            <a:extLst>
              <a:ext uri="{28A0092B-C50C-407E-A947-70E740481C1C}">
                <a14:useLocalDpi xmlns:a14="http://schemas.microsoft.com/office/drawing/2010/main"/>
              </a:ext>
            </a:extLst>
          </a:blip>
          <a:srcRect/>
          <a:stretch/>
        </p:blipFill>
        <p:spPr>
          <a:xfrm>
            <a:off x="1132405" y="2067026"/>
            <a:ext cx="8011593" cy="4790973"/>
          </a:xfrm>
          <a:prstGeom prst="rect">
            <a:avLst/>
          </a:prstGeom>
          <a:noFill/>
          <a:ln>
            <a:noFill/>
          </a:ln>
        </p:spPr>
      </p:pic>
      <p:sp>
        <p:nvSpPr>
          <p:cNvPr id="246" name="Google Shape;246;p2"/>
          <p:cNvSpPr txBox="1"/>
          <p:nvPr/>
        </p:nvSpPr>
        <p:spPr>
          <a:xfrm>
            <a:off x="1164709" y="873310"/>
            <a:ext cx="7959090" cy="54784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Overview</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This module: </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Describes how to select and define a GLOBE Phenology Protocol Study Site</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Provides a step-by-step introduction of the protocol method</a:t>
            </a:r>
            <a:endParaRPr/>
          </a:p>
          <a:p>
            <a:pPr marL="342900" marR="0" lvl="0" indent="-279400" algn="l" rtl="0">
              <a:spcBef>
                <a:spcPts val="0"/>
              </a:spcBef>
              <a:spcAft>
                <a:spcPts val="0"/>
              </a:spcAft>
              <a:buClr>
                <a:schemeClr val="dk1"/>
              </a:buClr>
              <a:buSzPts val="1000"/>
              <a:buFont typeface="Arial"/>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2400" b="1">
                <a:solidFill>
                  <a:srgbClr val="055000"/>
                </a:solidFill>
                <a:latin typeface="Calibri"/>
                <a:ea typeface="Calibri"/>
                <a:cs typeface="Calibri"/>
                <a:sym typeface="Calibri"/>
              </a:rPr>
              <a:t>Learning Objectives</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0" marR="0" lvl="0" indent="0" algn="l" rtl="0">
              <a:spcBef>
                <a:spcPts val="0"/>
              </a:spcBef>
              <a:spcAft>
                <a:spcPts val="0"/>
              </a:spcAft>
              <a:buNone/>
            </a:pPr>
            <a:r>
              <a:rPr lang="en-US" sz="1800" b="1">
                <a:solidFill>
                  <a:srgbClr val="055000"/>
                </a:solidFill>
                <a:latin typeface="Calibri"/>
                <a:ea typeface="Calibri"/>
                <a:cs typeface="Calibri"/>
                <a:sym typeface="Calibri"/>
              </a:rPr>
              <a:t>After completing this module, you will be able to:</a:t>
            </a:r>
            <a:endParaRPr/>
          </a:p>
          <a:p>
            <a:pPr marL="0" marR="0" lvl="0" indent="0" algn="l" rtl="0">
              <a:spcBef>
                <a:spcPts val="0"/>
              </a:spcBef>
              <a:spcAft>
                <a:spcPts val="0"/>
              </a:spcAft>
              <a:buNone/>
            </a:pP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Define phenology and what is meant by tree and shrub green-up</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the importance of quality control steps in the the collection of accurate data</a:t>
            </a:r>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Describe why green-up data is important for understanding our changing Earth system</a:t>
            </a:r>
            <a:endParaRPr sz="1800" b="1">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Explain the difference between accuracy and precision</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Identify a tree and shrub green-up study site and conduct measurements in the field</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Upload data to the GLOBE database</a:t>
            </a:r>
            <a:endParaRPr sz="1000">
              <a:solidFill>
                <a:srgbClr val="055000"/>
              </a:solidFill>
              <a:latin typeface="Calibri"/>
              <a:ea typeface="Calibri"/>
              <a:cs typeface="Calibri"/>
              <a:sym typeface="Calibri"/>
            </a:endParaRPr>
          </a:p>
          <a:p>
            <a:pPr marL="342900" marR="0" lvl="0" indent="-342900" algn="l" rtl="0">
              <a:spcBef>
                <a:spcPts val="0"/>
              </a:spcBef>
              <a:spcAft>
                <a:spcPts val="0"/>
              </a:spcAft>
              <a:buClr>
                <a:srgbClr val="055000"/>
              </a:buClr>
              <a:buSzPts val="1800"/>
              <a:buFont typeface="Arial"/>
              <a:buChar char="•"/>
            </a:pPr>
            <a:r>
              <a:rPr lang="en-US" sz="1800" b="1">
                <a:solidFill>
                  <a:srgbClr val="055000"/>
                </a:solidFill>
                <a:latin typeface="Calibri"/>
                <a:ea typeface="Calibri"/>
                <a:cs typeface="Calibri"/>
                <a:sym typeface="Calibri"/>
              </a:rPr>
              <a:t>Visualize data using GLOBE’s Visualization System</a:t>
            </a:r>
            <a:endParaRPr sz="1000">
              <a:solidFill>
                <a:srgbClr val="055000"/>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20"/>
          <p:cNvSpPr txBox="1"/>
          <p:nvPr/>
        </p:nvSpPr>
        <p:spPr>
          <a:xfrm>
            <a:off x="1267379" y="1055861"/>
            <a:ext cx="5576839" cy="620049"/>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Example of Completed Data Sheet (9/9)</a:t>
            </a:r>
            <a:endParaRPr sz="2400" b="1" i="0" u="none" strike="noStrike" cap="none">
              <a:solidFill>
                <a:srgbClr val="055000"/>
              </a:solidFill>
              <a:latin typeface="Calibri"/>
              <a:ea typeface="Calibri"/>
              <a:cs typeface="Calibri"/>
              <a:sym typeface="Calibri"/>
            </a:endParaRPr>
          </a:p>
        </p:txBody>
      </p:sp>
      <p:pic>
        <p:nvPicPr>
          <p:cNvPr id="427" name="Google Shape;427;p20" descr="Example data sheet with measurements from March to April"/>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481738" y="1675911"/>
            <a:ext cx="7254021" cy="475870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21"/>
          <p:cNvSpPr/>
          <p:nvPr/>
        </p:nvSpPr>
        <p:spPr>
          <a:xfrm>
            <a:off x="1450946" y="1127833"/>
            <a:ext cx="4774490" cy="32316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Report Your Data to GLOBE</a:t>
            </a:r>
            <a:endParaRPr/>
          </a:p>
          <a:p>
            <a:pPr marL="0" marR="0" lvl="0" indent="0" algn="l" rtl="0">
              <a:spcBef>
                <a:spcPts val="0"/>
              </a:spcBef>
              <a:spcAft>
                <a:spcPts val="0"/>
              </a:spcAft>
              <a:buNone/>
            </a:pPr>
            <a:endParaRPr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Desktop Data Entry</a:t>
            </a:r>
            <a:r>
              <a:rPr lang="en-US" sz="1800" b="0" i="0" u="none" strike="noStrike">
                <a:solidFill>
                  <a:srgbClr val="000000"/>
                </a:solidFill>
                <a:latin typeface="Calibri"/>
                <a:ea typeface="Calibri"/>
                <a:cs typeface="Calibri"/>
                <a:sym typeface="Calibri"/>
              </a:rPr>
              <a:t>: Log environmental data directly on the GLOBE website.</a:t>
            </a:r>
            <a:endParaRPr/>
          </a:p>
          <a:p>
            <a:pPr marL="0" marR="0" lvl="0" indent="0" algn="l" rtl="0">
              <a:spcBef>
                <a:spcPts val="0"/>
              </a:spcBef>
              <a:spcAft>
                <a:spcPts val="0"/>
              </a:spcAft>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Email Data Entry</a:t>
            </a:r>
            <a:r>
              <a:rPr lang="en-US" sz="1800" b="0" i="0" u="none" strike="noStrike">
                <a:solidFill>
                  <a:srgbClr val="000000"/>
                </a:solidFill>
                <a:latin typeface="Calibri"/>
                <a:ea typeface="Calibri"/>
                <a:cs typeface="Calibri"/>
                <a:sym typeface="Calibri"/>
              </a:rPr>
              <a:t>: If connectivity is an issue, data can also be entered via email. </a:t>
            </a:r>
            <a:endParaRPr/>
          </a:p>
          <a:p>
            <a:pPr marL="0" marR="0" lvl="0" indent="0" algn="l" rtl="0">
              <a:spcBef>
                <a:spcPts val="0"/>
              </a:spcBef>
              <a:spcAft>
                <a:spcPts val="0"/>
              </a:spcAft>
              <a:buClr>
                <a:schemeClr val="dk1"/>
              </a:buClr>
              <a:buSzPts val="1800"/>
              <a:buFont typeface="Calibri"/>
              <a:buNone/>
            </a:pPr>
            <a:endParaRPr sz="1800" b="0" i="0" u="none" strike="noStrike">
              <a:solidFill>
                <a:srgbClr val="000000"/>
              </a:solidFill>
              <a:latin typeface="Calibri"/>
              <a:ea typeface="Calibri"/>
              <a:cs typeface="Calibri"/>
              <a:sym typeface="Calibri"/>
            </a:endParaRPr>
          </a:p>
          <a:p>
            <a:pPr marL="0" marR="0" lvl="0" indent="-114300" algn="l" rtl="0">
              <a:spcBef>
                <a:spcPts val="0"/>
              </a:spcBef>
              <a:spcAft>
                <a:spcPts val="0"/>
              </a:spcAft>
              <a:buClr>
                <a:srgbClr val="000000"/>
              </a:buClr>
              <a:buSzPts val="1800"/>
              <a:buFont typeface="Calibri"/>
              <a:buAutoNum type="arabicPeriod"/>
            </a:pPr>
            <a:r>
              <a:rPr lang="en-US" sz="1800" b="0" i="0" u="sng" strike="noStrike">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GLOBE Observer App</a:t>
            </a:r>
            <a:r>
              <a:rPr lang="en-US" sz="1800" b="0" i="0" u="none" strike="noStrike">
                <a:solidFill>
                  <a:srgbClr val="000000"/>
                </a:solidFill>
                <a:latin typeface="Calibri"/>
                <a:ea typeface="Calibri"/>
                <a:cs typeface="Calibri"/>
                <a:sym typeface="Calibri"/>
              </a:rPr>
              <a:t>: The app allows users to enter data directly from an iOS or Android device for any GLOBE protocol.  </a:t>
            </a:r>
            <a:endParaRPr sz="1600">
              <a:solidFill>
                <a:schemeClr val="dk1"/>
              </a:solidFill>
              <a:latin typeface="Calibri"/>
              <a:ea typeface="Calibri"/>
              <a:cs typeface="Calibri"/>
              <a:sym typeface="Calibri"/>
            </a:endParaRPr>
          </a:p>
        </p:txBody>
      </p:sp>
      <p:sp>
        <p:nvSpPr>
          <p:cNvPr id="433" name="Google Shape;433;p21"/>
          <p:cNvSpPr txBox="1"/>
          <p:nvPr/>
        </p:nvSpPr>
        <p:spPr>
          <a:xfrm>
            <a:off x="1305055" y="5180622"/>
            <a:ext cx="7690317" cy="1341906"/>
          </a:xfrm>
          <a:prstGeom prst="rect">
            <a:avLst/>
          </a:prstGeom>
          <a:noFill/>
          <a:ln>
            <a:noFill/>
          </a:ln>
        </p:spPr>
        <p:txBody>
          <a:bodyPr spcFirstLastPara="1" wrap="square" lIns="91425" tIns="45700" rIns="91425" bIns="45700" anchor="t" anchorCtr="0">
            <a:spAutoFit/>
          </a:bodyPr>
          <a:lstStyle/>
          <a:p>
            <a:pPr marL="1027113" marR="0" lvl="0" indent="-1027113" algn="l" rtl="0">
              <a:spcBef>
                <a:spcPts val="0"/>
              </a:spcBef>
              <a:spcAft>
                <a:spcPts val="0"/>
              </a:spcAft>
              <a:buNone/>
            </a:pPr>
            <a:r>
              <a:rPr lang="en-US" sz="1400">
                <a:solidFill>
                  <a:srgbClr val="3E5794"/>
                </a:solidFill>
                <a:latin typeface="Arial"/>
                <a:ea typeface="Arial"/>
                <a:cs typeface="Arial"/>
                <a:sym typeface="Arial"/>
              </a:rPr>
              <a:t>Step 1</a:t>
            </a:r>
            <a:r>
              <a:rPr lang="en-US" sz="1400">
                <a:solidFill>
                  <a:schemeClr val="dk1"/>
                </a:solidFill>
                <a:latin typeface="Arial"/>
                <a:ea typeface="Arial"/>
                <a:cs typeface="Arial"/>
                <a:sym typeface="Arial"/>
              </a:rPr>
              <a:t>: Confirm that a Green-Up Study Site has been defined</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2</a:t>
            </a:r>
            <a:r>
              <a:rPr lang="en-US" sz="1400">
                <a:solidFill>
                  <a:schemeClr val="dk1"/>
                </a:solidFill>
                <a:latin typeface="Arial"/>
                <a:ea typeface="Arial"/>
                <a:cs typeface="Arial"/>
                <a:sym typeface="Arial"/>
              </a:rPr>
              <a:t>: Select “Green-Up” from the Phenology data entry menu</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3</a:t>
            </a:r>
            <a:r>
              <a:rPr lang="en-US" sz="1400">
                <a:solidFill>
                  <a:schemeClr val="dk1"/>
                </a:solidFill>
                <a:latin typeface="Arial"/>
                <a:ea typeface="Arial"/>
                <a:cs typeface="Arial"/>
                <a:sym typeface="Arial"/>
              </a:rPr>
              <a:t>: Select your Study Site, enter the date and growing season cycle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4</a:t>
            </a:r>
            <a:r>
              <a:rPr lang="en-US" sz="1400">
                <a:solidFill>
                  <a:schemeClr val="dk1"/>
                </a:solidFill>
                <a:latin typeface="Arial"/>
                <a:ea typeface="Arial"/>
                <a:cs typeface="Arial"/>
                <a:sym typeface="Arial"/>
              </a:rPr>
              <a:t>: Enter data for the grass/ leaves/buds from each line of the data sheet, one at a time</a:t>
            </a:r>
            <a:endParaRPr/>
          </a:p>
          <a:p>
            <a:pPr marL="1027113" marR="0" lvl="0" indent="-1027113" algn="l" rtl="0">
              <a:spcBef>
                <a:spcPts val="280"/>
              </a:spcBef>
              <a:spcAft>
                <a:spcPts val="0"/>
              </a:spcAft>
              <a:buNone/>
            </a:pPr>
            <a:r>
              <a:rPr lang="en-US" sz="1400">
                <a:solidFill>
                  <a:srgbClr val="3E5794"/>
                </a:solidFill>
                <a:latin typeface="Arial"/>
                <a:ea typeface="Arial"/>
                <a:cs typeface="Arial"/>
                <a:sym typeface="Arial"/>
              </a:rPr>
              <a:t>Step 5</a:t>
            </a:r>
            <a:r>
              <a:rPr lang="en-US" sz="1400">
                <a:solidFill>
                  <a:schemeClr val="dk1"/>
                </a:solidFill>
                <a:latin typeface="Arial"/>
                <a:ea typeface="Arial"/>
                <a:cs typeface="Arial"/>
                <a:sym typeface="Arial"/>
              </a:rPr>
              <a:t>: Confirm data entries on verification page</a:t>
            </a:r>
            <a:endParaRPr/>
          </a:p>
        </p:txBody>
      </p:sp>
      <p:pic>
        <p:nvPicPr>
          <p:cNvPr id="434" name="Google Shape;434;p21" descr="GLOBE Observer App homepage."/>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6638478" y="1569177"/>
            <a:ext cx="1883683" cy="31701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2"/>
          <p:cNvSpPr txBox="1"/>
          <p:nvPr/>
        </p:nvSpPr>
        <p:spPr>
          <a:xfrm>
            <a:off x="1388532" y="1022853"/>
            <a:ext cx="7270800" cy="44946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GLOBE provides the ability to view and interact with data measured across the world. Use the </a:t>
            </a:r>
            <a:r>
              <a:rPr lang="en-US" sz="18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 </a:t>
            </a:r>
            <a:r>
              <a:rPr lang="en-US" sz="1800" b="1"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visualization tool</a:t>
            </a:r>
            <a:r>
              <a:rPr lang="en-US" sz="1800">
                <a:solidFill>
                  <a:schemeClr val="dk1"/>
                </a:solidFill>
                <a:latin typeface="Calibri"/>
                <a:ea typeface="Calibri"/>
                <a:cs typeface="Calibri"/>
                <a:sym typeface="Calibri"/>
              </a:rPr>
              <a:t> to map, graph, filter and export Green-Up data that have been measured across GLOBE protocols since 1995. </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40" name="Google Shape;440;p22"/>
          <p:cNvSpPr txBox="1"/>
          <p:nvPr/>
        </p:nvSpPr>
        <p:spPr>
          <a:xfrm>
            <a:off x="2345735" y="6317823"/>
            <a:ext cx="7441906"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See</a:t>
            </a:r>
            <a:r>
              <a:rPr lang="en-US" sz="1400">
                <a:solidFill>
                  <a:schemeClr val="dk1"/>
                </a:solidFill>
                <a:latin typeface="Calibri"/>
                <a:ea typeface="Calibri"/>
                <a:cs typeface="Calibri"/>
                <a:sym typeface="Calibri"/>
              </a:rPr>
              <a:t> </a:t>
            </a:r>
            <a:r>
              <a:rPr lang="en-US" sz="18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video tutorials on using the GLOBE Visualization system</a:t>
            </a:r>
            <a:r>
              <a:rPr lang="en-US" sz="1400">
                <a:solidFill>
                  <a:schemeClr val="dk1"/>
                </a:solidFill>
                <a:latin typeface="Calibri"/>
                <a:ea typeface="Calibri"/>
                <a:cs typeface="Calibri"/>
                <a:sym typeface="Calibri"/>
              </a:rPr>
              <a:t>. </a:t>
            </a:r>
            <a:br>
              <a:rPr lang="en-US" sz="1400" b="1">
                <a:solidFill>
                  <a:schemeClr val="dk1"/>
                </a:solidFill>
                <a:latin typeface="Calibri"/>
                <a:ea typeface="Calibri"/>
                <a:cs typeface="Calibri"/>
                <a:sym typeface="Calibri"/>
              </a:rPr>
            </a:br>
            <a:endParaRPr sz="1400" b="1">
              <a:solidFill>
                <a:schemeClr val="dk1"/>
              </a:solidFill>
              <a:latin typeface="Calibri"/>
              <a:ea typeface="Calibri"/>
              <a:cs typeface="Calibri"/>
              <a:sym typeface="Calibri"/>
            </a:endParaRPr>
          </a:p>
        </p:txBody>
      </p:sp>
      <p:sp>
        <p:nvSpPr>
          <p:cNvPr id="441" name="Google Shape;441;p22"/>
          <p:cNvSpPr txBox="1"/>
          <p:nvPr/>
        </p:nvSpPr>
        <p:spPr>
          <a:xfrm>
            <a:off x="2345735" y="2589460"/>
            <a:ext cx="1205763"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the layers icon.</a:t>
            </a:r>
            <a:endParaRPr/>
          </a:p>
        </p:txBody>
      </p:sp>
      <p:sp>
        <p:nvSpPr>
          <p:cNvPr id="442" name="Google Shape;442;p22"/>
          <p:cNvSpPr txBox="1"/>
          <p:nvPr/>
        </p:nvSpPr>
        <p:spPr>
          <a:xfrm>
            <a:off x="1889688" y="4230743"/>
            <a:ext cx="1487229"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Select Green-up under the Biosphere drop down </a:t>
            </a:r>
            <a:endParaRPr/>
          </a:p>
        </p:txBody>
      </p:sp>
      <p:pic>
        <p:nvPicPr>
          <p:cNvPr id="443" name="Google Shape;443;p22" descr="Screenshot of the filters menu in the visualization system. "/>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70104" y="2377093"/>
            <a:ext cx="3094992" cy="3799655"/>
          </a:xfrm>
          <a:prstGeom prst="rect">
            <a:avLst/>
          </a:prstGeom>
          <a:noFill/>
          <a:ln>
            <a:noFill/>
          </a:ln>
        </p:spPr>
      </p:pic>
      <p:sp>
        <p:nvSpPr>
          <p:cNvPr id="444" name="Google Shape;444;p22"/>
          <p:cNvSpPr txBox="1"/>
          <p:nvPr/>
        </p:nvSpPr>
        <p:spPr>
          <a:xfrm>
            <a:off x="7787901" y="3436221"/>
            <a:ext cx="1487229"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Submit.</a:t>
            </a:r>
            <a:endParaRPr/>
          </a:p>
        </p:txBody>
      </p:sp>
      <p:cxnSp>
        <p:nvCxnSpPr>
          <p:cNvPr id="445" name="Google Shape;445;p22"/>
          <p:cNvCxnSpPr/>
          <p:nvPr/>
        </p:nvCxnSpPr>
        <p:spPr>
          <a:xfrm rot="10800000" flipH="1">
            <a:off x="3306871" y="2589460"/>
            <a:ext cx="764088" cy="266474"/>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6" name="Google Shape;446;p22"/>
          <p:cNvCxnSpPr>
            <a:stCxn id="442" idx="3"/>
          </p:cNvCxnSpPr>
          <p:nvPr/>
        </p:nvCxnSpPr>
        <p:spPr>
          <a:xfrm rot="10800000" flipH="1">
            <a:off x="3376917" y="4659852"/>
            <a:ext cx="938700" cy="10950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47" name="Google Shape;447;p22"/>
          <p:cNvCxnSpPr/>
          <p:nvPr/>
        </p:nvCxnSpPr>
        <p:spPr>
          <a:xfrm flipH="1">
            <a:off x="7049709" y="3676035"/>
            <a:ext cx="705759" cy="241340"/>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2" name="Google Shape;452;p23"/>
          <p:cNvSpPr txBox="1"/>
          <p:nvPr/>
        </p:nvSpPr>
        <p:spPr>
          <a:xfrm>
            <a:off x="1397294" y="1029088"/>
            <a:ext cx="7270800" cy="3663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600"/>
              </a:spcBef>
              <a:spcAft>
                <a:spcPts val="0"/>
              </a:spcAft>
              <a:buNone/>
            </a:pPr>
            <a:r>
              <a:rPr lang="en-US" sz="1800">
                <a:solidFill>
                  <a:schemeClr val="dk1"/>
                </a:solidFill>
                <a:latin typeface="Calibri"/>
                <a:ea typeface="Calibri"/>
                <a:cs typeface="Calibri"/>
                <a:sym typeface="Calibri"/>
              </a:rPr>
              <a:t>Select the date for which you need Green-Up data.</a:t>
            </a:r>
            <a:endParaRPr/>
          </a:p>
          <a:p>
            <a:pPr marL="285750" marR="0" lvl="0" indent="-171450" algn="l" rtl="0">
              <a:spcBef>
                <a:spcPts val="60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pic>
        <p:nvPicPr>
          <p:cNvPr id="453" name="Google Shape;453;p23" descr="Screenshot of the data visualization system showing the date chooser.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397294" y="2972021"/>
            <a:ext cx="7359112" cy="2856891"/>
          </a:xfrm>
          <a:prstGeom prst="rect">
            <a:avLst/>
          </a:prstGeom>
          <a:noFill/>
          <a:ln>
            <a:noFill/>
          </a:ln>
        </p:spPr>
      </p:pic>
      <p:cxnSp>
        <p:nvCxnSpPr>
          <p:cNvPr id="454" name="Google Shape;454;p23"/>
          <p:cNvCxnSpPr/>
          <p:nvPr/>
        </p:nvCxnSpPr>
        <p:spPr>
          <a:xfrm>
            <a:off x="4189956" y="2111738"/>
            <a:ext cx="2148214" cy="1545862"/>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58"/>
        <p:cNvGrpSpPr/>
        <p:nvPr/>
      </p:nvGrpSpPr>
      <p:grpSpPr>
        <a:xfrm>
          <a:off x="0" y="0"/>
          <a:ext cx="0" cy="0"/>
          <a:chOff x="0" y="0"/>
          <a:chExt cx="0" cy="0"/>
        </a:xfrm>
      </p:grpSpPr>
      <p:sp>
        <p:nvSpPr>
          <p:cNvPr id="459" name="Google Shape;459;p24"/>
          <p:cNvSpPr txBox="1"/>
          <p:nvPr/>
        </p:nvSpPr>
        <p:spPr>
          <a:xfrm>
            <a:off x="7837750" y="2208115"/>
            <a:ext cx="1202268" cy="206210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 on the table icon to view the data in a table and download it as a .csv for analysis.</a:t>
            </a:r>
            <a:endParaRPr/>
          </a:p>
        </p:txBody>
      </p:sp>
      <p:sp>
        <p:nvSpPr>
          <p:cNvPr id="460" name="Google Shape;460;p24"/>
          <p:cNvSpPr txBox="1"/>
          <p:nvPr/>
        </p:nvSpPr>
        <p:spPr>
          <a:xfrm>
            <a:off x="1397294" y="1140518"/>
            <a:ext cx="7270751" cy="31393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b="1">
                <a:solidFill>
                  <a:schemeClr val="dk2"/>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2"/>
              </a:solidFill>
              <a:latin typeface="Calibri"/>
              <a:ea typeface="Calibri"/>
              <a:cs typeface="Calibri"/>
              <a:sym typeface="Calibri"/>
            </a:endParaRPr>
          </a:p>
        </p:txBody>
      </p:sp>
      <p:sp>
        <p:nvSpPr>
          <p:cNvPr id="461" name="Google Shape;461;p24"/>
          <p:cNvSpPr txBox="1"/>
          <p:nvPr/>
        </p:nvSpPr>
        <p:spPr>
          <a:xfrm>
            <a:off x="1397294" y="1027776"/>
            <a:ext cx="744190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Visualize and Retrieve Data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Select the sampling site for which you need Green-Up Data, and a box will open with a data summary for that site.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  </a:t>
            </a:r>
            <a:endParaRPr/>
          </a:p>
        </p:txBody>
      </p:sp>
      <p:pic>
        <p:nvPicPr>
          <p:cNvPr id="462" name="Google Shape;462;p24" descr="A screenshot of a computer&#10;&#10;Description automatically generate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2459296" y="2433180"/>
            <a:ext cx="5106259" cy="3471449"/>
          </a:xfrm>
          <a:prstGeom prst="rect">
            <a:avLst/>
          </a:prstGeom>
          <a:noFill/>
          <a:ln>
            <a:noFill/>
          </a:ln>
        </p:spPr>
      </p:pic>
      <p:cxnSp>
        <p:nvCxnSpPr>
          <p:cNvPr id="463" name="Google Shape;463;p24"/>
          <p:cNvCxnSpPr/>
          <p:nvPr/>
        </p:nvCxnSpPr>
        <p:spPr>
          <a:xfrm>
            <a:off x="2261941" y="3355268"/>
            <a:ext cx="1197330" cy="1776617"/>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cxnSp>
        <p:nvCxnSpPr>
          <p:cNvPr id="464" name="Google Shape;464;p24"/>
          <p:cNvCxnSpPr/>
          <p:nvPr/>
        </p:nvCxnSpPr>
        <p:spPr>
          <a:xfrm flipH="1">
            <a:off x="7152362" y="2755098"/>
            <a:ext cx="685388" cy="533611"/>
          </a:xfrm>
          <a:prstGeom prst="straightConnector1">
            <a:avLst/>
          </a:prstGeom>
          <a:noFill/>
          <a:ln w="38100" cap="flat" cmpd="sng">
            <a:solidFill>
              <a:schemeClr val="dk1"/>
            </a:solidFill>
            <a:prstDash val="solid"/>
            <a:round/>
            <a:headEnd type="none" w="sm" len="sm"/>
            <a:tailEnd type="stealth" w="med" len="med"/>
          </a:ln>
          <a:effectLst>
            <a:outerShdw blurRad="40000" dist="20000" dir="5400000" rotWithShape="0">
              <a:srgbClr val="000000">
                <a:alpha val="37647"/>
              </a:srgbClr>
            </a:outerShdw>
          </a:effectLst>
        </p:spPr>
      </p:cxnSp>
      <p:sp>
        <p:nvSpPr>
          <p:cNvPr id="465" name="Google Shape;465;p24"/>
          <p:cNvSpPr txBox="1"/>
          <p:nvPr/>
        </p:nvSpPr>
        <p:spPr>
          <a:xfrm>
            <a:off x="1306250" y="2421402"/>
            <a:ext cx="1202268"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1">
                <a:solidFill>
                  <a:schemeClr val="dk1"/>
                </a:solidFill>
                <a:latin typeface="Calibri"/>
                <a:ea typeface="Calibri"/>
                <a:cs typeface="Calibri"/>
                <a:sym typeface="Calibri"/>
              </a:rPr>
              <a:t>Clicking on a location will open to a map note providing Green-Up data for that location and time.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25" descr="1_LandingPageBioBUDBURSTv2.png"/>
          <p:cNvPicPr preferRelativeResize="0"/>
          <p:nvPr/>
        </p:nvPicPr>
        <p:blipFill rotWithShape="1">
          <a:blip r:embed="rId3" cstate="email">
            <a:alphaModFix amt="10000"/>
            <a:extLst>
              <a:ext uri="{28A0092B-C50C-407E-A947-70E740481C1C}">
                <a14:useLocalDpi xmlns:a14="http://schemas.microsoft.com/office/drawing/2010/main"/>
              </a:ext>
            </a:extLst>
          </a:blip>
          <a:srcRect/>
          <a:stretch/>
        </p:blipFill>
        <p:spPr>
          <a:xfrm>
            <a:off x="1105647" y="2106706"/>
            <a:ext cx="8038353" cy="4751293"/>
          </a:xfrm>
          <a:prstGeom prst="rect">
            <a:avLst/>
          </a:prstGeom>
          <a:noFill/>
          <a:ln>
            <a:noFill/>
          </a:ln>
        </p:spPr>
      </p:pic>
      <p:sp>
        <p:nvSpPr>
          <p:cNvPr id="472" name="Google Shape;472;p25"/>
          <p:cNvSpPr/>
          <p:nvPr/>
        </p:nvSpPr>
        <p:spPr>
          <a:xfrm>
            <a:off x="1148489" y="1037958"/>
            <a:ext cx="7647586" cy="489364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Review questions to help you prepare to do the Tree and Shrub Green- Up Measurements as part of the GLOBE Phenology Protocols</a:t>
            </a:r>
            <a:r>
              <a:rPr lang="en-US" sz="2400">
                <a:solidFill>
                  <a:srgbClr val="055000"/>
                </a:solidFill>
                <a:latin typeface="Calibri"/>
                <a:ea typeface="Calibri"/>
                <a:cs typeface="Calibri"/>
                <a:sym typeface="Calibri"/>
              </a:rPr>
              <a:t> </a:t>
            </a:r>
            <a:endParaRPr/>
          </a:p>
          <a:p>
            <a:pPr marL="0" marR="0" lvl="0" indent="0" algn="l" rtl="0">
              <a:spcBef>
                <a:spcPts val="0"/>
              </a:spcBef>
              <a:spcAft>
                <a:spcPts val="0"/>
              </a:spcAft>
              <a:buNone/>
            </a:pPr>
            <a:endParaRPr sz="24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Tree Green-Up measurements are part of what GLOBE Protocol area or Earth system sphere?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What is phenology?</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for scientists to know when Green-Up takes place in a location, year by year?</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Define these terms: Dormancy, Swelling and Budburst.</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that your sampling site is not located close to a building?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do you think it is important to monitor green-up of a dominant native species?</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Why is it important to identify your tree to genus and species? </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How do you mark the buds so you know to measure the same buds throughout the green-up season?</a:t>
            </a:r>
            <a:endParaRPr/>
          </a:p>
          <a:p>
            <a:pPr marL="342900" marR="0" lvl="0" indent="-342900" algn="l" rtl="0">
              <a:spcBef>
                <a:spcPts val="0"/>
              </a:spcBef>
              <a:spcAft>
                <a:spcPts val="0"/>
              </a:spcAft>
              <a:buClr>
                <a:schemeClr val="dk1"/>
              </a:buClr>
              <a:buSzPts val="1600"/>
              <a:buFont typeface="Calibri"/>
              <a:buAutoNum type="arabicPeriod"/>
            </a:pPr>
            <a:r>
              <a:rPr lang="en-US" sz="1600" b="1">
                <a:solidFill>
                  <a:schemeClr val="dk1"/>
                </a:solidFill>
                <a:latin typeface="Calibri"/>
                <a:ea typeface="Calibri"/>
                <a:cs typeface="Calibri"/>
                <a:sym typeface="Calibri"/>
              </a:rPr>
              <a:t>When you measure the leaf, do you measure from the base of the leaf stem?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p:nvPr/>
        </p:nvSpPr>
        <p:spPr>
          <a:xfrm>
            <a:off x="1739652" y="1323901"/>
            <a:ext cx="669445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rgbClr val="000000"/>
                </a:solidFill>
                <a:latin typeface="Calibri"/>
                <a:ea typeface="Calibri"/>
                <a:cs typeface="Calibri"/>
                <a:sym typeface="Calibri"/>
              </a:rPr>
              <a:t>You have now completed the slide stack. Sign on to the GLOBE website, and take the assessment corresponding to </a:t>
            </a:r>
            <a:r>
              <a:rPr lang="en-US" sz="2400" b="1">
                <a:solidFill>
                  <a:srgbClr val="055000"/>
                </a:solidFill>
                <a:latin typeface="Calibri"/>
                <a:ea typeface="Calibri"/>
                <a:cs typeface="Calibri"/>
                <a:sym typeface="Calibri"/>
              </a:rPr>
              <a:t>Tree and Shrub Green-Up Protocol.</a:t>
            </a:r>
            <a:endParaRPr sz="2400">
              <a:solidFill>
                <a:srgbClr val="000000"/>
              </a:solidFill>
              <a:latin typeface="Calibri"/>
              <a:ea typeface="Calibri"/>
              <a:cs typeface="Calibri"/>
              <a:sym typeface="Calibri"/>
            </a:endParaRPr>
          </a:p>
          <a:p>
            <a:pPr marL="0" marR="0" lvl="0" indent="0" algn="l" rtl="0">
              <a:spcBef>
                <a:spcPts val="0"/>
              </a:spcBef>
              <a:spcAft>
                <a:spcPts val="0"/>
              </a:spcAft>
              <a:buNone/>
            </a:pPr>
            <a:endParaRPr sz="2400">
              <a:solidFill>
                <a:srgbClr val="000000"/>
              </a:solidFill>
              <a:latin typeface="Calibri"/>
              <a:ea typeface="Calibri"/>
              <a:cs typeface="Calibri"/>
              <a:sym typeface="Calibri"/>
            </a:endParaRPr>
          </a:p>
          <a:p>
            <a:pPr marL="0" marR="0" lvl="0" indent="0" algn="l" rtl="0">
              <a:spcBef>
                <a:spcPts val="0"/>
              </a:spcBef>
              <a:spcAft>
                <a:spcPts val="0"/>
              </a:spcAft>
              <a:buNone/>
            </a:pPr>
            <a:r>
              <a:rPr lang="en-US" sz="2400">
                <a:solidFill>
                  <a:srgbClr val="000000"/>
                </a:solidFill>
                <a:latin typeface="Calibri"/>
                <a:ea typeface="Calibri"/>
                <a:cs typeface="Calibri"/>
                <a:sym typeface="Calibri"/>
              </a:rPr>
              <a:t>When you pass the assessment, you are ready to take </a:t>
            </a:r>
            <a:r>
              <a:rPr lang="en-US" sz="2400" b="1">
                <a:solidFill>
                  <a:srgbClr val="055000"/>
                </a:solidFill>
                <a:latin typeface="Calibri"/>
                <a:ea typeface="Calibri"/>
                <a:cs typeface="Calibri"/>
                <a:sym typeface="Calibri"/>
              </a:rPr>
              <a:t>Tree and Shrub Green-Up </a:t>
            </a:r>
            <a:r>
              <a:rPr lang="en-US" sz="2400">
                <a:solidFill>
                  <a:srgbClr val="000000"/>
                </a:solidFill>
                <a:latin typeface="Calibri"/>
                <a:ea typeface="Calibri"/>
                <a:cs typeface="Calibri"/>
                <a:sym typeface="Calibri"/>
              </a:rPr>
              <a:t>measurements! </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Welcome to the </a:t>
            </a:r>
            <a:r>
              <a:rPr lang="en-US" sz="2400" b="1">
                <a:solidFill>
                  <a:srgbClr val="055000"/>
                </a:solidFill>
                <a:latin typeface="Calibri"/>
                <a:ea typeface="Calibri"/>
                <a:cs typeface="Calibri"/>
                <a:sym typeface="Calibri"/>
              </a:rPr>
              <a:t>Green-Up GLOBE community!  </a:t>
            </a:r>
            <a:endParaRPr/>
          </a:p>
        </p:txBody>
      </p:sp>
      <p:grpSp>
        <p:nvGrpSpPr>
          <p:cNvPr id="479" name="Google Shape;479;p26" descr="Five pictures of the same tree in different stages of green-up. "/>
          <p:cNvGrpSpPr/>
          <p:nvPr/>
        </p:nvGrpSpPr>
        <p:grpSpPr>
          <a:xfrm>
            <a:off x="1739652" y="5145792"/>
            <a:ext cx="6526627" cy="1392945"/>
            <a:chOff x="1173" y="2460"/>
            <a:chExt cx="3853" cy="1152"/>
          </a:xfrm>
        </p:grpSpPr>
        <p:pic>
          <p:nvPicPr>
            <p:cNvPr id="480" name="Google Shape;480;p26" descr="SweetGum-Spring-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245" y="2460"/>
              <a:ext cx="781" cy="1152"/>
            </a:xfrm>
            <a:prstGeom prst="rect">
              <a:avLst/>
            </a:prstGeom>
            <a:noFill/>
            <a:ln w="9525" cap="flat" cmpd="sng">
              <a:solidFill>
                <a:schemeClr val="dk1"/>
              </a:solidFill>
              <a:prstDash val="solid"/>
              <a:miter lim="800000"/>
              <a:headEnd type="none" w="sm" len="sm"/>
              <a:tailEnd type="none" w="sm" len="sm"/>
            </a:ln>
          </p:spPr>
        </p:pic>
        <p:pic>
          <p:nvPicPr>
            <p:cNvPr id="481" name="Google Shape;481;p26" descr="SweetGum-Spring-0"/>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173" y="2460"/>
              <a:ext cx="763" cy="1152"/>
            </a:xfrm>
            <a:prstGeom prst="rect">
              <a:avLst/>
            </a:prstGeom>
            <a:noFill/>
            <a:ln w="9525" cap="flat" cmpd="sng">
              <a:solidFill>
                <a:schemeClr val="dk1"/>
              </a:solidFill>
              <a:prstDash val="solid"/>
              <a:miter lim="800000"/>
              <a:headEnd type="none" w="sm" len="sm"/>
              <a:tailEnd type="none" w="sm" len="sm"/>
            </a:ln>
          </p:spPr>
        </p:pic>
        <p:pic>
          <p:nvPicPr>
            <p:cNvPr id="482" name="Google Shape;482;p26" descr="SweetGum-Spring-1"/>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1935" y="2460"/>
              <a:ext cx="763" cy="1152"/>
            </a:xfrm>
            <a:prstGeom prst="rect">
              <a:avLst/>
            </a:prstGeom>
            <a:noFill/>
            <a:ln w="9525" cap="flat" cmpd="sng">
              <a:solidFill>
                <a:schemeClr val="dk1"/>
              </a:solidFill>
              <a:prstDash val="solid"/>
              <a:miter lim="800000"/>
              <a:headEnd type="none" w="sm" len="sm"/>
              <a:tailEnd type="none" w="sm" len="sm"/>
            </a:ln>
          </p:spPr>
        </p:pic>
        <p:pic>
          <p:nvPicPr>
            <p:cNvPr id="483" name="Google Shape;483;p26" descr="SweetGum-Spring-2"/>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697" y="2460"/>
              <a:ext cx="763" cy="1152"/>
            </a:xfrm>
            <a:prstGeom prst="rect">
              <a:avLst/>
            </a:prstGeom>
            <a:noFill/>
            <a:ln w="9525" cap="flat" cmpd="sng">
              <a:solidFill>
                <a:schemeClr val="dk1"/>
              </a:solidFill>
              <a:prstDash val="solid"/>
              <a:miter lim="800000"/>
              <a:headEnd type="none" w="sm" len="sm"/>
              <a:tailEnd type="none" w="sm" len="sm"/>
            </a:ln>
          </p:spPr>
        </p:pic>
        <p:pic>
          <p:nvPicPr>
            <p:cNvPr id="484" name="Google Shape;484;p26" descr="SweetGum-Spring-3"/>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3459" y="2460"/>
              <a:ext cx="789" cy="1152"/>
            </a:xfrm>
            <a:prstGeom prst="rect">
              <a:avLst/>
            </a:prstGeom>
            <a:noFill/>
            <a:ln w="9525" cap="flat" cmpd="sng">
              <a:solidFill>
                <a:schemeClr val="dk1"/>
              </a:solidFill>
              <a:prstDash val="solid"/>
              <a:miter lim="800000"/>
              <a:headEnd type="none" w="sm" len="sm"/>
              <a:tailEnd type="none" w="sm" len="sm"/>
            </a:ln>
          </p:spPr>
        </p:pic>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27"/>
          <p:cNvSpPr txBox="1"/>
          <p:nvPr/>
        </p:nvSpPr>
        <p:spPr>
          <a:xfrm>
            <a:off x="1284369" y="1027363"/>
            <a:ext cx="7506429" cy="56323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Frequently Asked Questions</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Will the marker hurt the bud?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Do not mark the bud itself. Mark the woody branch next to it. That way you will not hurt the plant.</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do you mean by a relatively large branch?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Use your judgment. Each branch should be healthy and large relative to the other branches on the tree or shrub. You want the branch to still be there next year. Be careful not to damage the branch during the labeling and measurements.</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a branch breaks during the study?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Continue your observations by teaming up with other students and observing their branch.</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Will all the buds start to swell at the same time?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No. Some of the buds on your branch may not green-up on exactly the same day as the terminal bud.</a:t>
            </a:r>
            <a:endParaRPr/>
          </a:p>
          <a:p>
            <a:pPr marL="0" marR="0" lvl="0" indent="0" algn="l" rtl="0">
              <a:spcBef>
                <a:spcPts val="0"/>
              </a:spcBef>
              <a:spcAft>
                <a:spcPts val="0"/>
              </a:spcAft>
              <a:buNone/>
            </a:pPr>
            <a:endParaRPr sz="16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Should I look at the same buds from year to year?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You should observe the same branch, which will typically have new terminal buds each year.</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8"/>
          <p:cNvSpPr txBox="1"/>
          <p:nvPr/>
        </p:nvSpPr>
        <p:spPr>
          <a:xfrm>
            <a:off x="1284369" y="1027363"/>
            <a:ext cx="7506429" cy="3170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Frequently Asked Questions</a:t>
            </a:r>
            <a:endParaRPr/>
          </a:p>
          <a:p>
            <a:pPr marL="0" marR="0" lvl="0" indent="0" algn="l" rtl="0">
              <a:spcBef>
                <a:spcPts val="0"/>
              </a:spcBef>
              <a:spcAft>
                <a:spcPts val="0"/>
              </a:spcAft>
              <a:buNone/>
            </a:pPr>
            <a:endParaRPr sz="2000" b="1">
              <a:solidFill>
                <a:srgbClr val="055000"/>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needle-leaved trees are the abundant vegetation?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Usually there are understory deciduous shrubs that can be used instead. For example, Snowberry in Douglas Fir, Gamel Oak in Ponderosa Pine. Typically these deciduous plants are what the satellites are detecting as Green-up. The Green-up of conifers is a subtle process and not easily observed. </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a:p>
            <a:pPr marL="0" marR="0" lvl="0" indent="0" algn="l" rtl="0">
              <a:spcBef>
                <a:spcPts val="0"/>
              </a:spcBef>
              <a:spcAft>
                <a:spcPts val="0"/>
              </a:spcAft>
              <a:buNone/>
            </a:pPr>
            <a:r>
              <a:rPr lang="en-US" sz="1600" b="1">
                <a:solidFill>
                  <a:srgbClr val="055000"/>
                </a:solidFill>
                <a:latin typeface="Calibri"/>
                <a:ea typeface="Calibri"/>
                <a:cs typeface="Calibri"/>
                <a:sym typeface="Calibri"/>
              </a:rPr>
              <a:t>What if multiple leaves emerge from a single bud after the bud bursts open?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Choose one of the leaves and mark it with the permanent marker. Take measurements </a:t>
            </a:r>
            <a:endParaRPr/>
          </a:p>
          <a:p>
            <a:pPr marL="0" marR="0" lvl="0" indent="0" algn="l" rtl="0">
              <a:spcBef>
                <a:spcPts val="0"/>
              </a:spcBef>
              <a:spcAft>
                <a:spcPts val="0"/>
              </a:spcAft>
              <a:buNone/>
            </a:pPr>
            <a:r>
              <a:rPr lang="en-US" sz="1600">
                <a:solidFill>
                  <a:schemeClr val="dk1"/>
                </a:solidFill>
                <a:latin typeface="Calibri"/>
                <a:ea typeface="Calibri"/>
                <a:cs typeface="Calibri"/>
                <a:sym typeface="Calibri"/>
              </a:rPr>
              <a:t>of the marked leaf.</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pic>
        <p:nvPicPr>
          <p:cNvPr id="499" name="Google Shape;499;p29" descr="Graph of green-up data for two tree species.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655434" y="2015193"/>
            <a:ext cx="6985000" cy="3670300"/>
          </a:xfrm>
          <a:prstGeom prst="rect">
            <a:avLst/>
          </a:prstGeom>
          <a:noFill/>
          <a:ln>
            <a:noFill/>
          </a:ln>
        </p:spPr>
      </p:pic>
      <p:sp>
        <p:nvSpPr>
          <p:cNvPr id="500" name="Google Shape;500;p29"/>
          <p:cNvSpPr txBox="1"/>
          <p:nvPr/>
        </p:nvSpPr>
        <p:spPr>
          <a:xfrm>
            <a:off x="1385201" y="5626894"/>
            <a:ext cx="7488567" cy="123110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200">
                <a:solidFill>
                  <a:schemeClr val="dk1"/>
                </a:solidFill>
                <a:latin typeface="Calibri"/>
                <a:ea typeface="Calibri"/>
                <a:cs typeface="Calibri"/>
                <a:sym typeface="Calibri"/>
              </a:rPr>
              <a:t>This graphic shows the green-up data of </a:t>
            </a:r>
            <a:r>
              <a:rPr lang="en-US" sz="1200" i="1">
                <a:solidFill>
                  <a:schemeClr val="dk1"/>
                </a:solidFill>
                <a:latin typeface="Calibri"/>
                <a:ea typeface="Calibri"/>
                <a:cs typeface="Calibri"/>
                <a:sym typeface="Calibri"/>
              </a:rPr>
              <a:t>Betula papyrifera</a:t>
            </a:r>
            <a:r>
              <a:rPr lang="en-US" sz="1200">
                <a:solidFill>
                  <a:schemeClr val="dk1"/>
                </a:solidFill>
                <a:latin typeface="Calibri"/>
                <a:ea typeface="Calibri"/>
                <a:cs typeface="Calibri"/>
                <a:sym typeface="Calibri"/>
              </a:rPr>
              <a:t> (paper birch) collected by the Innoko River School in Shagleuk, Alaska in May, 2005. Four different leaves were measured, but two of the leaves have the same green-up trend, so the lines lay on top of each other. You can see that the green-up of these paper birch leaves happened in a span of five days. It appears that the leaves have stopped growing because the curves have plateaued, but we need additional observations to be sure. Source: GLOBE.</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
        <p:nvSpPr>
          <p:cNvPr id="501" name="Google Shape;501;p29"/>
          <p:cNvSpPr txBox="1"/>
          <p:nvPr/>
        </p:nvSpPr>
        <p:spPr>
          <a:xfrm>
            <a:off x="1385201" y="1037912"/>
            <a:ext cx="7320859" cy="123110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Data Analysis Example</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Do leaves grow at the same rate for different species?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Will leaves of the same species grow at the same rate at different locations?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3"/>
          <p:cNvSpPr/>
          <p:nvPr/>
        </p:nvSpPr>
        <p:spPr>
          <a:xfrm>
            <a:off x="1525762" y="1562889"/>
            <a:ext cx="4672012" cy="35086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The Biosphere is Earth’s zone of life. Every organism on Earth belongs to the biosphere. GLOBE has several ways to explore and measure components of the Biosphere through investigations in land cover, phenology, and carbon storage. Some GLOBE Hydrosphere investigations also include measurements of organisms: the macroinvertebrate and mosquito larvae protocols.</a:t>
            </a:r>
            <a:endParaRPr/>
          </a:p>
          <a:p>
            <a:pPr marL="0" marR="0" lvl="0" indent="0" algn="just" rtl="0">
              <a:spcBef>
                <a:spcPts val="0"/>
              </a:spcBef>
              <a:spcAft>
                <a:spcPts val="0"/>
              </a:spcAft>
              <a:buNone/>
            </a:pPr>
            <a:endParaRPr sz="1800">
              <a:solidFill>
                <a:srgbClr val="000000"/>
              </a:solidFill>
              <a:latin typeface="Calibri"/>
              <a:ea typeface="Calibri"/>
              <a:cs typeface="Calibri"/>
              <a:sym typeface="Calibri"/>
            </a:endParaRPr>
          </a:p>
          <a:p>
            <a:pPr marL="0" marR="0" lvl="0" indent="0" algn="just" rtl="0">
              <a:spcBef>
                <a:spcPts val="0"/>
              </a:spcBef>
              <a:spcAft>
                <a:spcPts val="0"/>
              </a:spcAft>
              <a:buNone/>
            </a:pPr>
            <a:r>
              <a:rPr lang="en-US" sz="1800">
                <a:solidFill>
                  <a:srgbClr val="000000"/>
                </a:solidFill>
                <a:latin typeface="Calibri"/>
                <a:ea typeface="Calibri"/>
                <a:cs typeface="Calibri"/>
                <a:sym typeface="Calibri"/>
              </a:rPr>
              <a:t>Tree and Shrub Green-Up is one of the GLOBE </a:t>
            </a:r>
            <a:r>
              <a:rPr lang="en-US" sz="1800" b="1">
                <a:solidFill>
                  <a:srgbClr val="485925"/>
                </a:solidFill>
                <a:latin typeface="Calibri"/>
                <a:ea typeface="Calibri"/>
                <a:cs typeface="Calibri"/>
                <a:sym typeface="Calibri"/>
              </a:rPr>
              <a:t>phenology</a:t>
            </a:r>
            <a:r>
              <a:rPr lang="en-US" sz="1800">
                <a:solidFill>
                  <a:srgbClr val="000000"/>
                </a:solidFill>
                <a:latin typeface="Calibri"/>
                <a:ea typeface="Calibri"/>
                <a:cs typeface="Calibri"/>
                <a:sym typeface="Calibri"/>
              </a:rPr>
              <a:t> protocols.</a:t>
            </a:r>
            <a:endParaRPr/>
          </a:p>
        </p:txBody>
      </p:sp>
      <p:grpSp>
        <p:nvGrpSpPr>
          <p:cNvPr id="252" name="Google Shape;252;p3" descr="Three photos showing different ecosystems: a desert, a field and temperate forest and a sand dune."/>
          <p:cNvGrpSpPr/>
          <p:nvPr/>
        </p:nvGrpSpPr>
        <p:grpSpPr>
          <a:xfrm>
            <a:off x="6388100" y="1297105"/>
            <a:ext cx="2122488" cy="5191125"/>
            <a:chOff x="6388100" y="1101725"/>
            <a:chExt cx="2122488" cy="5191125"/>
          </a:xfrm>
        </p:grpSpPr>
        <p:pic>
          <p:nvPicPr>
            <p:cNvPr id="253" name="Google Shape;253;p3" descr="heterogenous landscape square.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88100" y="2774950"/>
              <a:ext cx="2082800" cy="1492250"/>
            </a:xfrm>
            <a:prstGeom prst="rect">
              <a:avLst/>
            </a:prstGeom>
            <a:noFill/>
            <a:ln>
              <a:noFill/>
            </a:ln>
          </p:spPr>
        </p:pic>
        <p:pic>
          <p:nvPicPr>
            <p:cNvPr id="254" name="Google Shape;254;p3" descr="cactus landscape square.jpg"/>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388100" y="1101725"/>
              <a:ext cx="2082800" cy="1577975"/>
            </a:xfrm>
            <a:prstGeom prst="rect">
              <a:avLst/>
            </a:prstGeom>
            <a:noFill/>
            <a:ln>
              <a:noFill/>
            </a:ln>
          </p:spPr>
        </p:pic>
        <p:pic>
          <p:nvPicPr>
            <p:cNvPr id="255" name="Google Shape;255;p3" descr="dune square.jpg"/>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6388100" y="4394200"/>
              <a:ext cx="2082800" cy="1543050"/>
            </a:xfrm>
            <a:prstGeom prst="rect">
              <a:avLst/>
            </a:prstGeom>
            <a:noFill/>
            <a:ln>
              <a:noFill/>
            </a:ln>
          </p:spPr>
        </p:pic>
        <p:sp>
          <p:nvSpPr>
            <p:cNvPr id="256" name="Google Shape;256;p3"/>
            <p:cNvSpPr txBox="1"/>
            <p:nvPr/>
          </p:nvSpPr>
          <p:spPr>
            <a:xfrm>
              <a:off x="6850063" y="6046788"/>
              <a:ext cx="1660525" cy="2460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rgbClr val="000000"/>
                  </a:solidFill>
                  <a:latin typeface="Calibri"/>
                  <a:ea typeface="Calibri"/>
                  <a:cs typeface="Calibri"/>
                  <a:sym typeface="Calibri"/>
                </a:rPr>
                <a:t>Photo Credit: Shelley E. Olds</a:t>
              </a:r>
              <a:endParaRPr/>
            </a:p>
          </p:txBody>
        </p:sp>
      </p:grpSp>
      <p:sp>
        <p:nvSpPr>
          <p:cNvPr id="257" name="Google Shape;257;p3"/>
          <p:cNvSpPr txBox="1"/>
          <p:nvPr/>
        </p:nvSpPr>
        <p:spPr>
          <a:xfrm>
            <a:off x="1792288" y="5250390"/>
            <a:ext cx="384380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Calibri"/>
                <a:ea typeface="Calibri"/>
                <a:cs typeface="Calibri"/>
                <a:sym typeface="Calibri"/>
              </a:rPr>
              <a:t>More information can be found in the: </a:t>
            </a:r>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Biosphere Introduction</a:t>
            </a:r>
            <a:endParaRPr sz="1800" b="1">
              <a:solidFill>
                <a:srgbClr val="000000"/>
              </a:solidFill>
              <a:latin typeface="Calibri"/>
              <a:ea typeface="Calibri"/>
              <a:cs typeface="Calibri"/>
              <a:sym typeface="Calibri"/>
            </a:endParaRPr>
          </a:p>
          <a:p>
            <a:pPr marL="0" marR="0" lvl="0" indent="0" algn="l" rtl="0">
              <a:spcBef>
                <a:spcPts val="0"/>
              </a:spcBef>
              <a:spcAft>
                <a:spcPts val="0"/>
              </a:spcAft>
              <a:buNone/>
            </a:pPr>
            <a:r>
              <a:rPr lang="en-US" sz="1800" b="1" u="sng">
                <a:solidFill>
                  <a:srgbClr val="000000"/>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Hydrosphere Introduction</a:t>
            </a:r>
            <a:endParaRPr sz="1800" b="1">
              <a:solidFill>
                <a:srgbClr val="000000"/>
              </a:solidFill>
              <a:latin typeface="Calibri"/>
              <a:ea typeface="Calibri"/>
              <a:cs typeface="Calibri"/>
              <a:sym typeface="Calibri"/>
            </a:endParaRPr>
          </a:p>
        </p:txBody>
      </p:sp>
      <p:sp>
        <p:nvSpPr>
          <p:cNvPr id="258" name="Google Shape;258;p3"/>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The Biosphere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30"/>
          <p:cNvSpPr txBox="1"/>
          <p:nvPr/>
        </p:nvSpPr>
        <p:spPr>
          <a:xfrm>
            <a:off x="1284369" y="1027363"/>
            <a:ext cx="7506429" cy="29177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Research Questions for Further Investigation:</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long does green-up take for a given species?</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does green-up differ among different species within a forested study area?</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How does green-up relate to precipitation?  To soil moisture?</a:t>
            </a:r>
            <a:endParaRPr/>
          </a:p>
          <a:p>
            <a:pPr marL="0" marR="0" lvl="0" indent="0" algn="l" rtl="0">
              <a:lnSpc>
                <a:spcPct val="90000"/>
              </a:lnSpc>
              <a:spcBef>
                <a:spcPts val="0"/>
              </a:spcBef>
              <a:spcAft>
                <a:spcPts val="0"/>
              </a:spcAft>
              <a:buNone/>
            </a:pPr>
            <a:endParaRPr sz="1800">
              <a:solidFill>
                <a:schemeClr val="dk1"/>
              </a:solidFill>
              <a:latin typeface="Calibri"/>
              <a:ea typeface="Calibri"/>
              <a:cs typeface="Calibri"/>
              <a:sym typeface="Calibri"/>
            </a:endParaRPr>
          </a:p>
          <a:p>
            <a:pPr marL="285750" marR="0" lvl="0" indent="-285750" algn="l" rtl="0">
              <a:lnSpc>
                <a:spcPct val="90000"/>
              </a:lnSpc>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Does temperature influence the rate of green-up?</a:t>
            </a:r>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1"/>
          <p:cNvSpPr txBox="1"/>
          <p:nvPr/>
        </p:nvSpPr>
        <p:spPr>
          <a:xfrm>
            <a:off x="2136138" y="2781006"/>
            <a:ext cx="4740651" cy="95410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a:solidFill>
                  <a:srgbClr val="055000"/>
                </a:solidFill>
                <a:latin typeface="Calibri"/>
                <a:ea typeface="Calibri"/>
                <a:cs typeface="Calibri"/>
                <a:sym typeface="Calibri"/>
              </a:rPr>
              <a:t> For more information visit </a:t>
            </a:r>
            <a:r>
              <a:rPr lang="en-US" sz="2000" b="1" u="sng">
                <a:solidFill>
                  <a:srgbClr val="055000"/>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www.globe.gov</a:t>
            </a:r>
            <a:r>
              <a:rPr lang="en-US" sz="2000" b="1">
                <a:solidFill>
                  <a:srgbClr val="055000"/>
                </a:solidFill>
                <a:latin typeface="Calibri"/>
                <a:ea typeface="Calibri"/>
                <a:cs typeface="Calibri"/>
                <a:sym typeface="Calibri"/>
              </a:rPr>
              <a:t> or contact </a:t>
            </a:r>
            <a:r>
              <a:rPr lang="en-US" sz="1800" b="1" i="0" u="sng" strike="noStrike">
                <a:solidFill>
                  <a:srgbClr val="467886"/>
                </a:solidFill>
                <a:latin typeface="Arial"/>
                <a:ea typeface="Arial"/>
                <a:cs typeface="Arial"/>
                <a:sym typeface="Arial"/>
                <a:hlinkClick r:id="rId4">
                  <a:extLst>
                    <a:ext uri="{A12FA001-AC4F-418D-AE19-62706E023703}">
                      <ahyp:hlinkClr xmlns:ahyp="http://schemas.microsoft.com/office/drawing/2018/hyperlinkcolor" val="tx"/>
                    </a:ext>
                  </a:extLst>
                </a:hlinkClick>
              </a:rPr>
              <a:t>training@nasaglobe.org</a:t>
            </a:r>
            <a:r>
              <a:rPr lang="en-US" sz="2000" b="1" i="0" u="sng" strike="noStrike">
                <a:solidFill>
                  <a:srgbClr val="055000"/>
                </a:solidFill>
                <a:latin typeface="Arial"/>
                <a:ea typeface="Arial"/>
                <a:cs typeface="Arial"/>
                <a:sym typeface="Arial"/>
              </a:rPr>
              <a:t>.</a:t>
            </a:r>
            <a:endParaRPr sz="1600" b="1">
              <a:solidFill>
                <a:schemeClr val="dk1"/>
              </a:solidFill>
              <a:latin typeface="Calibri"/>
              <a:ea typeface="Calibri"/>
              <a:cs typeface="Calibri"/>
              <a:sym typeface="Calibri"/>
            </a:endParaRPr>
          </a:p>
          <a:p>
            <a:pPr marL="0" marR="0" lvl="0" indent="0" algn="l" rtl="0">
              <a:spcBef>
                <a:spcPts val="0"/>
              </a:spcBef>
              <a:spcAft>
                <a:spcPts val="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4"/>
          <p:cNvSpPr txBox="1"/>
          <p:nvPr/>
        </p:nvSpPr>
        <p:spPr>
          <a:xfrm>
            <a:off x="1236299" y="942729"/>
            <a:ext cx="3727978" cy="62016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What is Green- </a:t>
            </a:r>
            <a:r>
              <a:rPr lang="en-US" sz="2400" b="1">
                <a:solidFill>
                  <a:srgbClr val="055000"/>
                </a:solidFill>
                <a:latin typeface="Calibri"/>
                <a:ea typeface="Calibri"/>
                <a:cs typeface="Calibri"/>
                <a:sym typeface="Calibri"/>
              </a:rPr>
              <a:t>U</a:t>
            </a:r>
            <a:r>
              <a:rPr lang="en-US" sz="2400" b="1" i="0" u="none" strike="noStrike" cap="none">
                <a:solidFill>
                  <a:srgbClr val="055000"/>
                </a:solidFill>
                <a:latin typeface="Calibri"/>
                <a:ea typeface="Calibri"/>
                <a:cs typeface="Calibri"/>
                <a:sym typeface="Calibri"/>
              </a:rPr>
              <a:t>p?</a:t>
            </a:r>
            <a:endParaRPr/>
          </a:p>
        </p:txBody>
      </p:sp>
      <p:sp>
        <p:nvSpPr>
          <p:cNvPr id="264" name="Google Shape;264;p4"/>
          <p:cNvSpPr txBox="1"/>
          <p:nvPr/>
        </p:nvSpPr>
        <p:spPr>
          <a:xfrm>
            <a:off x="1161143" y="1711315"/>
            <a:ext cx="4851535" cy="4965256"/>
          </a:xfrm>
          <a:prstGeom prst="rect">
            <a:avLst/>
          </a:prstGeom>
          <a:noFill/>
          <a:ln>
            <a:noFill/>
          </a:ln>
        </p:spPr>
        <p:txBody>
          <a:bodyPr spcFirstLastPara="1" wrap="square" lIns="91425" tIns="45700" rIns="91425" bIns="45700" anchor="t" anchorCtr="0">
            <a:normAutofit/>
          </a:bodyPr>
          <a:lstStyle/>
          <a:p>
            <a:pPr marL="342900" marR="0" lvl="0" indent="-342900" algn="just" rtl="0">
              <a:lnSpc>
                <a:spcPct val="10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Phenology is the study of living organisms’ response to seasonal and climatic changes in the environment in which they live.</a:t>
            </a:r>
            <a:endParaRPr/>
          </a:p>
          <a:p>
            <a:pPr marL="0" marR="0" lvl="0" indent="0" algn="just" rtl="0">
              <a:lnSpc>
                <a:spcPct val="100000"/>
              </a:lnSpc>
              <a:spcBef>
                <a:spcPts val="360"/>
              </a:spcBef>
              <a:spcAft>
                <a:spcPts val="0"/>
              </a:spcAft>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00000"/>
              </a:lnSpc>
              <a:spcBef>
                <a:spcPts val="36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The plant growing season is the period between green-up and green-down.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342900" algn="just"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Plant green-up is initiated when dormancy (a state of suspended growth and metabolism) is broken by environmental conditions such as longer hours of sunlight and higher temperatures in temperate regions, or rains and cooler temperatures in desert areas. </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5" name="Google Shape;265;p4"/>
          <p:cNvSpPr txBox="1"/>
          <p:nvPr/>
        </p:nvSpPr>
        <p:spPr>
          <a:xfrm>
            <a:off x="1463873" y="4617696"/>
            <a:ext cx="6576646" cy="3391877"/>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6" name="Google Shape;266;p4"/>
          <p:cNvSpPr txBox="1"/>
          <p:nvPr/>
        </p:nvSpPr>
        <p:spPr>
          <a:xfrm>
            <a:off x="7277020" y="5116306"/>
            <a:ext cx="580832"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May</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sp>
        <p:nvSpPr>
          <p:cNvPr id="267" name="Google Shape;267;p4"/>
          <p:cNvSpPr txBox="1"/>
          <p:nvPr/>
        </p:nvSpPr>
        <p:spPr>
          <a:xfrm>
            <a:off x="7099584" y="2856600"/>
            <a:ext cx="897391" cy="52322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400">
                <a:solidFill>
                  <a:schemeClr val="dk1"/>
                </a:solidFill>
                <a:latin typeface="Arial"/>
                <a:ea typeface="Arial"/>
                <a:cs typeface="Arial"/>
                <a:sym typeface="Arial"/>
              </a:rPr>
              <a:t>March</a:t>
            </a:r>
            <a:endParaRPr/>
          </a:p>
          <a:p>
            <a:pPr marL="0" marR="0" lvl="0" indent="0" algn="ctr" rtl="0">
              <a:spcBef>
                <a:spcPts val="0"/>
              </a:spcBef>
              <a:spcAft>
                <a:spcPts val="0"/>
              </a:spcAft>
              <a:buNone/>
            </a:pPr>
            <a:r>
              <a:rPr lang="en-US" sz="1400">
                <a:solidFill>
                  <a:schemeClr val="dk1"/>
                </a:solidFill>
                <a:latin typeface="Arial"/>
                <a:ea typeface="Arial"/>
                <a:cs typeface="Arial"/>
                <a:sym typeface="Arial"/>
              </a:rPr>
              <a:t>1987</a:t>
            </a:r>
            <a:endParaRPr/>
          </a:p>
        </p:txBody>
      </p:sp>
      <p:pic>
        <p:nvPicPr>
          <p:cNvPr id="268" name="Google Shape;268;p4" descr="A global map of the Normalized Difference Vegetation Index (NDVI) in March 1987."/>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449974" y="1378810"/>
            <a:ext cx="2355658" cy="1412017"/>
          </a:xfrm>
          <a:prstGeom prst="rect">
            <a:avLst/>
          </a:prstGeom>
          <a:noFill/>
          <a:ln>
            <a:noFill/>
          </a:ln>
        </p:spPr>
      </p:pic>
      <p:pic>
        <p:nvPicPr>
          <p:cNvPr id="269" name="Google Shape;269;p4" descr="A global map of the Normalized Difference Vegetation Index (NDVI) in May 1987."/>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6483393" y="3673737"/>
            <a:ext cx="2211469" cy="1326882"/>
          </a:xfrm>
          <a:prstGeom prst="rect">
            <a:avLst/>
          </a:prstGeom>
          <a:noFill/>
          <a:ln>
            <a:noFill/>
          </a:ln>
        </p:spPr>
      </p:pic>
      <p:sp>
        <p:nvSpPr>
          <p:cNvPr id="270" name="Google Shape;270;p4"/>
          <p:cNvSpPr txBox="1"/>
          <p:nvPr/>
        </p:nvSpPr>
        <p:spPr>
          <a:xfrm>
            <a:off x="6522068" y="5851969"/>
            <a:ext cx="2211469"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i="1">
                <a:solidFill>
                  <a:schemeClr val="dk1"/>
                </a:solidFill>
                <a:latin typeface="Calibri"/>
                <a:ea typeface="Calibri"/>
                <a:cs typeface="Calibri"/>
                <a:sym typeface="Calibri"/>
              </a:rPr>
              <a:t>Image: Normalized Difference Vegetation Index (NDVI), NASA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5"/>
          <p:cNvSpPr txBox="1"/>
          <p:nvPr/>
        </p:nvSpPr>
        <p:spPr>
          <a:xfrm>
            <a:off x="1252602" y="969202"/>
            <a:ext cx="5168471" cy="553621"/>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Green-up Cycles</a:t>
            </a:r>
            <a:endParaRPr/>
          </a:p>
        </p:txBody>
      </p:sp>
      <p:sp>
        <p:nvSpPr>
          <p:cNvPr id="276" name="Google Shape;276;p5"/>
          <p:cNvSpPr txBox="1"/>
          <p:nvPr/>
        </p:nvSpPr>
        <p:spPr>
          <a:xfrm>
            <a:off x="1463873" y="1752524"/>
            <a:ext cx="7373637" cy="4136274"/>
          </a:xfrm>
          <a:prstGeom prst="rect">
            <a:avLst/>
          </a:prstGeom>
          <a:noFill/>
          <a:ln>
            <a:noFill/>
          </a:ln>
        </p:spPr>
        <p:txBody>
          <a:bodyPr spcFirstLastPara="1" wrap="square" lIns="91425" tIns="45700" rIns="91425" bIns="45700" anchor="t" anchorCtr="0">
            <a:normAutofit/>
          </a:bodyPr>
          <a:lstStyle/>
          <a:p>
            <a:pPr marL="342900" marR="0" lvl="0" indent="-342900" algn="just" rtl="0">
              <a:spcBef>
                <a:spcPts val="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For many places around the world, there is one green-up and green-down cycle, e.g., one warm and cold season.</a:t>
            </a:r>
            <a:endParaRPr/>
          </a:p>
          <a:p>
            <a:pPr marL="342900" marR="0" lvl="0" indent="-342900" algn="just" rtl="0">
              <a:spcBef>
                <a:spcPts val="400"/>
              </a:spcBef>
              <a:spcAft>
                <a:spcPts val="0"/>
              </a:spcAft>
              <a:buClr>
                <a:schemeClr val="dk1"/>
              </a:buClr>
              <a:buSzPts val="2000"/>
              <a:buFont typeface="Arial"/>
              <a:buChar char="•"/>
            </a:pPr>
            <a:r>
              <a:rPr lang="en-US" sz="2000">
                <a:solidFill>
                  <a:schemeClr val="dk1"/>
                </a:solidFill>
                <a:latin typeface="Calibri"/>
                <a:ea typeface="Calibri"/>
                <a:cs typeface="Calibri"/>
                <a:sym typeface="Calibri"/>
              </a:rPr>
              <a:t>There are places where multiple wet and dry seasons can occur in a single year, resulting in multiple green-up and green-down cycles.</a:t>
            </a:r>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a:p>
            <a:pPr marL="342900" marR="0" lvl="0" indent="-228600" algn="just" rtl="0">
              <a:lnSpc>
                <a:spcPct val="100000"/>
              </a:lnSpc>
              <a:spcBef>
                <a:spcPts val="36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7" name="Google Shape;277;p5"/>
          <p:cNvSpPr txBox="1"/>
          <p:nvPr/>
        </p:nvSpPr>
        <p:spPr>
          <a:xfrm>
            <a:off x="1463873" y="4617696"/>
            <a:ext cx="6576646" cy="3391877"/>
          </a:xfrm>
          <a:prstGeom prst="rect">
            <a:avLst/>
          </a:prstGeom>
          <a:noFill/>
          <a:ln>
            <a:noFill/>
          </a:ln>
        </p:spPr>
        <p:txBody>
          <a:bodyPr spcFirstLastPara="1" wrap="square" lIns="91425" tIns="45700" rIns="91425" bIns="45700" anchor="t" anchorCtr="0">
            <a:normAutofit/>
          </a:bodyPr>
          <a:lstStyle/>
          <a:p>
            <a:pPr marL="342900" marR="0" lvl="0" indent="-228600" algn="just"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278" name="Google Shape;278;p5" descr="Students look at a bush starting to green up. "/>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129835" y="3558880"/>
            <a:ext cx="3859688" cy="288001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pic>
        <p:nvPicPr>
          <p:cNvPr id="283" name="Google Shape;283;p6" descr="A global map of NDVI from TERRA/MODIS satellites. ">
            <a:hlinkClick r:id="rId3"/>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1694717" y="4113161"/>
            <a:ext cx="3762310" cy="2608673"/>
          </a:xfrm>
          <a:prstGeom prst="rect">
            <a:avLst/>
          </a:prstGeom>
          <a:noFill/>
          <a:ln>
            <a:noFill/>
          </a:ln>
        </p:spPr>
      </p:pic>
      <p:sp>
        <p:nvSpPr>
          <p:cNvPr id="284" name="Google Shape;284;p6"/>
          <p:cNvSpPr txBox="1"/>
          <p:nvPr/>
        </p:nvSpPr>
        <p:spPr>
          <a:xfrm>
            <a:off x="1251068" y="707911"/>
            <a:ext cx="5649749" cy="1143000"/>
          </a:xfrm>
          <a:prstGeom prst="rect">
            <a:avLst/>
          </a:prstGeom>
          <a:noFill/>
          <a:ln>
            <a:noFill/>
          </a:ln>
        </p:spPr>
        <p:txBody>
          <a:bodyPr spcFirstLastPara="1" wrap="square" lIns="91425" tIns="45700" rIns="91425" bIns="45700" anchor="ctr" anchorCtr="0">
            <a:normAutofit/>
          </a:bodyPr>
          <a:lstStyle/>
          <a:p>
            <a:pPr marL="0" marR="0" lvl="0" indent="0" algn="l" rtl="0">
              <a:lnSpc>
                <a:spcPct val="100000"/>
              </a:lnSpc>
              <a:spcBef>
                <a:spcPts val="0"/>
              </a:spcBef>
              <a:spcAft>
                <a:spcPts val="0"/>
              </a:spcAft>
              <a:buClr>
                <a:srgbClr val="055000"/>
              </a:buClr>
              <a:buSzPts val="2400"/>
              <a:buFont typeface="Calibri"/>
              <a:buNone/>
            </a:pPr>
            <a:r>
              <a:rPr lang="en-US" sz="2400" b="1" i="0" u="none" strike="noStrike" cap="none">
                <a:solidFill>
                  <a:srgbClr val="055000"/>
                </a:solidFill>
                <a:latin typeface="Calibri"/>
                <a:ea typeface="Calibri"/>
                <a:cs typeface="Calibri"/>
                <a:sym typeface="Calibri"/>
              </a:rPr>
              <a:t>Satellite Measurements of Phenology</a:t>
            </a:r>
            <a:endParaRPr/>
          </a:p>
        </p:txBody>
      </p:sp>
      <p:sp>
        <p:nvSpPr>
          <p:cNvPr id="285" name="Google Shape;285;p6"/>
          <p:cNvSpPr txBox="1"/>
          <p:nvPr/>
        </p:nvSpPr>
        <p:spPr>
          <a:xfrm>
            <a:off x="1396088" y="1689607"/>
            <a:ext cx="7359427" cy="243143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700">
                <a:solidFill>
                  <a:schemeClr val="dk1"/>
                </a:solidFill>
                <a:latin typeface="Calibri"/>
                <a:ea typeface="Calibri"/>
                <a:cs typeface="Calibri"/>
                <a:sym typeface="Calibri"/>
              </a:rPr>
              <a:t>Many scientists use data from a NASA sensor, the Moderate Resolution Imaging Spectrometer (MODIS), to monitor the seasonal dynamics of vegetation. </a:t>
            </a:r>
            <a:endParaRPr/>
          </a:p>
          <a:p>
            <a:pPr marL="0" marR="0" lvl="0" indent="0" algn="just" rtl="0">
              <a:spcBef>
                <a:spcPts val="0"/>
              </a:spcBef>
              <a:spcAft>
                <a:spcPts val="0"/>
              </a:spcAft>
              <a:buNone/>
            </a:pPr>
            <a:endParaRPr sz="1700">
              <a:solidFill>
                <a:schemeClr val="dk1"/>
              </a:solidFill>
              <a:latin typeface="Calibri"/>
              <a:ea typeface="Calibri"/>
              <a:cs typeface="Calibri"/>
              <a:sym typeface="Calibri"/>
            </a:endParaRPr>
          </a:p>
          <a:p>
            <a:pPr marL="0" marR="0" lvl="0" indent="0" algn="just" rtl="0">
              <a:spcBef>
                <a:spcPts val="0"/>
              </a:spcBef>
              <a:spcAft>
                <a:spcPts val="0"/>
              </a:spcAft>
              <a:buNone/>
            </a:pPr>
            <a:r>
              <a:rPr lang="en-US" sz="1700">
                <a:solidFill>
                  <a:schemeClr val="dk1"/>
                </a:solidFill>
                <a:latin typeface="Calibri"/>
                <a:ea typeface="Calibri"/>
                <a:cs typeface="Calibri"/>
                <a:sym typeface="Calibri"/>
              </a:rPr>
              <a:t>Scientists also use a metric called the Normalized Difference Vegetation Index (or NDVI) to quantify the Earth’s greenness. NDVI is calculated from satellite data of red and near-infrared light, and can help monitor vegetation health, ecosystem disturbances, and changes in vegetation density over time. </a:t>
            </a:r>
            <a:r>
              <a:rPr lang="en-US" sz="17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Learn more about NDVI in this My NASA Data Mini-lesson</a:t>
            </a:r>
            <a:r>
              <a:rPr lang="en-US" sz="1700">
                <a:solidFill>
                  <a:schemeClr val="dk1"/>
                </a:solidFill>
                <a:latin typeface="Calibri"/>
                <a:ea typeface="Calibri"/>
                <a:cs typeface="Calibri"/>
                <a:sym typeface="Calibri"/>
              </a:rPr>
              <a:t>. </a:t>
            </a:r>
            <a:endParaRPr/>
          </a:p>
          <a:p>
            <a:pPr marL="0" marR="0" lvl="0" indent="0" algn="just" rtl="0">
              <a:spcBef>
                <a:spcPts val="0"/>
              </a:spcBef>
              <a:spcAft>
                <a:spcPts val="0"/>
              </a:spcAft>
              <a:buNone/>
            </a:pPr>
            <a:endParaRPr sz="1600">
              <a:solidFill>
                <a:schemeClr val="dk1"/>
              </a:solidFill>
              <a:latin typeface="Calibri"/>
              <a:ea typeface="Calibri"/>
              <a:cs typeface="Calibri"/>
              <a:sym typeface="Calibri"/>
            </a:endParaRPr>
          </a:p>
        </p:txBody>
      </p:sp>
      <p:sp>
        <p:nvSpPr>
          <p:cNvPr id="286" name="Google Shape;286;p6">
            <a:hlinkClick r:id="rId6"/>
          </p:cNvPr>
          <p:cNvSpPr txBox="1"/>
          <p:nvPr/>
        </p:nvSpPr>
        <p:spPr>
          <a:xfrm>
            <a:off x="5755656" y="4502573"/>
            <a:ext cx="2951365" cy="1200329"/>
          </a:xfrm>
          <a:prstGeom prst="rect">
            <a:avLst/>
          </a:prstGeom>
          <a:noFill/>
          <a:ln w="9525" cap="flat" cmpd="sng">
            <a:solidFill>
              <a:srgbClr val="055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Watch an animation of NDVI from the NASA Visualization Studio to see the changes in greenness over time! </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7"/>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2" name="Google Shape;292;p7"/>
          <p:cNvSpPr txBox="1"/>
          <p:nvPr/>
        </p:nvSpPr>
        <p:spPr>
          <a:xfrm>
            <a:off x="-194445" y="1001771"/>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3" name="Google Shape;293;p7"/>
          <p:cNvSpPr/>
          <p:nvPr/>
        </p:nvSpPr>
        <p:spPr>
          <a:xfrm>
            <a:off x="1270094" y="1500651"/>
            <a:ext cx="7490729"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Scientists are very interested the timing of spring green-up and fall green-down. These plant phenological events are directly related to global carbon fixation and the amount of carbon dioxide in the atmosphere. They also affect and are affected by air temperature and humidity and soil moisture. Green- Up data are used by scientists to:</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p:txBody>
      </p:sp>
      <p:sp>
        <p:nvSpPr>
          <p:cNvPr id="294" name="Google Shape;294;p7"/>
          <p:cNvSpPr txBox="1"/>
          <p:nvPr/>
        </p:nvSpPr>
        <p:spPr>
          <a:xfrm>
            <a:off x="1270094" y="1001771"/>
            <a:ext cx="4566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Green-Up Data?</a:t>
            </a:r>
            <a:endParaRPr/>
          </a:p>
        </p:txBody>
      </p:sp>
      <p:sp>
        <p:nvSpPr>
          <p:cNvPr id="295" name="Google Shape;295;p7"/>
          <p:cNvSpPr txBox="1"/>
          <p:nvPr/>
        </p:nvSpPr>
        <p:spPr>
          <a:xfrm>
            <a:off x="1067419" y="3186395"/>
            <a:ext cx="4972282" cy="3347583"/>
          </a:xfrm>
          <a:prstGeom prst="rect">
            <a:avLst/>
          </a:prstGeom>
          <a:noFill/>
          <a:ln>
            <a:noFill/>
          </a:ln>
        </p:spPr>
        <p:txBody>
          <a:bodyPr spcFirstLastPara="1" wrap="square" lIns="91425" tIns="45700" rIns="91425" bIns="45700" anchor="t" anchorCtr="0">
            <a:spAutoFit/>
          </a:bodyPr>
          <a:lstStyle/>
          <a:p>
            <a:pPr marL="400050" marR="0" lvl="1" indent="-285750" algn="l" rtl="0">
              <a:lnSpc>
                <a:spcPct val="90000"/>
              </a:lnSpc>
              <a:spcBef>
                <a:spcPts val="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calculate growing season length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determine how environmental conditions such as air and soil temperature, precipitation, soil moisture, and day length affect plant growth</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monitor the effect of climate change on plants and animals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help interpret satellite observations of greenness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use in climate and ecological models </a:t>
            </a:r>
            <a:endParaRPr/>
          </a:p>
          <a:p>
            <a:pPr marL="400050" marR="0" lvl="1" indent="-285750" algn="l" rtl="0">
              <a:lnSpc>
                <a:spcPct val="90000"/>
              </a:lnSpc>
              <a:spcBef>
                <a:spcPts val="800"/>
              </a:spcBef>
              <a:spcAft>
                <a:spcPts val="0"/>
              </a:spcAft>
              <a:buClr>
                <a:schemeClr val="dk1"/>
              </a:buClr>
              <a:buSzPts val="1800"/>
              <a:buFont typeface="Arial"/>
              <a:buChar char="•"/>
            </a:pPr>
            <a:r>
              <a:rPr lang="en-US" sz="1800" b="0" i="0" u="none" strike="noStrike" cap="none">
                <a:solidFill>
                  <a:schemeClr val="dk1"/>
                </a:solidFill>
                <a:latin typeface="Calibri"/>
                <a:ea typeface="Calibri"/>
                <a:cs typeface="Calibri"/>
                <a:sym typeface="Calibri"/>
              </a:rPr>
              <a:t>predict forested or grassland area susceptibility to fire. </a:t>
            </a:r>
            <a:endParaRPr/>
          </a:p>
        </p:txBody>
      </p:sp>
      <p:pic>
        <p:nvPicPr>
          <p:cNvPr id="296" name="Google Shape;296;p7" descr="Image of an Aspen branch"/>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345618" y="3254977"/>
            <a:ext cx="2317244" cy="2878548"/>
          </a:xfrm>
          <a:prstGeom prst="rect">
            <a:avLst/>
          </a:prstGeom>
          <a:noFill/>
          <a:ln w="9525" cap="flat" cmpd="sng">
            <a:solidFill>
              <a:schemeClr val="dk1"/>
            </a:solidFill>
            <a:prstDash val="solid"/>
            <a:miter lim="800000"/>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8"/>
          <p:cNvSpPr txBox="1"/>
          <p:nvPr/>
        </p:nvSpPr>
        <p:spPr>
          <a:xfrm>
            <a:off x="1386416" y="1230917"/>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3" name="Google Shape;303;p8"/>
          <p:cNvSpPr txBox="1"/>
          <p:nvPr/>
        </p:nvSpPr>
        <p:spPr>
          <a:xfrm>
            <a:off x="-194445" y="1001771"/>
            <a:ext cx="747938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04" name="Google Shape;304;p8"/>
          <p:cNvSpPr txBox="1"/>
          <p:nvPr/>
        </p:nvSpPr>
        <p:spPr>
          <a:xfrm>
            <a:off x="1270094" y="1001771"/>
            <a:ext cx="45669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Why Collect Green-Up Data?</a:t>
            </a:r>
            <a:endParaRPr/>
          </a:p>
        </p:txBody>
      </p:sp>
      <p:sp>
        <p:nvSpPr>
          <p:cNvPr id="305" name="Google Shape;305;p8"/>
          <p:cNvSpPr txBox="1"/>
          <p:nvPr/>
        </p:nvSpPr>
        <p:spPr>
          <a:xfrm>
            <a:off x="1326872" y="1669894"/>
            <a:ext cx="7287594" cy="1987706"/>
          </a:xfrm>
          <a:prstGeom prst="rect">
            <a:avLst/>
          </a:prstGeom>
          <a:noFill/>
          <a:ln>
            <a:noFill/>
          </a:ln>
        </p:spPr>
        <p:txBody>
          <a:bodyPr spcFirstLastPara="1" wrap="square" lIns="91425" tIns="45700" rIns="91425" bIns="45700" anchor="t" anchorCtr="0">
            <a:normAutofit/>
          </a:bodyPr>
          <a:lstStyle/>
          <a:p>
            <a:pPr marL="0" marR="0" lvl="0" indent="0" algn="l" rtl="0">
              <a:lnSpc>
                <a:spcPct val="100000"/>
              </a:lnSpc>
              <a:spcBef>
                <a:spcPts val="0"/>
              </a:spcBef>
              <a:spcAft>
                <a:spcPts val="0"/>
              </a:spcAft>
              <a:buNone/>
            </a:pPr>
            <a:r>
              <a:rPr lang="en-US" sz="1800" b="0" i="0" u="none" strike="noStrike">
                <a:solidFill>
                  <a:srgbClr val="000000"/>
                </a:solidFill>
                <a:latin typeface="Calibri"/>
                <a:ea typeface="Calibri"/>
                <a:cs typeface="Calibri"/>
                <a:sym typeface="Calibri"/>
              </a:rPr>
              <a:t>Your observations are valuable contributions to the scientific community and may be used by educators, students, researchers, and the general public to increase environmental awareness and STEM literacy, as well as advance Earth system science.</a:t>
            </a:r>
            <a:endParaRPr/>
          </a:p>
        </p:txBody>
      </p:sp>
      <p:pic>
        <p:nvPicPr>
          <p:cNvPr id="306" name="Google Shape;306;p8" descr="A girl observes buds on a branch with snow in the background."/>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026812" y="3169085"/>
            <a:ext cx="4258130" cy="329402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9"/>
          <p:cNvSpPr txBox="1"/>
          <p:nvPr/>
        </p:nvSpPr>
        <p:spPr>
          <a:xfrm>
            <a:off x="1387231" y="1041395"/>
            <a:ext cx="6858000" cy="42842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1">
                <a:solidFill>
                  <a:srgbClr val="055000"/>
                </a:solidFill>
                <a:latin typeface="Calibri"/>
                <a:ea typeface="Calibri"/>
                <a:cs typeface="Calibri"/>
                <a:sym typeface="Calibri"/>
              </a:rPr>
              <a:t>Time Requirements</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a:p>
            <a:pPr marL="0" marR="0" lvl="0" indent="0" algn="just" rtl="0">
              <a:spcBef>
                <a:spcPts val="0"/>
              </a:spcBef>
              <a:spcAft>
                <a:spcPts val="0"/>
              </a:spcAft>
              <a:buNone/>
            </a:pPr>
            <a:r>
              <a:rPr lang="en-US" sz="1800" b="1">
                <a:solidFill>
                  <a:schemeClr val="dk1"/>
                </a:solidFill>
                <a:latin typeface="Calibri"/>
                <a:ea typeface="Calibri"/>
                <a:cs typeface="Calibri"/>
                <a:sym typeface="Calibri"/>
              </a:rPr>
              <a:t>Frequency of observations: </a:t>
            </a:r>
            <a:r>
              <a:rPr lang="en-US" sz="1800">
                <a:solidFill>
                  <a:schemeClr val="dk1"/>
                </a:solidFill>
                <a:latin typeface="Calibri"/>
                <a:ea typeface="Calibri"/>
                <a:cs typeface="Calibri"/>
                <a:sym typeface="Calibri"/>
              </a:rPr>
              <a:t>Ideally, visit plant at least two times a week to check for the start of green-up and continue observing until leaf growth plateaus.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360"/>
              </a:spcBef>
              <a:spcAft>
                <a:spcPts val="0"/>
              </a:spcAft>
              <a:buNone/>
            </a:pPr>
            <a:r>
              <a:rPr lang="en-US" sz="1800" b="1">
                <a:solidFill>
                  <a:schemeClr val="dk1"/>
                </a:solidFill>
                <a:latin typeface="Calibri"/>
                <a:ea typeface="Calibri"/>
                <a:cs typeface="Calibri"/>
                <a:sym typeface="Calibri"/>
              </a:rPr>
              <a:t>Reporting the number of growing seasons: </a:t>
            </a:r>
            <a:r>
              <a:rPr lang="en-US" sz="1800">
                <a:solidFill>
                  <a:schemeClr val="dk1"/>
                </a:solidFill>
                <a:latin typeface="Calibri"/>
                <a:ea typeface="Calibri"/>
                <a:cs typeface="Calibri"/>
                <a:sym typeface="Calibri"/>
              </a:rPr>
              <a:t>Some locations have multiple growing seasons in a year.</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 your data sheet, report which cycle you are observing.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In a location where there is only one growing cycle, report green cycle 1. </a:t>
            </a:r>
            <a:endParaRPr/>
          </a:p>
          <a:p>
            <a:pPr marL="285750" marR="0" lvl="0" indent="-285750" algn="l" rtl="0">
              <a:spcBef>
                <a:spcPts val="36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The onset of the first green-up after 1 January is considered green-down cycle 1.</a:t>
            </a:r>
            <a:endParaRPr/>
          </a:p>
          <a:p>
            <a:pPr marL="0" marR="0" lvl="0" indent="0" algn="l" rtl="0">
              <a:spcBef>
                <a:spcPts val="0"/>
              </a:spcBef>
              <a:spcAft>
                <a:spcPts val="0"/>
              </a:spcAft>
              <a:buNone/>
            </a:pPr>
            <a:endParaRPr sz="1800" b="1">
              <a:solidFill>
                <a:srgbClr val="055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H. Additional Informa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A. What is Tree/Shrub - GLOBAL views">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C. How your measurements can hel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D. How Collect Data TIME REQ">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D. How collect data SPECIES selec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D. How to collect data SITE DEFINITIO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I. BLANK INSIDE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LIBRARY PAG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 What is Tree and Shrub Green-Up?">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 Why collect Tree and Shrub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 How to Collect data MATERIALS">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D. How to collect your data">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D. How Collect Data SITE SELECTION">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E. Entering data on GLOBE website">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F. Understand the data">
  <a:themeElements>
    <a:clrScheme name="hydrosphere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2E4D10"/>
      </a:hlink>
      <a:folHlink>
        <a:srgbClr val="35722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G. Quiz yourself">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2472</Words>
  <Application>Microsoft Macintosh PowerPoint</Application>
  <PresentationFormat>On-screen Show (4:3)</PresentationFormat>
  <Paragraphs>289</Paragraphs>
  <Slides>31</Slides>
  <Notes>31</Notes>
  <HiddenSlides>0</HiddenSlides>
  <MMClips>0</MMClips>
  <ScaleCrop>false</ScaleCrop>
  <HeadingPairs>
    <vt:vector size="6" baseType="variant">
      <vt:variant>
        <vt:lpstr>Fonts Used</vt:lpstr>
      </vt:variant>
      <vt:variant>
        <vt:i4>2</vt:i4>
      </vt:variant>
      <vt:variant>
        <vt:lpstr>Theme</vt:lpstr>
      </vt:variant>
      <vt:variant>
        <vt:i4>17</vt:i4>
      </vt:variant>
      <vt:variant>
        <vt:lpstr>Slide Titles</vt:lpstr>
      </vt:variant>
      <vt:variant>
        <vt:i4>31</vt:i4>
      </vt:variant>
    </vt:vector>
  </HeadingPairs>
  <TitlesOfParts>
    <vt:vector size="50" baseType="lpstr">
      <vt:lpstr>Arial</vt:lpstr>
      <vt:lpstr>Calibri</vt:lpstr>
      <vt:lpstr>Office Theme</vt:lpstr>
      <vt:lpstr>A. What is Tree and Shrub Green-Up?</vt:lpstr>
      <vt:lpstr>B. Why collect Tree and Shrub Data</vt:lpstr>
      <vt:lpstr>D. How to Collect data MATERIALS</vt:lpstr>
      <vt:lpstr>D. How to collect your data</vt:lpstr>
      <vt:lpstr>D. How Collect Data SITE SELECTION</vt:lpstr>
      <vt:lpstr>E. Entering data on GLOBE website</vt:lpstr>
      <vt:lpstr>F. Understand the data</vt:lpstr>
      <vt:lpstr>G. Quiz yourself</vt:lpstr>
      <vt:lpstr>H. Additional Information</vt:lpstr>
      <vt:lpstr>A. What is Tree/Shrub - GLOBAL views</vt:lpstr>
      <vt:lpstr>C. How your measurements can help</vt:lpstr>
      <vt:lpstr>D. How Collect Data TIME REQ</vt:lpstr>
      <vt:lpstr>D. How collect data SPECIES selection</vt:lpstr>
      <vt:lpstr>D. How to collect data SITE DEFINITION</vt:lpstr>
      <vt:lpstr>I. BLANK INSIDE PAGE</vt:lpstr>
      <vt:lpstr>LIBRARY PAGE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russanne low</dc:creator>
  <cp:lastModifiedBy>Christina Buffington</cp:lastModifiedBy>
  <cp:revision>2</cp:revision>
  <dcterms:created xsi:type="dcterms:W3CDTF">2015-12-17T00:16:04Z</dcterms:created>
  <dcterms:modified xsi:type="dcterms:W3CDTF">2025-11-16T07:05:10Z</dcterms:modified>
</cp:coreProperties>
</file>