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6858000" cy="9144000"/>
  <p:embeddedFontLst>
    <p:embeddedFont>
      <p:font typeface="Roboto" panose="02000000000000000000"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gTDsXbFQf93VNcQn344VTOuja8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5BD716-A92A-4E66-96BD-144D9E1A3B94}">
  <a:tblStyle styleId="{B85BD716-A92A-4E66-96BD-144D9E1A3B94}"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9EFF7"/>
          </a:solidFill>
        </a:fill>
      </a:tcStyle>
    </a:lastRow>
    <a:seCell>
      <a:tcTxStyle b="off" i="off"/>
      <a:tcStyle>
        <a:tcBdr/>
      </a:tcStyle>
    </a:seCell>
    <a:swCell>
      <a:tcTxStyle b="off" i="off"/>
      <a:tcStyle>
        <a:tcBdr/>
      </a:tcStyle>
    </a:swCell>
    <a:firstRow>
      <a:tcTxStyle b="on" i="off"/>
      <a:tcStyle>
        <a:tcBdr/>
        <a:fill>
          <a:solidFill>
            <a:srgbClr val="E9EFF7"/>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3"/>
    <p:restoredTop sz="94759"/>
  </p:normalViewPr>
  <p:slideViewPr>
    <p:cSldViewPr snapToGrid="0">
      <p:cViewPr varScale="1">
        <p:scale>
          <a:sx n="116" d="100"/>
          <a:sy n="116" d="100"/>
        </p:scale>
        <p:origin x="17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7" name="Google Shape;24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p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p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p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8" name="Google Shape;578;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2" name="Google Shape;62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0" name="Google Shape;670;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53"/>
          <p:cNvSpPr txBox="1">
            <a:spLocks noGrp="1"/>
          </p:cNvSpPr>
          <p:nvPr>
            <p:ph type="title"/>
          </p:nvPr>
        </p:nvSpPr>
        <p:spPr>
          <a:xfrm>
            <a:off x="1105728" y="98345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72"/>
              </a:buClr>
              <a:buSzPts val="2800"/>
              <a:buFont typeface="Calibri"/>
              <a:buNone/>
              <a:defRPr sz="2800" b="1">
                <a:solidFill>
                  <a:srgbClr val="00007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3"/>
          <p:cNvSpPr txBox="1">
            <a:spLocks noGrp="1"/>
          </p:cNvSpPr>
          <p:nvPr>
            <p:ph type="body" idx="1"/>
          </p:nvPr>
        </p:nvSpPr>
        <p:spPr>
          <a:xfrm>
            <a:off x="1105728" y="1835702"/>
            <a:ext cx="38862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5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5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5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6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1"/>
          <p:cNvSpPr>
            <a:spLocks noGrp="1"/>
          </p:cNvSpPr>
          <p:nvPr>
            <p:ph type="pic" idx="2"/>
          </p:nvPr>
        </p:nvSpPr>
        <p:spPr>
          <a:xfrm>
            <a:off x="3887391" y="987426"/>
            <a:ext cx="4629150" cy="4873625"/>
          </a:xfrm>
          <a:prstGeom prst="rect">
            <a:avLst/>
          </a:prstGeom>
          <a:noFill/>
          <a:ln>
            <a:noFill/>
          </a:ln>
        </p:spPr>
      </p:sp>
      <p:sp>
        <p:nvSpPr>
          <p:cNvPr id="68" name="Google Shape;68;p6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s://www.globe.gov/documents/11865/b720110b-1b6f-ede7-0acc-49f94b52b4d9" TargetMode="External"/><Relationship Id="rId7"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globe.gov/documents/11865/680502f7-9024-4891-bec5-64aba3a6bc41" TargetMode="External"/><Relationship Id="rId5" Type="http://schemas.openxmlformats.org/officeDocument/2006/relationships/hyperlink" Target="http://www.globe.gov/documents/11865/26f37835-c82a-4418-906d-23ec9f6c64a9" TargetMode="External"/><Relationship Id="rId4" Type="http://schemas.openxmlformats.org/officeDocument/2006/relationships/hyperlink" Target="https://www.google.com/url?client=internal-element-cse&amp;cx=006398410463594519007:i7pfkmkmz_c&amp;q=https://www.globe.gov/documents/348614/8c79fb1e-7c89-49c9-ba29-4a1ca05c5191&amp;sa=U&amp;ved=2ahUKEwjegp3Y7deIAxVnK1kFHexcC44QFnoECAUQAQ&amp;usg=AOvVaw0A2DRkztyloW5AhP5SWpqf" TargetMode="External"/><Relationship Id="rId9"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http://www.globe.gov/documents/10157/380993/Tool+Kit" TargetMode="External"/><Relationship Id="rId7"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6.jpg"/><Relationship Id="rId4" Type="http://schemas.openxmlformats.org/officeDocument/2006/relationships/hyperlink" Target="https://www.globe.gov/do-globe/resources/instrument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23.jpg"/><Relationship Id="rId7"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globe.gov/documents/11865/678afebe-dbe6-4144-bdaf-adc7df5332a3" TargetMode="External"/><Relationship Id="rId5" Type="http://schemas.openxmlformats.org/officeDocument/2006/relationships/hyperlink" Target="http://www.globe.gov/documents/11865/2246c86a-73c0-44c5-8376-a9cb19ad5b14" TargetMode="External"/><Relationship Id="rId4" Type="http://schemas.openxmlformats.org/officeDocument/2006/relationships/hyperlink" Target="https://www.globe.gov/documents/11865/4b0995e6-9d08-4578-830a-95d339f1f47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url?client=internal-element-cse&amp;cx=006398410463594519007:i7pfkmkmz_c&amp;q=https://www.globe.gov/documents/11865/354449/Dissolved%2BOxygen%2Bprotocol/f9946a8c-7aa9-4634-a39d-d0f876b00c35&amp;sa=U&amp;ved=2ahUKEwi_wf6i79eIAxWgP2IAHb2KDNYQFnoECAMQAQ&amp;usg=AOvVaw2Vl6e-EsZVA1SHAHFltUWL"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7.jpg"/><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hyperlink" Target="https://www.globe.gov/globe-data/data-entry/globe-observer"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s://dataentry.globe.gov/#/observerpro/home" TargetMode="External"/><Relationship Id="rId5" Type="http://schemas.openxmlformats.org/officeDocument/2006/relationships/image" Target="../media/image32.jpg"/><Relationship Id="rId4" Type="http://schemas.openxmlformats.org/officeDocument/2006/relationships/image" Target="../media/image31.jpg"/></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4.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9.jpg"/></Relationships>
</file>

<file path=ppt/slides/_rels/slide4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31.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1.jp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jp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hyperlink" Target="https://www.globe.gov/documents/10157/7349361/Viz+tutorial.pdf" TargetMode="External"/><Relationship Id="rId4" Type="http://schemas.openxmlformats.org/officeDocument/2006/relationships/hyperlink" Target="http://vis.globe.gov/GLOB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51.jpg"/></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53.jpg"/><Relationship Id="rId4" Type="http://schemas.openxmlformats.org/officeDocument/2006/relationships/image" Target="../media/image52.jpg"/></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53.jpg"/><Relationship Id="rId4" Type="http://schemas.openxmlformats.org/officeDocument/2006/relationships/image" Target="../media/image52.jpg"/></Relationships>
</file>

<file path=ppt/slides/_rels/slide5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53.jp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53.jpg"/></Relationships>
</file>

<file path=ppt/slides/_rels/slide5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53.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mailto:training@nasaglobe.org" TargetMode="External"/><Relationship Id="rId7" Type="http://schemas.openxmlformats.org/officeDocument/2006/relationships/image" Target="../media/image52.jp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hyperlink" Target="http://climate.nasa.gov/" TargetMode="External"/><Relationship Id="rId5" Type="http://schemas.openxmlformats.org/officeDocument/2006/relationships/hyperlink" Target="http://www.nasa.gov/topics/earth/index.html" TargetMode="External"/><Relationship Id="rId4" Type="http://schemas.openxmlformats.org/officeDocument/2006/relationships/hyperlink" Target="http://www.globe.gov/" TargetMode="External"/><Relationship Id="rId9" Type="http://schemas.openxmlformats.org/officeDocument/2006/relationships/image" Target="../media/image53.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earthobservatory.nasa.gov/Features/ChesapeakeBay/" TargetMode="External"/><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rapidfire.sci.gsfc.nasa.gov/" TargetMode="External"/><Relationship Id="rId5" Type="http://schemas.openxmlformats.org/officeDocument/2006/relationships/image" Target="../media/image14.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a:picLocks noGrp="1"/>
          </p:cNvPicPr>
          <p:nvPr>
            <p:ph type="body" idx="2"/>
          </p:nvPr>
        </p:nvPicPr>
        <p:blipFill rotWithShape="1">
          <a:blip r:embed="rId3">
            <a:alphaModFix/>
          </a:blip>
          <a:srcRect/>
          <a:stretch/>
        </p:blipFill>
        <p:spPr>
          <a:xfrm>
            <a:off x="0" y="0"/>
            <a:ext cx="9144000" cy="7022186"/>
          </a:xfrm>
          <a:prstGeom prst="rect">
            <a:avLst/>
          </a:prstGeom>
          <a:noFill/>
          <a:ln>
            <a:noFill/>
          </a:ln>
        </p:spPr>
      </p:pic>
      <p:sp>
        <p:nvSpPr>
          <p:cNvPr id="90" name="Google Shape;9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0</a:t>
            </a:fld>
            <a:endParaRPr/>
          </a:p>
        </p:txBody>
      </p:sp>
      <p:pic>
        <p:nvPicPr>
          <p:cNvPr id="91" name="Google Shape;91;p1" descr="A blue background with white text&#10;&#10;AI-generated content may be incorrect."/>
          <p:cNvPicPr preferRelativeResize="0"/>
          <p:nvPr/>
        </p:nvPicPr>
        <p:blipFill rotWithShape="1">
          <a:blip r:embed="rId4">
            <a:alphaModFix/>
          </a:blip>
          <a:srcRect/>
          <a:stretch/>
        </p:blipFill>
        <p:spPr>
          <a:xfrm>
            <a:off x="12700" y="12700"/>
            <a:ext cx="3726108" cy="825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Let’s Test your Knowledge! Answer to Question 1</a:t>
            </a:r>
            <a:endParaRPr/>
          </a:p>
        </p:txBody>
      </p:sp>
      <p:sp>
        <p:nvSpPr>
          <p:cNvPr id="178" name="Google Shape;178;p10"/>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True or False: The dissolved oxygen measurement measures oxygen found in the water molecule</a:t>
            </a:r>
            <a:endParaRPr/>
          </a:p>
          <a:p>
            <a:pPr marL="0" lvl="0" indent="0" algn="l" rtl="0">
              <a:lnSpc>
                <a:spcPct val="90000"/>
              </a:lnSpc>
              <a:spcBef>
                <a:spcPts val="1000"/>
              </a:spcBef>
              <a:spcAft>
                <a:spcPts val="0"/>
              </a:spcAft>
              <a:buClr>
                <a:schemeClr val="dk1"/>
              </a:buClr>
              <a:buSzPts val="2400"/>
              <a:buNone/>
            </a:pPr>
            <a:endParaRPr sz="2400">
              <a:solidFill>
                <a:srgbClr val="FF0000"/>
              </a:solidFill>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Answer: False. The measurement does not measure the oxygen in water molecules </a:t>
            </a:r>
            <a:r>
              <a:rPr lang="en-US" sz="2400">
                <a:solidFill>
                  <a:srgbClr val="FF0000"/>
                </a:solidFill>
              </a:rPr>
              <a:t>☺</a:t>
            </a:r>
            <a:endParaRPr sz="2400">
              <a:solidFill>
                <a:srgbClr val="FF0000"/>
              </a:solidFill>
            </a:endParaRPr>
          </a:p>
        </p:txBody>
      </p:sp>
      <p:pic>
        <p:nvPicPr>
          <p:cNvPr id="179" name="Google Shape;179;p10"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180" name="Google Shape;180;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81" name="Google Shape;181;p10" descr="Banner:  Dissolved oxygen protocol using a commercial test kit"/>
          <p:cNvPicPr preferRelativeResize="0"/>
          <p:nvPr/>
        </p:nvPicPr>
        <p:blipFill rotWithShape="1">
          <a:blip r:embed="rId4">
            <a:alphaModFix/>
          </a:blip>
          <a:srcRect/>
          <a:stretch/>
        </p:blipFill>
        <p:spPr>
          <a:xfrm>
            <a:off x="1118417" y="-12205"/>
            <a:ext cx="8025583" cy="10350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Let’s Test your Knowledge! Question 2</a:t>
            </a:r>
            <a:endParaRPr/>
          </a:p>
        </p:txBody>
      </p:sp>
      <p:sp>
        <p:nvSpPr>
          <p:cNvPr id="187" name="Google Shape;187;p11"/>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True or False: All other things being equal, colder water can dissolve more oxygen than warmer water.</a:t>
            </a:r>
            <a:endParaRPr/>
          </a:p>
          <a:p>
            <a:pPr marL="0" lvl="0" indent="0" algn="l" rtl="0">
              <a:lnSpc>
                <a:spcPct val="90000"/>
              </a:lnSpc>
              <a:spcBef>
                <a:spcPts val="1000"/>
              </a:spcBef>
              <a:spcAft>
                <a:spcPts val="0"/>
              </a:spcAft>
              <a:buClr>
                <a:schemeClr val="dk1"/>
              </a:buClr>
              <a:buSzPts val="2400"/>
              <a:buNone/>
            </a:pPr>
            <a:endParaRPr sz="2400">
              <a:solidFill>
                <a:srgbClr val="FF0000"/>
              </a:solidFill>
            </a:endParaRPr>
          </a:p>
        </p:txBody>
      </p:sp>
      <p:pic>
        <p:nvPicPr>
          <p:cNvPr id="188" name="Google Shape;188;p11"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189" name="Google Shape;189;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90" name="Google Shape;190;p11" descr="Banner:  Dissolved oxygen protocol using a commercial test kit"/>
          <p:cNvPicPr preferRelativeResize="0"/>
          <p:nvPr/>
        </p:nvPicPr>
        <p:blipFill rotWithShape="1">
          <a:blip r:embed="rId4">
            <a:alphaModFix/>
          </a:blip>
          <a:srcRect/>
          <a:stretch/>
        </p:blipFill>
        <p:spPr>
          <a:xfrm>
            <a:off x="1118417" y="-12205"/>
            <a:ext cx="8025583" cy="10350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Let’s Test your Knowledge! Answer to Question 2</a:t>
            </a:r>
            <a:endParaRPr/>
          </a:p>
        </p:txBody>
      </p:sp>
      <p:sp>
        <p:nvSpPr>
          <p:cNvPr id="196" name="Google Shape;196;p12"/>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True or False: All other things being equal, colder water can dissolve more oxygen than warmer water.</a:t>
            </a:r>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rgbClr val="FF0000"/>
              </a:buClr>
              <a:buSzPts val="2400"/>
              <a:buNone/>
            </a:pPr>
            <a:r>
              <a:rPr lang="en-US" sz="2400" b="1">
                <a:solidFill>
                  <a:srgbClr val="FF0000"/>
                </a:solidFill>
              </a:rPr>
              <a:t>Answer: True ☺ </a:t>
            </a:r>
            <a:endParaRPr sz="2400" b="1">
              <a:solidFill>
                <a:srgbClr val="FF0000"/>
              </a:solidFill>
            </a:endParaRPr>
          </a:p>
          <a:p>
            <a:pPr marL="0" lvl="0" indent="0" algn="l" rtl="0">
              <a:lnSpc>
                <a:spcPct val="90000"/>
              </a:lnSpc>
              <a:spcBef>
                <a:spcPts val="1000"/>
              </a:spcBef>
              <a:spcAft>
                <a:spcPts val="0"/>
              </a:spcAft>
              <a:buClr>
                <a:schemeClr val="dk1"/>
              </a:buClr>
              <a:buSzPts val="2400"/>
              <a:buNone/>
            </a:pPr>
            <a:endParaRPr sz="2400">
              <a:solidFill>
                <a:srgbClr val="FF0000"/>
              </a:solidFill>
            </a:endParaRPr>
          </a:p>
        </p:txBody>
      </p:sp>
      <p:pic>
        <p:nvPicPr>
          <p:cNvPr id="197" name="Google Shape;197;p12"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198" name="Google Shape;198;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199" name="Google Shape;199;p12" descr="Banner:  Dissolved oxygen protocol using a commercial test kit"/>
          <p:cNvPicPr preferRelativeResize="0"/>
          <p:nvPr/>
        </p:nvPicPr>
        <p:blipFill rotWithShape="1">
          <a:blip r:embed="rId4">
            <a:alphaModFix/>
          </a:blip>
          <a:srcRect/>
          <a:stretch/>
        </p:blipFill>
        <p:spPr>
          <a:xfrm>
            <a:off x="1118417" y="-12205"/>
            <a:ext cx="8025583" cy="10350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Let’s Test your Knowledge! Question 3</a:t>
            </a:r>
            <a:endParaRPr/>
          </a:p>
        </p:txBody>
      </p:sp>
      <p:sp>
        <p:nvSpPr>
          <p:cNvPr id="205" name="Google Shape;205;p13"/>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Which of the following is a way that oxygen can be added to an aquatic system? </a:t>
            </a:r>
            <a:endParaRPr sz="2400"/>
          </a:p>
          <a:p>
            <a:pPr marL="0" lvl="0" indent="0" algn="l" rtl="0">
              <a:lnSpc>
                <a:spcPct val="90000"/>
              </a:lnSpc>
              <a:spcBef>
                <a:spcPts val="1000"/>
              </a:spcBef>
              <a:spcAft>
                <a:spcPts val="0"/>
              </a:spcAft>
              <a:buClr>
                <a:schemeClr val="dk1"/>
              </a:buClr>
              <a:buSzPts val="2400"/>
              <a:buNone/>
            </a:pPr>
            <a:endParaRPr sz="2400"/>
          </a:p>
          <a:p>
            <a:pPr marL="457200" lvl="0" indent="-457200" algn="l" rtl="0">
              <a:lnSpc>
                <a:spcPct val="90000"/>
              </a:lnSpc>
              <a:spcBef>
                <a:spcPts val="1000"/>
              </a:spcBef>
              <a:spcAft>
                <a:spcPts val="0"/>
              </a:spcAft>
              <a:buClr>
                <a:schemeClr val="dk1"/>
              </a:buClr>
              <a:buSzPts val="2400"/>
              <a:buFont typeface="Calibri"/>
              <a:buAutoNum type="alphaUcPeriod"/>
            </a:pPr>
            <a:r>
              <a:rPr lang="en-US" sz="2400"/>
              <a:t>By plants during photosynthesis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Through diffusion from the atmosphere</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By aeration, which is the mixing of water by air, through things like waves and waterfalls.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A and B only</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A, B, and C</a:t>
            </a:r>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a:solidFill>
                <a:srgbClr val="FF0000"/>
              </a:solidFill>
            </a:endParaRPr>
          </a:p>
        </p:txBody>
      </p:sp>
      <p:pic>
        <p:nvPicPr>
          <p:cNvPr id="206" name="Google Shape;206;p13"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207" name="Google Shape;20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08" name="Google Shape;208;p13" descr="Banner:  Dissolved oxygen protocol using a commercial test kit"/>
          <p:cNvPicPr preferRelativeResize="0"/>
          <p:nvPr/>
        </p:nvPicPr>
        <p:blipFill rotWithShape="1">
          <a:blip r:embed="rId4">
            <a:alphaModFix/>
          </a:blip>
          <a:srcRect/>
          <a:stretch/>
        </p:blipFill>
        <p:spPr>
          <a:xfrm>
            <a:off x="1118417" y="-12205"/>
            <a:ext cx="8025583" cy="10350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4"/>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Let’s Test your Knowledge! Answer to Question 3</a:t>
            </a:r>
            <a:endParaRPr/>
          </a:p>
        </p:txBody>
      </p:sp>
      <p:sp>
        <p:nvSpPr>
          <p:cNvPr id="214" name="Google Shape;214;p14"/>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Which of the following is a way that oxygen can be added to an aquatic system? </a:t>
            </a:r>
            <a:endParaRPr sz="2400"/>
          </a:p>
          <a:p>
            <a:pPr marL="0" lvl="0" indent="0" algn="l" rtl="0">
              <a:lnSpc>
                <a:spcPct val="90000"/>
              </a:lnSpc>
              <a:spcBef>
                <a:spcPts val="1000"/>
              </a:spcBef>
              <a:spcAft>
                <a:spcPts val="0"/>
              </a:spcAft>
              <a:buClr>
                <a:schemeClr val="dk1"/>
              </a:buClr>
              <a:buSzPts val="2400"/>
              <a:buNone/>
            </a:pPr>
            <a:endParaRPr sz="2400"/>
          </a:p>
          <a:p>
            <a:pPr marL="457200" lvl="0" indent="-457200" algn="l" rtl="0">
              <a:lnSpc>
                <a:spcPct val="90000"/>
              </a:lnSpc>
              <a:spcBef>
                <a:spcPts val="1000"/>
              </a:spcBef>
              <a:spcAft>
                <a:spcPts val="0"/>
              </a:spcAft>
              <a:buClr>
                <a:schemeClr val="dk1"/>
              </a:buClr>
              <a:buSzPts val="2400"/>
              <a:buFont typeface="Calibri"/>
              <a:buAutoNum type="alphaUcPeriod"/>
            </a:pPr>
            <a:r>
              <a:rPr lang="en-US" sz="2400"/>
              <a:t>By plants during photosynthesis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Through diffusion from the atmosphere</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By aeration, which is the mixing of water by air, through things like waves and waterfalls.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A and B only</a:t>
            </a:r>
            <a:endParaRPr/>
          </a:p>
          <a:p>
            <a:pPr marL="457200" lvl="0" indent="-457200" algn="l" rtl="0">
              <a:lnSpc>
                <a:spcPct val="90000"/>
              </a:lnSpc>
              <a:spcBef>
                <a:spcPts val="1000"/>
              </a:spcBef>
              <a:spcAft>
                <a:spcPts val="0"/>
              </a:spcAft>
              <a:buClr>
                <a:srgbClr val="FF0000"/>
              </a:buClr>
              <a:buSzPts val="2400"/>
              <a:buFont typeface="Calibri"/>
              <a:buAutoNum type="alphaUcPeriod"/>
            </a:pPr>
            <a:r>
              <a:rPr lang="en-US" sz="2400" b="1">
                <a:solidFill>
                  <a:srgbClr val="FF0000"/>
                </a:solidFill>
              </a:rPr>
              <a:t>A, B, and C- correct ☺ </a:t>
            </a:r>
            <a:endParaRPr sz="2400" b="1">
              <a:solidFill>
                <a:srgbClr val="FF0000"/>
              </a:solidFill>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a:solidFill>
                <a:srgbClr val="FF0000"/>
              </a:solidFill>
            </a:endParaRPr>
          </a:p>
        </p:txBody>
      </p:sp>
      <p:pic>
        <p:nvPicPr>
          <p:cNvPr id="215" name="Google Shape;215;p14"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216" name="Google Shape;216;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17" name="Google Shape;217;p14" descr="Banner:  Dissolved oxygen protocol using a commercial test kit"/>
          <p:cNvPicPr preferRelativeResize="0"/>
          <p:nvPr/>
        </p:nvPicPr>
        <p:blipFill rotWithShape="1">
          <a:blip r:embed="rId4">
            <a:alphaModFix/>
          </a:blip>
          <a:srcRect/>
          <a:stretch/>
        </p:blipFill>
        <p:spPr>
          <a:xfrm>
            <a:off x="1118417" y="-12205"/>
            <a:ext cx="8025583" cy="10350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Let’s Test your Knowledge! Question 4</a:t>
            </a:r>
            <a:endParaRPr/>
          </a:p>
        </p:txBody>
      </p:sp>
      <p:sp>
        <p:nvSpPr>
          <p:cNvPr id="223" name="Google Shape;223;p15"/>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When is water considered to be hypoxic? Hypoxia is a condition where there is:  </a:t>
            </a:r>
            <a:endParaRPr/>
          </a:p>
          <a:p>
            <a:pPr marL="0" lvl="0" indent="0" algn="l" rtl="0">
              <a:lnSpc>
                <a:spcPct val="90000"/>
              </a:lnSpc>
              <a:spcBef>
                <a:spcPts val="1000"/>
              </a:spcBef>
              <a:spcAft>
                <a:spcPts val="0"/>
              </a:spcAft>
              <a:buClr>
                <a:schemeClr val="dk1"/>
              </a:buClr>
              <a:buSzPts val="2400"/>
              <a:buNone/>
            </a:pPr>
            <a:endParaRPr sz="2400"/>
          </a:p>
          <a:p>
            <a:pPr marL="457200" lvl="0" indent="-457200" algn="l" rtl="0">
              <a:lnSpc>
                <a:spcPct val="90000"/>
              </a:lnSpc>
              <a:spcBef>
                <a:spcPts val="1000"/>
              </a:spcBef>
              <a:spcAft>
                <a:spcPts val="0"/>
              </a:spcAft>
              <a:buClr>
                <a:schemeClr val="dk1"/>
              </a:buClr>
              <a:buSzPts val="2400"/>
              <a:buFont typeface="Calibri"/>
              <a:buAutoNum type="alphaUcPeriod"/>
            </a:pPr>
            <a:r>
              <a:rPr lang="en-US" sz="2400"/>
              <a:t>Less than 2 ppm of dissolved oxygen in the water</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When here is no dissolved oxygen in the water</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When there is too much dissolved oxygen in the water  </a:t>
            </a:r>
            <a:endParaRPr/>
          </a:p>
          <a:p>
            <a:pPr marL="457200" lvl="0" indent="-304800" algn="l" rtl="0">
              <a:lnSpc>
                <a:spcPct val="90000"/>
              </a:lnSpc>
              <a:spcBef>
                <a:spcPts val="1000"/>
              </a:spcBef>
              <a:spcAft>
                <a:spcPts val="0"/>
              </a:spcAft>
              <a:buClr>
                <a:schemeClr val="dk1"/>
              </a:buClr>
              <a:buSzPts val="2400"/>
              <a:buFont typeface="Calibri"/>
              <a:buNone/>
            </a:pPr>
            <a:endParaRPr sz="2400"/>
          </a:p>
          <a:p>
            <a:pPr marL="457200" lvl="0" indent="-304800" algn="l" rtl="0">
              <a:lnSpc>
                <a:spcPct val="90000"/>
              </a:lnSpc>
              <a:spcBef>
                <a:spcPts val="1000"/>
              </a:spcBef>
              <a:spcAft>
                <a:spcPts val="0"/>
              </a:spcAft>
              <a:buClr>
                <a:schemeClr val="dk1"/>
              </a:buClr>
              <a:buSzPts val="2400"/>
              <a:buFont typeface="Calibri"/>
              <a:buNone/>
            </a:pPr>
            <a:endParaRPr sz="2400">
              <a:solidFill>
                <a:srgbClr val="FF0000"/>
              </a:solidFill>
            </a:endParaRPr>
          </a:p>
        </p:txBody>
      </p:sp>
      <p:pic>
        <p:nvPicPr>
          <p:cNvPr id="224" name="Google Shape;224;p15"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225" name="Google Shape;225;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226" name="Google Shape;226;p15" descr="Banner:  Dissolved oxygen protocol using a commercial test kit"/>
          <p:cNvPicPr preferRelativeResize="0"/>
          <p:nvPr/>
        </p:nvPicPr>
        <p:blipFill rotWithShape="1">
          <a:blip r:embed="rId4">
            <a:alphaModFix/>
          </a:blip>
          <a:srcRect/>
          <a:stretch/>
        </p:blipFill>
        <p:spPr>
          <a:xfrm>
            <a:off x="1118417" y="-12205"/>
            <a:ext cx="8025583" cy="10350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Let’s Test your Knowledge! Answer to Question 4</a:t>
            </a:r>
            <a:endParaRPr/>
          </a:p>
        </p:txBody>
      </p:sp>
      <p:sp>
        <p:nvSpPr>
          <p:cNvPr id="232" name="Google Shape;232;p16"/>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When is water considered to be hypoxic? Hypoxia is a condition where there is:  </a:t>
            </a:r>
            <a:endParaRPr/>
          </a:p>
          <a:p>
            <a:pPr marL="0" lvl="0" indent="0" algn="l" rtl="0">
              <a:lnSpc>
                <a:spcPct val="90000"/>
              </a:lnSpc>
              <a:spcBef>
                <a:spcPts val="1000"/>
              </a:spcBef>
              <a:spcAft>
                <a:spcPts val="0"/>
              </a:spcAft>
              <a:buClr>
                <a:schemeClr val="dk1"/>
              </a:buClr>
              <a:buSzPts val="2400"/>
              <a:buNone/>
            </a:pPr>
            <a:endParaRPr sz="2400"/>
          </a:p>
          <a:p>
            <a:pPr marL="457200" lvl="0" indent="-457200" algn="l" rtl="0">
              <a:lnSpc>
                <a:spcPct val="90000"/>
              </a:lnSpc>
              <a:spcBef>
                <a:spcPts val="1000"/>
              </a:spcBef>
              <a:spcAft>
                <a:spcPts val="0"/>
              </a:spcAft>
              <a:buClr>
                <a:srgbClr val="FF0000"/>
              </a:buClr>
              <a:buSzPts val="2400"/>
              <a:buFont typeface="Calibri"/>
              <a:buAutoNum type="alphaUcPeriod"/>
            </a:pPr>
            <a:r>
              <a:rPr lang="en-US" sz="2400" b="1">
                <a:solidFill>
                  <a:srgbClr val="FF0000"/>
                </a:solidFill>
              </a:rPr>
              <a:t>Less than 2 ppm of dissolved oxygen in the water- correct! ☺ </a:t>
            </a:r>
            <a:endParaRPr sz="2400" b="1">
              <a:solidFill>
                <a:srgbClr val="FF0000"/>
              </a:solidFill>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When here is no dissolved oxygen in the water</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When there is too much dissolved oxygen in the water  </a:t>
            </a:r>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a:solidFill>
                <a:srgbClr val="FF0000"/>
              </a:solidFill>
            </a:endParaRPr>
          </a:p>
        </p:txBody>
      </p:sp>
      <p:pic>
        <p:nvPicPr>
          <p:cNvPr id="233" name="Google Shape;233;p16"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234" name="Google Shape;234;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235" name="Google Shape;235;p16" descr="Banner:  Dissolved oxygen protocol using a commercial test kit"/>
          <p:cNvPicPr preferRelativeResize="0"/>
          <p:nvPr/>
        </p:nvPicPr>
        <p:blipFill rotWithShape="1">
          <a:blip r:embed="rId4">
            <a:alphaModFix/>
          </a:blip>
          <a:srcRect/>
          <a:stretch/>
        </p:blipFill>
        <p:spPr>
          <a:xfrm>
            <a:off x="1118417" y="-12205"/>
            <a:ext cx="8025583" cy="10350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7"/>
          <p:cNvSpPr txBox="1">
            <a:spLocks noGrp="1"/>
          </p:cNvSpPr>
          <p:nvPr>
            <p:ph type="title"/>
          </p:nvPr>
        </p:nvSpPr>
        <p:spPr>
          <a:xfrm>
            <a:off x="1105728" y="983456"/>
            <a:ext cx="7886700" cy="812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Protocol at a Glance</a:t>
            </a:r>
            <a:endParaRPr/>
          </a:p>
        </p:txBody>
      </p:sp>
      <p:graphicFrame>
        <p:nvGraphicFramePr>
          <p:cNvPr id="241" name="Google Shape;241;p17" descr="Table:  Where=hydrology study site, Time Needed=Quality Control 20 mins., Kit measurements 20 minutes, prerequisites= hydrology investigation study site definition. salinity protocol, if investigating ocean or brackish waters, Key instrument= DO kit, Skill level= Middle and secondary, Frequency= ideally weekly. Quality Control procedure every 6 months, Probe calibration every time probe is used. "/>
          <p:cNvGraphicFramePr/>
          <p:nvPr/>
        </p:nvGraphicFramePr>
        <p:xfrm>
          <a:off x="1665514" y="2014274"/>
          <a:ext cx="6907000" cy="4399075"/>
        </p:xfrm>
        <a:graphic>
          <a:graphicData uri="http://schemas.openxmlformats.org/drawingml/2006/table">
            <a:tbl>
              <a:tblPr firstRow="1" bandRow="1">
                <a:noFill/>
                <a:tableStyleId>{B85BD716-A92A-4E66-96BD-144D9E1A3B94}</a:tableStyleId>
              </a:tblPr>
              <a:tblGrid>
                <a:gridCol w="3453500">
                  <a:extLst>
                    <a:ext uri="{9D8B030D-6E8A-4147-A177-3AD203B41FA5}">
                      <a16:colId xmlns:a16="http://schemas.microsoft.com/office/drawing/2014/main" val="20000"/>
                    </a:ext>
                  </a:extLst>
                </a:gridCol>
                <a:gridCol w="3453500">
                  <a:extLst>
                    <a:ext uri="{9D8B030D-6E8A-4147-A177-3AD203B41FA5}">
                      <a16:colId xmlns:a16="http://schemas.microsoft.com/office/drawing/2014/main" val="20001"/>
                    </a:ext>
                  </a:extLst>
                </a:gridCol>
              </a:tblGrid>
              <a:tr h="477325">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Where</a:t>
                      </a:r>
                      <a:endParaRPr sz="18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Hydrology study site</a:t>
                      </a:r>
                      <a:endParaRPr sz="1800" b="0" u="none" strike="noStrike" cap="none"/>
                    </a:p>
                  </a:txBody>
                  <a:tcPr marL="91450" marR="91450" marT="45725" marB="45725"/>
                </a:tc>
                <a:extLst>
                  <a:ext uri="{0D108BD9-81ED-4DB2-BD59-A6C34878D82A}">
                    <a16:rowId xmlns:a16="http://schemas.microsoft.com/office/drawing/2014/main" val="10000"/>
                  </a:ext>
                </a:extLst>
              </a:tr>
              <a:tr h="6196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Time Needed</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Kit Quality Control: 20 minutes; Kit measurements 20 minutes</a:t>
                      </a:r>
                      <a:endParaRPr sz="1800" u="none" strike="noStrike" cap="none"/>
                    </a:p>
                  </a:txBody>
                  <a:tcPr marL="91450" marR="91450" marT="45725" marB="45725"/>
                </a:tc>
                <a:extLst>
                  <a:ext uri="{0D108BD9-81ED-4DB2-BD59-A6C34878D82A}">
                    <a16:rowId xmlns:a16="http://schemas.microsoft.com/office/drawing/2014/main" val="10001"/>
                  </a:ext>
                </a:extLst>
              </a:tr>
              <a:tr h="8852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Prerequisites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Hydrology Investigation Study Site Definition.  Salinity Protocol, if investigating ocean or brackish waters</a:t>
                      </a:r>
                      <a:endParaRPr sz="1800" u="none" strike="noStrike" cap="none"/>
                    </a:p>
                  </a:txBody>
                  <a:tcPr marL="91450" marR="91450" marT="45725" marB="45725"/>
                </a:tc>
                <a:extLst>
                  <a:ext uri="{0D108BD9-81ED-4DB2-BD59-A6C34878D82A}">
                    <a16:rowId xmlns:a16="http://schemas.microsoft.com/office/drawing/2014/main" val="10002"/>
                  </a:ext>
                </a:extLst>
              </a:tr>
              <a:tr h="4521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Key Instrument</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Dissolved Oxygen Kit</a:t>
                      </a:r>
                      <a:endParaRPr sz="1800" u="none" strike="noStrike" cap="none"/>
                    </a:p>
                  </a:txBody>
                  <a:tcPr marL="91450" marR="91450" marT="45725" marB="45725"/>
                </a:tc>
                <a:extLst>
                  <a:ext uri="{0D108BD9-81ED-4DB2-BD59-A6C34878D82A}">
                    <a16:rowId xmlns:a16="http://schemas.microsoft.com/office/drawing/2014/main" val="10003"/>
                  </a:ext>
                </a:extLst>
              </a:tr>
              <a:tr h="4521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Skill Level</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Middle and Secondary</a:t>
                      </a:r>
                      <a:endParaRPr sz="1800" u="none" strike="noStrike" cap="none"/>
                    </a:p>
                  </a:txBody>
                  <a:tcPr marL="91450" marR="91450" marT="45725" marB="45725"/>
                </a:tc>
                <a:extLst>
                  <a:ext uri="{0D108BD9-81ED-4DB2-BD59-A6C34878D82A}">
                    <a16:rowId xmlns:a16="http://schemas.microsoft.com/office/drawing/2014/main" val="10004"/>
                  </a:ext>
                </a:extLst>
              </a:tr>
              <a:tr h="8852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Frequency</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Ideally, weekly. Quality Control Procedure every 6 months. Probe calibration every time probe is used</a:t>
                      </a:r>
                      <a:endParaRPr sz="1800" u="none" strike="noStrike" cap="none"/>
                    </a:p>
                  </a:txBody>
                  <a:tcPr marL="91450" marR="91450" marT="45725" marB="45725"/>
                </a:tc>
                <a:extLst>
                  <a:ext uri="{0D108BD9-81ED-4DB2-BD59-A6C34878D82A}">
                    <a16:rowId xmlns:a16="http://schemas.microsoft.com/office/drawing/2014/main" val="10005"/>
                  </a:ext>
                </a:extLst>
              </a:tr>
            </a:tbl>
          </a:graphicData>
        </a:graphic>
      </p:graphicFrame>
      <p:pic>
        <p:nvPicPr>
          <p:cNvPr id="242" name="Google Shape;242;p17"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pic>
        <p:nvPicPr>
          <p:cNvPr id="243" name="Google Shape;243;p17" descr="Banner: Dissolved oxygen protocol using a commercial test kit"/>
          <p:cNvPicPr preferRelativeResize="0"/>
          <p:nvPr/>
        </p:nvPicPr>
        <p:blipFill rotWithShape="1">
          <a:blip r:embed="rId4">
            <a:alphaModFix/>
          </a:blip>
          <a:srcRect/>
          <a:stretch/>
        </p:blipFill>
        <p:spPr>
          <a:xfrm>
            <a:off x="1105728" y="0"/>
            <a:ext cx="8038272" cy="1051420"/>
          </a:xfrm>
          <a:prstGeom prst="rect">
            <a:avLst/>
          </a:prstGeom>
          <a:noFill/>
          <a:ln>
            <a:noFill/>
          </a:ln>
        </p:spPr>
      </p:pic>
      <p:sp>
        <p:nvSpPr>
          <p:cNvPr id="244" name="Google Shape;244;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txBox="1">
            <a:spLocks noGrp="1"/>
          </p:cNvSpPr>
          <p:nvPr>
            <p:ph type="title"/>
          </p:nvPr>
        </p:nvSpPr>
        <p:spPr>
          <a:xfrm>
            <a:off x="1105728" y="82537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t>Simultaneous or Prior Investigations Required Prior to Doing the Dissolved Oxygen Protocol</a:t>
            </a:r>
            <a:endParaRPr/>
          </a:p>
        </p:txBody>
      </p:sp>
      <p:sp>
        <p:nvSpPr>
          <p:cNvPr id="250" name="Google Shape;250;p18"/>
          <p:cNvSpPr txBox="1">
            <a:spLocks noGrp="1"/>
          </p:cNvSpPr>
          <p:nvPr>
            <p:ph type="body" idx="1"/>
          </p:nvPr>
        </p:nvSpPr>
        <p:spPr>
          <a:xfrm>
            <a:off x="1148242" y="2005002"/>
            <a:ext cx="7483200" cy="4351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ts val="2400"/>
              <a:buNone/>
            </a:pPr>
            <a:endParaRPr sz="2400" b="1" dirty="0">
              <a:solidFill>
                <a:srgbClr val="000072"/>
              </a:solidFill>
            </a:endParaRPr>
          </a:p>
          <a:p>
            <a:pPr marL="0" lvl="0" indent="0" algn="just" rtl="0">
              <a:lnSpc>
                <a:spcPct val="90000"/>
              </a:lnSpc>
              <a:spcBef>
                <a:spcPts val="1000"/>
              </a:spcBef>
              <a:spcAft>
                <a:spcPts val="0"/>
              </a:spcAft>
              <a:buClr>
                <a:schemeClr val="dk1"/>
              </a:buClr>
              <a:buSzPts val="1800"/>
              <a:buNone/>
            </a:pPr>
            <a:r>
              <a:rPr lang="en-US" dirty="0"/>
              <a:t>The Water DO Protocol will allow you to determine the amount of dissolved oxygen of a water body. This protocol is conducted at your </a:t>
            </a:r>
            <a:r>
              <a:rPr lang="en-US" b="1" dirty="0">
                <a:solidFill>
                  <a:srgbClr val="000072"/>
                </a:solidFill>
              </a:rPr>
              <a:t>GLOBE Study Site</a:t>
            </a:r>
            <a:r>
              <a:rPr lang="en-US" dirty="0"/>
              <a:t>. You will need to define your </a:t>
            </a:r>
            <a:r>
              <a:rPr lang="en-US" b="1" dirty="0">
                <a:solidFill>
                  <a:srgbClr val="000072"/>
                </a:solidFill>
              </a:rPr>
              <a:t>GLOBE Study Site </a:t>
            </a:r>
            <a:r>
              <a:rPr lang="en-US" dirty="0"/>
              <a:t>where you will conduct your </a:t>
            </a:r>
            <a:r>
              <a:rPr lang="en-US" b="1" dirty="0">
                <a:solidFill>
                  <a:srgbClr val="000072"/>
                </a:solidFill>
              </a:rPr>
              <a:t>Hydrosphere Investigation</a:t>
            </a:r>
            <a:r>
              <a:rPr lang="en-US" dirty="0"/>
              <a:t> prior to beginning this protocol. The </a:t>
            </a:r>
            <a:r>
              <a:rPr lang="en-US" b="1" dirty="0">
                <a:solidFill>
                  <a:srgbClr val="000072"/>
                </a:solidFill>
              </a:rPr>
              <a:t>Hydrosphere Investigation Data Sheet</a:t>
            </a:r>
            <a:r>
              <a:rPr lang="en-US" dirty="0"/>
              <a:t> is used to record all the hydrosphere measurements, including DO.  You will also want to map your Hydrosphere Site at some point.  </a:t>
            </a:r>
            <a:endParaRPr dirty="0"/>
          </a:p>
          <a:p>
            <a:pPr marL="0" lvl="0" indent="0" algn="just" rtl="0">
              <a:lnSpc>
                <a:spcPct val="90000"/>
              </a:lnSpc>
              <a:spcBef>
                <a:spcPts val="1000"/>
              </a:spcBef>
              <a:spcAft>
                <a:spcPts val="0"/>
              </a:spcAft>
              <a:buClr>
                <a:schemeClr val="dk1"/>
              </a:buClr>
              <a:buSzPts val="1800"/>
              <a:buNone/>
            </a:pPr>
            <a:endParaRPr dirty="0"/>
          </a:p>
          <a:p>
            <a:pPr marL="285750" lvl="0" indent="-285750" algn="just" rtl="0">
              <a:lnSpc>
                <a:spcPct val="90000"/>
              </a:lnSpc>
              <a:spcBef>
                <a:spcPts val="1000"/>
              </a:spcBef>
              <a:spcAft>
                <a:spcPts val="0"/>
              </a:spcAft>
              <a:buClr>
                <a:schemeClr val="dk2"/>
              </a:buClr>
              <a:buSzPts val="1800"/>
              <a:buFont typeface="Arial"/>
              <a:buChar char="•"/>
            </a:pPr>
            <a:r>
              <a:rPr lang="en-US" b="1" u="sng" dirty="0">
                <a:solidFill>
                  <a:schemeClr val="tx1">
                    <a:lumMod val="75000"/>
                    <a:lumOff val="25000"/>
                  </a:schemeClr>
                </a:solidFill>
                <a:hlinkClick r:id="rId3">
                  <a:extLst>
                    <a:ext uri="{A12FA001-AC4F-418D-AE19-62706E023703}">
                      <ahyp:hlinkClr xmlns:ahyp="http://schemas.microsoft.com/office/drawing/2018/hyperlinkcolor" val="tx"/>
                    </a:ext>
                  </a:extLst>
                </a:hlinkClick>
              </a:rPr>
              <a:t>Dissolved Oxygen Data Sheet</a:t>
            </a:r>
            <a:endParaRPr lang="en-US" b="1" u="sng" dirty="0">
              <a:solidFill>
                <a:schemeClr val="tx1">
                  <a:lumMod val="75000"/>
                  <a:lumOff val="25000"/>
                </a:schemeClr>
              </a:solidFill>
              <a:hlinkClick r:id="rId4">
                <a:extLst>
                  <a:ext uri="{A12FA001-AC4F-418D-AE19-62706E023703}">
                    <ahyp:hlinkClr xmlns:ahyp="http://schemas.microsoft.com/office/drawing/2018/hyperlinkcolor" val="tx"/>
                  </a:ext>
                </a:extLst>
              </a:hlinkClick>
            </a:endParaRPr>
          </a:p>
          <a:p>
            <a:pPr marL="0" lvl="0" indent="0" algn="just" rtl="0">
              <a:lnSpc>
                <a:spcPct val="90000"/>
              </a:lnSpc>
              <a:spcBef>
                <a:spcPts val="1000"/>
              </a:spcBef>
              <a:spcAft>
                <a:spcPts val="0"/>
              </a:spcAft>
              <a:buClr>
                <a:schemeClr val="dk2"/>
              </a:buClr>
              <a:buSzPts val="1800"/>
            </a:pPr>
            <a:endParaRPr lang="en-US" b="1" u="sng" dirty="0">
              <a:solidFill>
                <a:srgbClr val="0563C1"/>
              </a:solidFill>
              <a:hlinkClick r:id="rId4">
                <a:extLst>
                  <a:ext uri="{A12FA001-AC4F-418D-AE19-62706E023703}">
                    <ahyp:hlinkClr xmlns:ahyp="http://schemas.microsoft.com/office/drawing/2018/hyperlinkcolor" val="tx"/>
                  </a:ext>
                </a:extLst>
              </a:hlinkClick>
            </a:endParaRPr>
          </a:p>
          <a:p>
            <a:pPr marL="285750" lvl="0" indent="-285750" algn="just" rtl="0">
              <a:lnSpc>
                <a:spcPct val="90000"/>
              </a:lnSpc>
              <a:spcBef>
                <a:spcPts val="1000"/>
              </a:spcBef>
              <a:spcAft>
                <a:spcPts val="0"/>
              </a:spcAft>
              <a:buClr>
                <a:schemeClr val="dk2"/>
              </a:buClr>
              <a:buSzPts val="1800"/>
              <a:buFont typeface="Arial"/>
              <a:buChar char="•"/>
            </a:pPr>
            <a:r>
              <a:rPr lang="en-US" b="1" u="sng" dirty="0">
                <a:solidFill>
                  <a:schemeClr val="tx1">
                    <a:lumMod val="75000"/>
                    <a:lumOff val="25000"/>
                  </a:schemeClr>
                </a:solidFill>
                <a:hlinkClick r:id="rId4">
                  <a:extLst>
                    <a:ext uri="{A12FA001-AC4F-418D-AE19-62706E023703}">
                      <ahyp:hlinkClr xmlns:ahyp="http://schemas.microsoft.com/office/drawing/2018/hyperlinkcolor" val="tx"/>
                    </a:ext>
                  </a:extLst>
                </a:hlinkClick>
              </a:rPr>
              <a:t>GLOBE Study Site Definition Sheet</a:t>
            </a:r>
            <a:endParaRPr b="1" dirty="0">
              <a:solidFill>
                <a:schemeClr val="tx1">
                  <a:lumMod val="75000"/>
                  <a:lumOff val="25000"/>
                </a:schemeClr>
              </a:solidFill>
            </a:endParaRPr>
          </a:p>
          <a:p>
            <a:pPr marL="285750" lvl="0" indent="-171450" algn="just" rtl="0">
              <a:lnSpc>
                <a:spcPct val="90000"/>
              </a:lnSpc>
              <a:spcBef>
                <a:spcPts val="1000"/>
              </a:spcBef>
              <a:spcAft>
                <a:spcPts val="0"/>
              </a:spcAft>
              <a:buClr>
                <a:schemeClr val="dk1"/>
              </a:buClr>
              <a:buSzPts val="1800"/>
              <a:buFont typeface="Arial"/>
              <a:buNone/>
            </a:pPr>
            <a:endParaRPr b="1" dirty="0">
              <a:solidFill>
                <a:schemeClr val="dk2"/>
              </a:solidFill>
            </a:endParaRPr>
          </a:p>
          <a:p>
            <a:pPr marL="285750" lvl="0" indent="-285750" algn="just" rtl="0">
              <a:lnSpc>
                <a:spcPct val="90000"/>
              </a:lnSpc>
              <a:spcBef>
                <a:spcPts val="1000"/>
              </a:spcBef>
              <a:spcAft>
                <a:spcPts val="0"/>
              </a:spcAft>
              <a:buClr>
                <a:schemeClr val="dk2"/>
              </a:buClr>
              <a:buSzPts val="1800"/>
              <a:buFont typeface="Arial"/>
              <a:buChar char="•"/>
            </a:pPr>
            <a:r>
              <a:rPr lang="en-US" b="1" u="sng" dirty="0">
                <a:solidFill>
                  <a:schemeClr val="dk2"/>
                </a:solidFill>
                <a:hlinkClick r:id="rId5">
                  <a:extLst>
                    <a:ext uri="{A12FA001-AC4F-418D-AE19-62706E023703}">
                      <ahyp:hlinkClr xmlns:ahyp="http://schemas.microsoft.com/office/drawing/2018/hyperlinkcolor" val="tx"/>
                    </a:ext>
                  </a:extLst>
                </a:hlinkClick>
              </a:rPr>
              <a:t>Hydrosphere All Protocols Data Sheet</a:t>
            </a:r>
            <a:endParaRPr b="1" dirty="0">
              <a:solidFill>
                <a:schemeClr val="dk2"/>
              </a:solidFill>
            </a:endParaRPr>
          </a:p>
          <a:p>
            <a:pPr marL="285750" lvl="0" indent="-171450" algn="just" rtl="0">
              <a:lnSpc>
                <a:spcPct val="90000"/>
              </a:lnSpc>
              <a:spcBef>
                <a:spcPts val="1000"/>
              </a:spcBef>
              <a:spcAft>
                <a:spcPts val="0"/>
              </a:spcAft>
              <a:buClr>
                <a:schemeClr val="dk1"/>
              </a:buClr>
              <a:buSzPts val="1800"/>
              <a:buFont typeface="Arial"/>
              <a:buNone/>
            </a:pPr>
            <a:endParaRPr b="1" dirty="0">
              <a:solidFill>
                <a:schemeClr val="dk2"/>
              </a:solidFill>
            </a:endParaRPr>
          </a:p>
          <a:p>
            <a:pPr marL="285750" lvl="0" indent="-285750" algn="just" rtl="0">
              <a:lnSpc>
                <a:spcPct val="90000"/>
              </a:lnSpc>
              <a:spcBef>
                <a:spcPts val="1000"/>
              </a:spcBef>
              <a:spcAft>
                <a:spcPts val="0"/>
              </a:spcAft>
              <a:buClr>
                <a:schemeClr val="dk2"/>
              </a:buClr>
              <a:buSzPts val="1800"/>
              <a:buFont typeface="Arial"/>
              <a:buChar char="•"/>
            </a:pPr>
            <a:r>
              <a:rPr lang="en-US" b="1" u="sng" dirty="0">
                <a:solidFill>
                  <a:schemeClr val="dk2"/>
                </a:solidFill>
                <a:hlinkClick r:id="rId6">
                  <a:extLst>
                    <a:ext uri="{A12FA001-AC4F-418D-AE19-62706E023703}">
                      <ahyp:hlinkClr xmlns:ahyp="http://schemas.microsoft.com/office/drawing/2018/hyperlinkcolor" val="tx"/>
                    </a:ext>
                  </a:extLst>
                </a:hlinkClick>
              </a:rPr>
              <a:t>Mapping your Hydrosphere Study Site Field Guide</a:t>
            </a:r>
            <a:endParaRPr sz="1400" b="1" dirty="0">
              <a:solidFill>
                <a:schemeClr val="dk2"/>
              </a:solidFill>
            </a:endParaRPr>
          </a:p>
          <a:p>
            <a:pPr marL="0" lvl="0" indent="0" algn="l" rtl="0">
              <a:lnSpc>
                <a:spcPct val="90000"/>
              </a:lnSpc>
              <a:spcBef>
                <a:spcPts val="1000"/>
              </a:spcBef>
              <a:spcAft>
                <a:spcPts val="0"/>
              </a:spcAft>
              <a:buClr>
                <a:schemeClr val="dk1"/>
              </a:buClr>
              <a:buSzPts val="1800"/>
              <a:buNone/>
            </a:pPr>
            <a:endParaRPr dirty="0"/>
          </a:p>
        </p:txBody>
      </p:sp>
      <p:pic>
        <p:nvPicPr>
          <p:cNvPr id="251" name="Google Shape;251;p18" descr="Menu: how to collect your data"/>
          <p:cNvPicPr preferRelativeResize="0"/>
          <p:nvPr/>
        </p:nvPicPr>
        <p:blipFill rotWithShape="1">
          <a:blip r:embed="rId7">
            <a:alphaModFix/>
          </a:blip>
          <a:srcRect/>
          <a:stretch/>
        </p:blipFill>
        <p:spPr>
          <a:xfrm>
            <a:off x="-19338" y="0"/>
            <a:ext cx="1167580" cy="6858000"/>
          </a:xfrm>
          <a:prstGeom prst="rect">
            <a:avLst/>
          </a:prstGeom>
          <a:noFill/>
          <a:ln>
            <a:noFill/>
          </a:ln>
        </p:spPr>
      </p:pic>
      <p:pic>
        <p:nvPicPr>
          <p:cNvPr id="252" name="Google Shape;252;p18" descr="photograph of a lake as seen through rushes and grasses on the shore."/>
          <p:cNvPicPr preferRelativeResize="0">
            <a:picLocks noGrp="1"/>
          </p:cNvPicPr>
          <p:nvPr>
            <p:ph type="body" idx="2"/>
          </p:nvPr>
        </p:nvPicPr>
        <p:blipFill rotWithShape="1">
          <a:blip r:embed="rId8">
            <a:alphaModFix/>
          </a:blip>
          <a:srcRect/>
          <a:stretch/>
        </p:blipFill>
        <p:spPr>
          <a:xfrm>
            <a:off x="6301165" y="3921345"/>
            <a:ext cx="2130282" cy="1597712"/>
          </a:xfrm>
          <a:prstGeom prst="rect">
            <a:avLst/>
          </a:prstGeom>
          <a:noFill/>
          <a:ln>
            <a:noFill/>
          </a:ln>
        </p:spPr>
      </p:pic>
      <p:pic>
        <p:nvPicPr>
          <p:cNvPr id="253" name="Google Shape;253;p18" descr="Banner: Dissolved oxygen protocol using a commercial test kit"/>
          <p:cNvPicPr preferRelativeResize="0"/>
          <p:nvPr/>
        </p:nvPicPr>
        <p:blipFill rotWithShape="1">
          <a:blip r:embed="rId9">
            <a:alphaModFix/>
          </a:blip>
          <a:srcRect/>
          <a:stretch/>
        </p:blipFill>
        <p:spPr>
          <a:xfrm>
            <a:off x="1105728" y="0"/>
            <a:ext cx="8038272" cy="1051420"/>
          </a:xfrm>
          <a:prstGeom prst="rect">
            <a:avLst/>
          </a:prstGeom>
          <a:noFill/>
          <a:ln>
            <a:noFill/>
          </a:ln>
        </p:spPr>
      </p:pic>
      <p:sp>
        <p:nvSpPr>
          <p:cNvPr id="254" name="Google Shape;254;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9"/>
          <p:cNvSpPr txBox="1">
            <a:spLocks noGrp="1"/>
          </p:cNvSpPr>
          <p:nvPr>
            <p:ph type="title"/>
          </p:nvPr>
        </p:nvSpPr>
        <p:spPr>
          <a:xfrm>
            <a:off x="1105728" y="825375"/>
            <a:ext cx="7886700" cy="896027"/>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400"/>
              <a:buFont typeface="Calibri"/>
              <a:buNone/>
            </a:pPr>
            <a:r>
              <a:rPr lang="en-US" sz="2400"/>
              <a:t>Site Selection: Hydrosphere Study Requirements </a:t>
            </a:r>
            <a:endParaRPr sz="2400"/>
          </a:p>
        </p:txBody>
      </p:sp>
      <p:sp>
        <p:nvSpPr>
          <p:cNvPr id="260" name="Google Shape;260;p19"/>
          <p:cNvSpPr txBox="1">
            <a:spLocks noGrp="1"/>
          </p:cNvSpPr>
          <p:nvPr>
            <p:ph type="body" idx="1"/>
          </p:nvPr>
        </p:nvSpPr>
        <p:spPr>
          <a:xfrm>
            <a:off x="1333399" y="1721402"/>
            <a:ext cx="7293629"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a:t>All your hydrosphere measurements are taken at the same Hydrosphere Study Site. This may be any surface water site that can be safely visited and monitored regularly, although natural waters are preferred.  Sites may include (in order of preference):</a:t>
            </a:r>
            <a:endParaRPr/>
          </a:p>
          <a:p>
            <a:pPr marL="0" lvl="0" indent="0" algn="just" rtl="0">
              <a:lnSpc>
                <a:spcPct val="90000"/>
              </a:lnSpc>
              <a:spcBef>
                <a:spcPts val="1000"/>
              </a:spcBef>
              <a:spcAft>
                <a:spcPts val="0"/>
              </a:spcAft>
              <a:buClr>
                <a:schemeClr val="dk1"/>
              </a:buClr>
              <a:buSzPts val="1600"/>
              <a:buNone/>
            </a:pPr>
            <a:endParaRPr sz="1600" b="1">
              <a:solidFill>
                <a:srgbClr val="000000"/>
              </a:solidFill>
            </a:endParaRPr>
          </a:p>
          <a:p>
            <a:pPr marL="0" lvl="0" indent="0" algn="just" rtl="0">
              <a:lnSpc>
                <a:spcPct val="90000"/>
              </a:lnSpc>
              <a:spcBef>
                <a:spcPts val="1000"/>
              </a:spcBef>
              <a:spcAft>
                <a:spcPts val="0"/>
              </a:spcAft>
              <a:buClr>
                <a:schemeClr val="dk1"/>
              </a:buClr>
              <a:buSzPts val="1600"/>
              <a:buNone/>
            </a:pPr>
            <a:endParaRPr sz="1600" b="1">
              <a:solidFill>
                <a:srgbClr val="000000"/>
              </a:solidFill>
            </a:endParaRPr>
          </a:p>
          <a:p>
            <a:pPr marL="0" lvl="0" indent="0" algn="just" rtl="0">
              <a:lnSpc>
                <a:spcPct val="90000"/>
              </a:lnSpc>
              <a:spcBef>
                <a:spcPts val="1000"/>
              </a:spcBef>
              <a:spcAft>
                <a:spcPts val="0"/>
              </a:spcAft>
              <a:buClr>
                <a:srgbClr val="000000"/>
              </a:buClr>
              <a:buSzPts val="1800"/>
              <a:buNone/>
            </a:pPr>
            <a:r>
              <a:rPr lang="en-US" b="1">
                <a:solidFill>
                  <a:srgbClr val="000000"/>
                </a:solidFill>
              </a:rPr>
              <a:t>1. Stream or river</a:t>
            </a:r>
            <a:endParaRPr/>
          </a:p>
          <a:p>
            <a:pPr marL="0" lvl="0" indent="0" algn="just" rtl="0">
              <a:lnSpc>
                <a:spcPct val="90000"/>
              </a:lnSpc>
              <a:spcBef>
                <a:spcPts val="1000"/>
              </a:spcBef>
              <a:spcAft>
                <a:spcPts val="0"/>
              </a:spcAft>
              <a:buClr>
                <a:srgbClr val="000000"/>
              </a:buClr>
              <a:buSzPts val="1800"/>
              <a:buNone/>
            </a:pPr>
            <a:r>
              <a:rPr lang="en-US" b="1">
                <a:solidFill>
                  <a:srgbClr val="000000"/>
                </a:solidFill>
              </a:rPr>
              <a:t>2. Lake, reservoir, bay or ocean</a:t>
            </a:r>
            <a:endParaRPr/>
          </a:p>
          <a:p>
            <a:pPr marL="0" lvl="0" indent="0" algn="just" rtl="0">
              <a:lnSpc>
                <a:spcPct val="90000"/>
              </a:lnSpc>
              <a:spcBef>
                <a:spcPts val="1000"/>
              </a:spcBef>
              <a:spcAft>
                <a:spcPts val="0"/>
              </a:spcAft>
              <a:buClr>
                <a:srgbClr val="000000"/>
              </a:buClr>
              <a:buSzPts val="1800"/>
              <a:buNone/>
            </a:pPr>
            <a:r>
              <a:rPr lang="en-US" b="1">
                <a:solidFill>
                  <a:srgbClr val="000000"/>
                </a:solidFill>
              </a:rPr>
              <a:t>3. Pond</a:t>
            </a:r>
            <a:endParaRPr/>
          </a:p>
          <a:p>
            <a:pPr marL="0" lvl="0" indent="0" algn="just" rtl="0">
              <a:lnSpc>
                <a:spcPct val="90000"/>
              </a:lnSpc>
              <a:spcBef>
                <a:spcPts val="1000"/>
              </a:spcBef>
              <a:spcAft>
                <a:spcPts val="0"/>
              </a:spcAft>
              <a:buClr>
                <a:srgbClr val="000000"/>
              </a:buClr>
              <a:buSzPts val="1800"/>
              <a:buNone/>
            </a:pPr>
            <a:r>
              <a:rPr lang="en-US" b="1">
                <a:solidFill>
                  <a:srgbClr val="000000"/>
                </a:solidFill>
              </a:rPr>
              <a:t>4. An irrigation ditch or other water </a:t>
            </a:r>
            <a:endParaRPr/>
          </a:p>
          <a:p>
            <a:pPr marL="0" lvl="0" indent="0" algn="just" rtl="0">
              <a:lnSpc>
                <a:spcPct val="90000"/>
              </a:lnSpc>
              <a:spcBef>
                <a:spcPts val="1000"/>
              </a:spcBef>
              <a:spcAft>
                <a:spcPts val="0"/>
              </a:spcAft>
              <a:buClr>
                <a:srgbClr val="000000"/>
              </a:buClr>
              <a:buSzPts val="1800"/>
              <a:buNone/>
            </a:pPr>
            <a:r>
              <a:rPr lang="en-US" b="1">
                <a:solidFill>
                  <a:srgbClr val="000000"/>
                </a:solidFill>
              </a:rPr>
              <a:t>body, if natural body is not available</a:t>
            </a:r>
            <a:endParaRPr/>
          </a:p>
          <a:p>
            <a:pPr marL="0" lvl="0" indent="0" algn="l" rtl="0">
              <a:lnSpc>
                <a:spcPct val="90000"/>
              </a:lnSpc>
              <a:spcBef>
                <a:spcPts val="1000"/>
              </a:spcBef>
              <a:spcAft>
                <a:spcPts val="0"/>
              </a:spcAft>
              <a:buClr>
                <a:schemeClr val="dk1"/>
              </a:buClr>
              <a:buSzPts val="1800"/>
              <a:buNone/>
            </a:pPr>
            <a:endParaRPr/>
          </a:p>
        </p:txBody>
      </p:sp>
      <p:pic>
        <p:nvPicPr>
          <p:cNvPr id="261" name="Google Shape;261;p19"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pic>
        <p:nvPicPr>
          <p:cNvPr id="262" name="Google Shape;262;p19" descr="Photo: Students measure nitrate, pH and DO through ice covering the Volga River.&#10;"/>
          <p:cNvPicPr preferRelativeResize="0">
            <a:picLocks noGrp="1"/>
          </p:cNvPicPr>
          <p:nvPr>
            <p:ph type="body" idx="2"/>
          </p:nvPr>
        </p:nvPicPr>
        <p:blipFill rotWithShape="1">
          <a:blip r:embed="rId4">
            <a:alphaModFix/>
          </a:blip>
          <a:srcRect/>
          <a:stretch/>
        </p:blipFill>
        <p:spPr>
          <a:xfrm>
            <a:off x="4980214" y="2675363"/>
            <a:ext cx="3651129" cy="2736909"/>
          </a:xfrm>
          <a:prstGeom prst="rect">
            <a:avLst/>
          </a:prstGeom>
          <a:noFill/>
          <a:ln>
            <a:noFill/>
          </a:ln>
        </p:spPr>
      </p:pic>
      <p:sp>
        <p:nvSpPr>
          <p:cNvPr id="263" name="Google Shape;263;p19" descr="Photograph: Students measure nitrate, pH and DO through ice covering the Volga River.&#10;"/>
          <p:cNvSpPr/>
          <p:nvPr/>
        </p:nvSpPr>
        <p:spPr>
          <a:xfrm>
            <a:off x="4980214" y="5574069"/>
            <a:ext cx="378243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Students measure nitrate, pH and DO through ice covering the Volga River.</a:t>
            </a:r>
            <a:endParaRPr sz="1200" b="0" i="0" u="none" strike="noStrike" cap="none">
              <a:solidFill>
                <a:schemeClr val="dk1"/>
              </a:solidFill>
              <a:latin typeface="Calibri"/>
              <a:ea typeface="Calibri"/>
              <a:cs typeface="Calibri"/>
              <a:sym typeface="Calibri"/>
            </a:endParaRPr>
          </a:p>
        </p:txBody>
      </p:sp>
      <p:pic>
        <p:nvPicPr>
          <p:cNvPr id="264" name="Google Shape;264;p19" descr="Banner: Dissolved oxygen protocol using a commercial test kit"/>
          <p:cNvPicPr preferRelativeResize="0"/>
          <p:nvPr/>
        </p:nvPicPr>
        <p:blipFill rotWithShape="1">
          <a:blip r:embed="rId5">
            <a:alphaModFix/>
          </a:blip>
          <a:srcRect/>
          <a:stretch/>
        </p:blipFill>
        <p:spPr>
          <a:xfrm>
            <a:off x="1105728" y="0"/>
            <a:ext cx="8038272" cy="1051420"/>
          </a:xfrm>
          <a:prstGeom prst="rect">
            <a:avLst/>
          </a:prstGeom>
          <a:noFill/>
          <a:ln>
            <a:noFill/>
          </a:ln>
        </p:spPr>
      </p:pic>
      <p:sp>
        <p:nvSpPr>
          <p:cNvPr id="265" name="Google Shape;265;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descr="1_PPTHydro_PH_Final_12_15_Lo.jpg"/>
          <p:cNvPicPr preferRelativeResize="0">
            <a:picLocks noGrp="1"/>
          </p:cNvPicPr>
          <p:nvPr>
            <p:ph type="body" idx="2"/>
          </p:nvPr>
        </p:nvPicPr>
        <p:blipFill rotWithShape="1">
          <a:blip r:embed="rId3">
            <a:alphaModFix amt="15000"/>
          </a:blip>
          <a:srcRect/>
          <a:stretch/>
        </p:blipFill>
        <p:spPr>
          <a:xfrm>
            <a:off x="1136653" y="1033978"/>
            <a:ext cx="8571503" cy="5824021"/>
          </a:xfrm>
          <a:prstGeom prst="rect">
            <a:avLst/>
          </a:prstGeom>
          <a:noFill/>
          <a:ln>
            <a:noFill/>
          </a:ln>
        </p:spPr>
      </p:pic>
      <p:sp>
        <p:nvSpPr>
          <p:cNvPr id="97" name="Google Shape;97;p2"/>
          <p:cNvSpPr txBox="1">
            <a:spLocks noGrp="1"/>
          </p:cNvSpPr>
          <p:nvPr>
            <p:ph type="title"/>
          </p:nvPr>
        </p:nvSpPr>
        <p:spPr>
          <a:xfrm>
            <a:off x="1105728" y="9834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Overview</a:t>
            </a:r>
            <a:endParaRPr/>
          </a:p>
        </p:txBody>
      </p:sp>
      <p:sp>
        <p:nvSpPr>
          <p:cNvPr id="98" name="Google Shape;98;p2" descr="Watermark: Illustration of a student using a probe in a water bucket."/>
          <p:cNvSpPr txBox="1">
            <a:spLocks noGrp="1"/>
          </p:cNvSpPr>
          <p:nvPr>
            <p:ph type="body" idx="1"/>
          </p:nvPr>
        </p:nvSpPr>
        <p:spPr>
          <a:xfrm>
            <a:off x="1105728" y="1835702"/>
            <a:ext cx="753208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000"/>
              <a:buNone/>
            </a:pPr>
            <a:endParaRPr sz="1000"/>
          </a:p>
          <a:p>
            <a:pPr marL="0" lvl="0" indent="0" algn="l" rtl="0">
              <a:lnSpc>
                <a:spcPct val="90000"/>
              </a:lnSpc>
              <a:spcBef>
                <a:spcPts val="0"/>
              </a:spcBef>
              <a:spcAft>
                <a:spcPts val="0"/>
              </a:spcAft>
              <a:buClr>
                <a:srgbClr val="000090"/>
              </a:buClr>
              <a:buSzPts val="1800"/>
              <a:buNone/>
            </a:pPr>
            <a:r>
              <a:rPr lang="en-US" b="1">
                <a:solidFill>
                  <a:srgbClr val="000090"/>
                </a:solidFill>
              </a:rPr>
              <a:t>This module: </a:t>
            </a:r>
            <a:endParaRPr/>
          </a:p>
          <a:p>
            <a:pPr marL="0" lvl="0" indent="0" algn="l" rtl="0">
              <a:lnSpc>
                <a:spcPct val="90000"/>
              </a:lnSpc>
              <a:spcBef>
                <a:spcPts val="0"/>
              </a:spcBef>
              <a:spcAft>
                <a:spcPts val="0"/>
              </a:spcAft>
              <a:buClr>
                <a:schemeClr val="dk1"/>
              </a:buClr>
              <a:buSzPts val="1000"/>
              <a:buNone/>
            </a:pP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Reviews the selection of a GLOBE hydrology site </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Reviews the water sampling technique used in GLOBE hydrology protocols</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Provides a step by step introduction of the protocol method</a:t>
            </a:r>
            <a:endParaRPr/>
          </a:p>
          <a:p>
            <a:pPr marL="342900" marR="0" lvl="0" indent="-279400" algn="l" rtl="0">
              <a:lnSpc>
                <a:spcPct val="90000"/>
              </a:lnSpc>
              <a:spcBef>
                <a:spcPts val="0"/>
              </a:spcBef>
              <a:spcAft>
                <a:spcPts val="0"/>
              </a:spcAft>
              <a:buClr>
                <a:schemeClr val="dk1"/>
              </a:buClr>
              <a:buSzPts val="1000"/>
              <a:buFont typeface="Arial"/>
              <a:buNone/>
            </a:pPr>
            <a:endParaRPr sz="1000"/>
          </a:p>
          <a:p>
            <a:pPr marL="0" lvl="0" indent="0" algn="l" rtl="0">
              <a:lnSpc>
                <a:spcPct val="90000"/>
              </a:lnSpc>
              <a:spcBef>
                <a:spcPts val="0"/>
              </a:spcBef>
              <a:spcAft>
                <a:spcPts val="0"/>
              </a:spcAft>
              <a:buClr>
                <a:srgbClr val="000090"/>
              </a:buClr>
              <a:buSzPts val="2400"/>
              <a:buNone/>
            </a:pPr>
            <a:r>
              <a:rPr lang="en-US" sz="2400" b="1">
                <a:solidFill>
                  <a:srgbClr val="000090"/>
                </a:solidFill>
              </a:rPr>
              <a:t>Learning Objectives</a:t>
            </a:r>
            <a:endParaRPr/>
          </a:p>
          <a:p>
            <a:pPr marL="0" lvl="0" indent="0" algn="l" rtl="0">
              <a:lnSpc>
                <a:spcPct val="90000"/>
              </a:lnSpc>
              <a:spcBef>
                <a:spcPts val="0"/>
              </a:spcBef>
              <a:spcAft>
                <a:spcPts val="0"/>
              </a:spcAft>
              <a:buClr>
                <a:schemeClr val="dk1"/>
              </a:buClr>
              <a:buSzPts val="1000"/>
              <a:buNone/>
            </a:pPr>
            <a:endParaRPr sz="1000"/>
          </a:p>
          <a:p>
            <a:pPr marL="0" lvl="0" indent="0" algn="l" rtl="0">
              <a:lnSpc>
                <a:spcPct val="90000"/>
              </a:lnSpc>
              <a:spcBef>
                <a:spcPts val="0"/>
              </a:spcBef>
              <a:spcAft>
                <a:spcPts val="0"/>
              </a:spcAft>
              <a:buClr>
                <a:srgbClr val="000090"/>
              </a:buClr>
              <a:buSzPts val="1800"/>
              <a:buNone/>
            </a:pPr>
            <a:r>
              <a:rPr lang="en-US" b="1">
                <a:solidFill>
                  <a:srgbClr val="000090"/>
                </a:solidFill>
              </a:rPr>
              <a:t>After completing this module, you will be able to:</a:t>
            </a:r>
            <a:endParaRPr/>
          </a:p>
          <a:p>
            <a:pPr marL="0" lvl="0" indent="0" algn="l" rtl="0">
              <a:lnSpc>
                <a:spcPct val="90000"/>
              </a:lnSpc>
              <a:spcBef>
                <a:spcPts val="0"/>
              </a:spcBef>
              <a:spcAft>
                <a:spcPts val="0"/>
              </a:spcAft>
              <a:buClr>
                <a:schemeClr val="dk1"/>
              </a:buClr>
              <a:buSzPts val="1000"/>
              <a:buNone/>
            </a:pP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Define dissolved oxygen and  explain how changing environmental conditions result in different measurements</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Describe the importance of instrument calibration in the the collection of accurate data</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Conduct dissolved oxygen measurements using a test kit</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Upload data to the GLOBE portal</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Visualize data using GLOBE’s Visualization System</a:t>
            </a:r>
            <a:endParaRPr sz="1000"/>
          </a:p>
          <a:p>
            <a:pPr marL="0" lvl="0" indent="0" algn="l" rtl="0">
              <a:lnSpc>
                <a:spcPct val="90000"/>
              </a:lnSpc>
              <a:spcBef>
                <a:spcPts val="1000"/>
              </a:spcBef>
              <a:spcAft>
                <a:spcPts val="0"/>
              </a:spcAft>
              <a:buClr>
                <a:schemeClr val="dk1"/>
              </a:buClr>
              <a:buSzPts val="1800"/>
              <a:buNone/>
            </a:pPr>
            <a:endParaRPr/>
          </a:p>
        </p:txBody>
      </p:sp>
      <p:pic>
        <p:nvPicPr>
          <p:cNvPr id="99" name="Google Shape;99;p2" descr="Menu: What is dissolved oxygen?"/>
          <p:cNvPicPr preferRelativeResize="0"/>
          <p:nvPr/>
        </p:nvPicPr>
        <p:blipFill rotWithShape="1">
          <a:blip r:embed="rId4">
            <a:alphaModFix/>
          </a:blip>
          <a:srcRect/>
          <a:stretch/>
        </p:blipFill>
        <p:spPr>
          <a:xfrm>
            <a:off x="0" y="0"/>
            <a:ext cx="1167580" cy="6858000"/>
          </a:xfrm>
          <a:prstGeom prst="rect">
            <a:avLst/>
          </a:prstGeom>
          <a:noFill/>
          <a:ln>
            <a:noFill/>
          </a:ln>
        </p:spPr>
      </p:pic>
      <p:pic>
        <p:nvPicPr>
          <p:cNvPr id="100" name="Google Shape;100;p2" descr="Banner: Dissolved Oxygen Protocol using a Commercial Test Kit"/>
          <p:cNvPicPr preferRelativeResize="0"/>
          <p:nvPr/>
        </p:nvPicPr>
        <p:blipFill rotWithShape="1">
          <a:blip r:embed="rId5">
            <a:alphaModFix/>
          </a:blip>
          <a:srcRect/>
          <a:stretch/>
        </p:blipFill>
        <p:spPr>
          <a:xfrm>
            <a:off x="1105726" y="-1"/>
            <a:ext cx="8038273" cy="1085337"/>
          </a:xfrm>
          <a:prstGeom prst="rect">
            <a:avLst/>
          </a:prstGeom>
          <a:noFill/>
          <a:ln>
            <a:noFill/>
          </a:ln>
        </p:spPr>
      </p:pic>
      <p:sp>
        <p:nvSpPr>
          <p:cNvPr id="101" name="Google Shape;101;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0"/>
          <p:cNvSpPr txBox="1">
            <a:spLocks noGrp="1"/>
          </p:cNvSpPr>
          <p:nvPr>
            <p:ph type="title"/>
          </p:nvPr>
        </p:nvSpPr>
        <p:spPr>
          <a:xfrm>
            <a:off x="1105728" y="825375"/>
            <a:ext cx="7886700" cy="896027"/>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400"/>
              <a:buFont typeface="Calibri"/>
              <a:buNone/>
            </a:pPr>
            <a:r>
              <a:rPr lang="en-US" sz="2400"/>
              <a:t>Site Selection: Hydrosphere Study Site</a:t>
            </a:r>
            <a:endParaRPr sz="2400"/>
          </a:p>
        </p:txBody>
      </p:sp>
      <p:sp>
        <p:nvSpPr>
          <p:cNvPr id="271" name="Google Shape;271;p20"/>
          <p:cNvSpPr txBox="1">
            <a:spLocks noGrp="1"/>
          </p:cNvSpPr>
          <p:nvPr>
            <p:ph type="body" idx="1"/>
          </p:nvPr>
        </p:nvSpPr>
        <p:spPr>
          <a:xfrm>
            <a:off x="1333400" y="1721402"/>
            <a:ext cx="4296116" cy="498964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riffle area as opposed to still water or rapids. This will provide a more representative measurement of the water in the stream or river. 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a:p>
          <a:p>
            <a:pPr marL="0" lvl="0" indent="0" algn="l" rtl="0">
              <a:lnSpc>
                <a:spcPct val="90000"/>
              </a:lnSpc>
              <a:spcBef>
                <a:spcPts val="1000"/>
              </a:spcBef>
              <a:spcAft>
                <a:spcPts val="0"/>
              </a:spcAft>
              <a:buClr>
                <a:schemeClr val="dk1"/>
              </a:buClr>
              <a:buSzPts val="1800"/>
              <a:buNone/>
            </a:pPr>
            <a:endParaRPr/>
          </a:p>
        </p:txBody>
      </p:sp>
      <p:pic>
        <p:nvPicPr>
          <p:cNvPr id="272" name="Google Shape;272;p20"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pic>
        <p:nvPicPr>
          <p:cNvPr id="273" name="Google Shape;273;p20" descr="Photo of student obtaining a water sample from a safe position on a bridge, using the bucket sampling method."/>
          <p:cNvPicPr preferRelativeResize="0">
            <a:picLocks noGrp="1"/>
          </p:cNvPicPr>
          <p:nvPr>
            <p:ph type="body" idx="2"/>
          </p:nvPr>
        </p:nvPicPr>
        <p:blipFill rotWithShape="1">
          <a:blip r:embed="rId4">
            <a:alphaModFix/>
          </a:blip>
          <a:srcRect/>
          <a:stretch/>
        </p:blipFill>
        <p:spPr>
          <a:xfrm>
            <a:off x="5900431" y="1721402"/>
            <a:ext cx="2821082" cy="2115812"/>
          </a:xfrm>
          <a:prstGeom prst="rect">
            <a:avLst/>
          </a:prstGeom>
          <a:noFill/>
          <a:ln>
            <a:noFill/>
          </a:ln>
        </p:spPr>
      </p:pic>
      <p:pic>
        <p:nvPicPr>
          <p:cNvPr id="274" name="Google Shape;274;p20" descr="Banner: Dissolved oxygen protocol using a commercial test kit"/>
          <p:cNvPicPr preferRelativeResize="0"/>
          <p:nvPr/>
        </p:nvPicPr>
        <p:blipFill rotWithShape="1">
          <a:blip r:embed="rId5">
            <a:alphaModFix/>
          </a:blip>
          <a:srcRect/>
          <a:stretch/>
        </p:blipFill>
        <p:spPr>
          <a:xfrm>
            <a:off x="1105728" y="0"/>
            <a:ext cx="8038272" cy="1051420"/>
          </a:xfrm>
          <a:prstGeom prst="rect">
            <a:avLst/>
          </a:prstGeom>
          <a:noFill/>
          <a:ln>
            <a:noFill/>
          </a:ln>
        </p:spPr>
      </p:pic>
      <p:sp>
        <p:nvSpPr>
          <p:cNvPr id="275" name="Google Shape;275;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1"/>
          <p:cNvSpPr txBox="1">
            <a:spLocks noGrp="1"/>
          </p:cNvSpPr>
          <p:nvPr>
            <p:ph type="title"/>
          </p:nvPr>
        </p:nvSpPr>
        <p:spPr>
          <a:xfrm>
            <a:off x="1105728" y="825375"/>
            <a:ext cx="7886700" cy="896027"/>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400"/>
              <a:buFont typeface="Calibri"/>
              <a:buNone/>
            </a:pPr>
            <a:r>
              <a:rPr lang="en-US" sz="2400"/>
              <a:t>Overview of Water DO Protocol</a:t>
            </a:r>
            <a:endParaRPr/>
          </a:p>
        </p:txBody>
      </p:sp>
      <p:sp>
        <p:nvSpPr>
          <p:cNvPr id="281" name="Google Shape;281;p21"/>
          <p:cNvSpPr txBox="1">
            <a:spLocks noGrp="1"/>
          </p:cNvSpPr>
          <p:nvPr>
            <p:ph type="body" idx="1"/>
          </p:nvPr>
        </p:nvSpPr>
        <p:spPr>
          <a:xfrm>
            <a:off x="1453836" y="1721402"/>
            <a:ext cx="7369729" cy="4989641"/>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800"/>
              <a:buNone/>
            </a:pPr>
            <a:r>
              <a:rPr lang="en-US"/>
              <a:t>You can collect DO by using DO test kits or probes. The instructions here will focus on the test kits.  </a:t>
            </a:r>
            <a:endParaRPr/>
          </a:p>
          <a:p>
            <a:pPr marL="342900" lvl="0" indent="-342900" algn="just" rtl="0">
              <a:lnSpc>
                <a:spcPct val="90000"/>
              </a:lnSpc>
              <a:spcBef>
                <a:spcPts val="1600"/>
              </a:spcBef>
              <a:spcAft>
                <a:spcPts val="0"/>
              </a:spcAft>
              <a:buClr>
                <a:schemeClr val="dk1"/>
              </a:buClr>
              <a:buSzPts val="1800"/>
              <a:buAutoNum type="arabicPeriod"/>
            </a:pPr>
            <a:r>
              <a:rPr lang="en-US"/>
              <a:t>To test for the accuracy of the procedure and the precision of the kit (e.g., the components and chemicals), a quality control procedure should be conducted.</a:t>
            </a:r>
            <a:endParaRPr/>
          </a:p>
          <a:p>
            <a:pPr marL="342900" lvl="0" indent="-342900" algn="just" rtl="0">
              <a:lnSpc>
                <a:spcPct val="90000"/>
              </a:lnSpc>
              <a:spcBef>
                <a:spcPts val="1600"/>
              </a:spcBef>
              <a:spcAft>
                <a:spcPts val="0"/>
              </a:spcAft>
              <a:buClr>
                <a:schemeClr val="dk1"/>
              </a:buClr>
              <a:buSzPts val="1800"/>
              <a:buAutoNum type="arabicPeriod"/>
            </a:pPr>
            <a:r>
              <a:rPr lang="en-US"/>
              <a:t>The kits have two main parts: sample preservation (stabilization or fixing) and sample testing. Preservation involves the addition of a chemical to the sample that precipitates in the presence of dissolved oxygen, followed by the addition of a chemical that produces a colored solution. Testing involves adding drops of a titrant solution until the color disappears. The dissolved oxygen value is calculated from the volume of titrant added.</a:t>
            </a:r>
            <a:endParaRPr/>
          </a:p>
          <a:p>
            <a:pPr marL="0" lvl="0" indent="0" algn="just" rtl="0">
              <a:lnSpc>
                <a:spcPct val="90000"/>
              </a:lnSpc>
              <a:spcBef>
                <a:spcPts val="1600"/>
              </a:spcBef>
              <a:spcAft>
                <a:spcPts val="0"/>
              </a:spcAft>
              <a:buClr>
                <a:schemeClr val="dk1"/>
              </a:buClr>
              <a:buSzPts val="1800"/>
              <a:buNone/>
            </a:pPr>
            <a:endParaRPr/>
          </a:p>
          <a:p>
            <a:pPr marL="0" lvl="0" indent="0" algn="just" rtl="0">
              <a:lnSpc>
                <a:spcPct val="90000"/>
              </a:lnSpc>
              <a:spcBef>
                <a:spcPts val="1600"/>
              </a:spcBef>
              <a:spcAft>
                <a:spcPts val="0"/>
              </a:spcAft>
              <a:buClr>
                <a:srgbClr val="000000"/>
              </a:buClr>
              <a:buSzPts val="1800"/>
              <a:buNone/>
            </a:pPr>
            <a:r>
              <a:rPr lang="en-US" b="1">
                <a:solidFill>
                  <a:srgbClr val="000000"/>
                </a:solidFill>
              </a:rPr>
              <a:t>The amount of DO can change rapidly after a sample is collected. It is important to preserve the water sample shortly after collecting. After sample preservation, sample testing can be done either in the field or taken back to the lab to determine the amount of DO in the water.</a:t>
            </a:r>
            <a:endParaRPr/>
          </a:p>
          <a:p>
            <a:pPr marL="0" lvl="0" indent="0" algn="just" rtl="0">
              <a:lnSpc>
                <a:spcPct val="90000"/>
              </a:lnSpc>
              <a:spcBef>
                <a:spcPts val="1600"/>
              </a:spcBef>
              <a:spcAft>
                <a:spcPts val="0"/>
              </a:spcAft>
              <a:buClr>
                <a:schemeClr val="dk1"/>
              </a:buClr>
              <a:buSzPts val="1600"/>
              <a:buNone/>
            </a:pPr>
            <a:endParaRPr sz="1600"/>
          </a:p>
          <a:p>
            <a:pPr marL="0" lvl="0" indent="0" algn="l" rtl="0">
              <a:lnSpc>
                <a:spcPct val="90000"/>
              </a:lnSpc>
              <a:spcBef>
                <a:spcPts val="1600"/>
              </a:spcBef>
              <a:spcAft>
                <a:spcPts val="0"/>
              </a:spcAft>
              <a:buClr>
                <a:schemeClr val="dk1"/>
              </a:buClr>
              <a:buSzPts val="1800"/>
              <a:buNone/>
            </a:pPr>
            <a:endParaRPr/>
          </a:p>
        </p:txBody>
      </p:sp>
      <p:pic>
        <p:nvPicPr>
          <p:cNvPr id="282" name="Google Shape;282;p21"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pic>
        <p:nvPicPr>
          <p:cNvPr id="283" name="Google Shape;283;p21" descr="graphic: caution icon"/>
          <p:cNvPicPr preferRelativeResize="0">
            <a:picLocks noGrp="1"/>
          </p:cNvPicPr>
          <p:nvPr>
            <p:ph type="body" idx="2"/>
          </p:nvPr>
        </p:nvPicPr>
        <p:blipFill rotWithShape="1">
          <a:blip r:embed="rId4">
            <a:alphaModFix/>
          </a:blip>
          <a:srcRect/>
          <a:stretch/>
        </p:blipFill>
        <p:spPr>
          <a:xfrm>
            <a:off x="1257558" y="4831971"/>
            <a:ext cx="456240" cy="467625"/>
          </a:xfrm>
          <a:prstGeom prst="rect">
            <a:avLst/>
          </a:prstGeom>
          <a:noFill/>
          <a:ln>
            <a:noFill/>
          </a:ln>
          <a:effectLst>
            <a:outerShdw blurRad="292100" dist="139700" dir="2700000" algn="tl" rotWithShape="0">
              <a:srgbClr val="333333">
                <a:alpha val="63921"/>
              </a:srgbClr>
            </a:outerShdw>
          </a:effectLst>
        </p:spPr>
      </p:pic>
      <p:pic>
        <p:nvPicPr>
          <p:cNvPr id="284" name="Google Shape;284;p21" descr="Banner: Dissolved oxygen protocol using a commercial test kit"/>
          <p:cNvPicPr preferRelativeResize="0"/>
          <p:nvPr/>
        </p:nvPicPr>
        <p:blipFill rotWithShape="1">
          <a:blip r:embed="rId5">
            <a:alphaModFix/>
          </a:blip>
          <a:srcRect/>
          <a:stretch/>
        </p:blipFill>
        <p:spPr>
          <a:xfrm>
            <a:off x="1105728" y="0"/>
            <a:ext cx="8038272" cy="1051420"/>
          </a:xfrm>
          <a:prstGeom prst="rect">
            <a:avLst/>
          </a:prstGeom>
          <a:noFill/>
          <a:ln>
            <a:noFill/>
          </a:ln>
        </p:spPr>
      </p:pic>
      <p:sp>
        <p:nvSpPr>
          <p:cNvPr id="285" name="Google Shape;285;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2"/>
          <p:cNvSpPr txBox="1">
            <a:spLocks noGrp="1"/>
          </p:cNvSpPr>
          <p:nvPr>
            <p:ph type="title"/>
          </p:nvPr>
        </p:nvSpPr>
        <p:spPr>
          <a:xfrm>
            <a:off x="1105728" y="825375"/>
            <a:ext cx="7886700" cy="8960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t>Sources for Equipment You Need for the Water DO Protocol</a:t>
            </a:r>
            <a:endParaRPr sz="2400">
              <a:solidFill>
                <a:srgbClr val="055000"/>
              </a:solidFill>
            </a:endParaRPr>
          </a:p>
        </p:txBody>
      </p:sp>
      <p:sp>
        <p:nvSpPr>
          <p:cNvPr id="291" name="Google Shape;291;p22"/>
          <p:cNvSpPr txBox="1">
            <a:spLocks noGrp="1"/>
          </p:cNvSpPr>
          <p:nvPr>
            <p:ph type="body" idx="1"/>
          </p:nvPr>
        </p:nvSpPr>
        <p:spPr>
          <a:xfrm>
            <a:off x="1333400" y="1721402"/>
            <a:ext cx="4561214" cy="498964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a:t>The following resources summarize the measurements associated with each protocol, associated skill level, scientific specifications for the instruments, and how to access the equipment you need (purchase, build, or download). </a:t>
            </a:r>
            <a:endParaRPr/>
          </a:p>
          <a:p>
            <a:pPr marL="0" lvl="0" indent="0" algn="just"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n-US" b="1" u="sng">
                <a:solidFill>
                  <a:schemeClr val="hlink"/>
                </a:solidFill>
                <a:hlinkClick r:id="rId3"/>
              </a:rPr>
              <a:t>Where to find specifications for instruments used in GLOBE investigations</a:t>
            </a:r>
            <a:endParaRPr b="1"/>
          </a:p>
          <a:p>
            <a:pPr marL="0" lvl="0" indent="0" algn="l" rtl="0">
              <a:lnSpc>
                <a:spcPct val="90000"/>
              </a:lnSpc>
              <a:spcBef>
                <a:spcPts val="100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None/>
            </a:pPr>
            <a:r>
              <a:rPr lang="en-US" b="1" u="sng">
                <a:solidFill>
                  <a:schemeClr val="hlink"/>
                </a:solidFill>
                <a:hlinkClick r:id="rId4"/>
              </a:rPr>
              <a:t>Where to find scientific instruments used in GLOBE investigations </a:t>
            </a:r>
            <a:endParaRPr b="1"/>
          </a:p>
          <a:p>
            <a:pPr marL="0" lvl="0" indent="0" algn="just" rtl="0">
              <a:lnSpc>
                <a:spcPct val="90000"/>
              </a:lnSpc>
              <a:spcBef>
                <a:spcPts val="1000"/>
              </a:spcBef>
              <a:spcAft>
                <a:spcPts val="0"/>
              </a:spcAft>
              <a:buClr>
                <a:schemeClr val="dk1"/>
              </a:buClr>
              <a:buSzPts val="1600"/>
              <a:buNone/>
            </a:pPr>
            <a:endParaRPr sz="1600"/>
          </a:p>
          <a:p>
            <a:pPr marL="0" lvl="0" indent="0" algn="just" rtl="0">
              <a:lnSpc>
                <a:spcPct val="90000"/>
              </a:lnSpc>
              <a:spcBef>
                <a:spcPts val="1000"/>
              </a:spcBef>
              <a:spcAft>
                <a:spcPts val="0"/>
              </a:spcAft>
              <a:buClr>
                <a:schemeClr val="dk1"/>
              </a:buClr>
              <a:buSzPts val="1600"/>
              <a:buNone/>
            </a:pPr>
            <a:r>
              <a:rPr lang="en-US" sz="1600"/>
              <a:t>.</a:t>
            </a:r>
            <a:endParaRPr sz="1600"/>
          </a:p>
          <a:p>
            <a:pPr marL="0" lvl="0" indent="0" algn="l" rtl="0">
              <a:lnSpc>
                <a:spcPct val="90000"/>
              </a:lnSpc>
              <a:spcBef>
                <a:spcPts val="1600"/>
              </a:spcBef>
              <a:spcAft>
                <a:spcPts val="0"/>
              </a:spcAft>
              <a:buClr>
                <a:schemeClr val="dk1"/>
              </a:buClr>
              <a:buSzPts val="1800"/>
              <a:buNone/>
            </a:pPr>
            <a:endParaRPr/>
          </a:p>
        </p:txBody>
      </p:sp>
      <p:pic>
        <p:nvPicPr>
          <p:cNvPr id="292" name="Google Shape;292;p22" descr="Menu: how to collect your data"/>
          <p:cNvPicPr preferRelativeResize="0"/>
          <p:nvPr/>
        </p:nvPicPr>
        <p:blipFill rotWithShape="1">
          <a:blip r:embed="rId5">
            <a:alphaModFix/>
          </a:blip>
          <a:srcRect/>
          <a:stretch/>
        </p:blipFill>
        <p:spPr>
          <a:xfrm>
            <a:off x="-19338" y="0"/>
            <a:ext cx="1167580" cy="6858000"/>
          </a:xfrm>
          <a:prstGeom prst="rect">
            <a:avLst/>
          </a:prstGeom>
          <a:noFill/>
          <a:ln>
            <a:noFill/>
          </a:ln>
        </p:spPr>
      </p:pic>
      <p:pic>
        <p:nvPicPr>
          <p:cNvPr id="293" name="Google Shape;293;p22" descr="Screen Shot  of the Toolkit chapter, found in the GLOBE Teacher's Guide. "/>
          <p:cNvPicPr preferRelativeResize="0">
            <a:picLocks noGrp="1"/>
          </p:cNvPicPr>
          <p:nvPr>
            <p:ph type="body" idx="2"/>
          </p:nvPr>
        </p:nvPicPr>
        <p:blipFill rotWithShape="1">
          <a:blip r:embed="rId6">
            <a:alphaModFix/>
          </a:blip>
          <a:srcRect/>
          <a:stretch/>
        </p:blipFill>
        <p:spPr>
          <a:xfrm rot="791986">
            <a:off x="6070045" y="2054588"/>
            <a:ext cx="2399662" cy="3072344"/>
          </a:xfrm>
          <a:prstGeom prst="rect">
            <a:avLst/>
          </a:prstGeom>
          <a:noFill/>
          <a:ln>
            <a:noFill/>
          </a:ln>
          <a:effectLst>
            <a:outerShdw blurRad="292100" dist="139700" dir="2700000" algn="tl" rotWithShape="0">
              <a:srgbClr val="333333">
                <a:alpha val="63921"/>
              </a:srgbClr>
            </a:outerShdw>
          </a:effectLst>
        </p:spPr>
      </p:pic>
      <p:pic>
        <p:nvPicPr>
          <p:cNvPr id="294" name="Google Shape;294;p22" descr="Banner: Dissolved oxygen protocol using a commercial test kit"/>
          <p:cNvPicPr preferRelativeResize="0"/>
          <p:nvPr/>
        </p:nvPicPr>
        <p:blipFill rotWithShape="1">
          <a:blip r:embed="rId7">
            <a:alphaModFix/>
          </a:blip>
          <a:srcRect/>
          <a:stretch/>
        </p:blipFill>
        <p:spPr>
          <a:xfrm>
            <a:off x="1105728" y="0"/>
            <a:ext cx="8038272" cy="1051420"/>
          </a:xfrm>
          <a:prstGeom prst="rect">
            <a:avLst/>
          </a:prstGeom>
          <a:noFill/>
          <a:ln>
            <a:noFill/>
          </a:ln>
        </p:spPr>
      </p:pic>
      <p:sp>
        <p:nvSpPr>
          <p:cNvPr id="295" name="Google Shape;295;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3"/>
          <p:cNvSpPr txBox="1">
            <a:spLocks noGrp="1"/>
          </p:cNvSpPr>
          <p:nvPr>
            <p:ph type="title"/>
          </p:nvPr>
        </p:nvSpPr>
        <p:spPr>
          <a:xfrm>
            <a:off x="1257300" y="957662"/>
            <a:ext cx="7886700" cy="8960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000"/>
              <a:buFont typeface="Arial"/>
              <a:buNone/>
            </a:pPr>
            <a:r>
              <a:rPr lang="en-US" sz="2000">
                <a:latin typeface="Arial"/>
                <a:ea typeface="Arial"/>
                <a:cs typeface="Arial"/>
                <a:sym typeface="Arial"/>
              </a:rPr>
              <a:t>Overview: Quality Control Procedure for Dissolved Oxygen </a:t>
            </a:r>
            <a:br>
              <a:rPr lang="en-US" sz="2000">
                <a:latin typeface="Arial"/>
                <a:ea typeface="Arial"/>
                <a:cs typeface="Arial"/>
                <a:sym typeface="Arial"/>
              </a:rPr>
            </a:br>
            <a:r>
              <a:rPr lang="en-US" sz="2000">
                <a:latin typeface="Arial"/>
                <a:ea typeface="Arial"/>
                <a:cs typeface="Arial"/>
                <a:sym typeface="Arial"/>
              </a:rPr>
              <a:t>Kits  (slide 1/7)</a:t>
            </a:r>
            <a:endParaRPr/>
          </a:p>
        </p:txBody>
      </p:sp>
      <p:sp>
        <p:nvSpPr>
          <p:cNvPr id="301" name="Google Shape;301;p23"/>
          <p:cNvSpPr txBox="1">
            <a:spLocks noGrp="1"/>
          </p:cNvSpPr>
          <p:nvPr>
            <p:ph type="body" idx="1"/>
          </p:nvPr>
        </p:nvSpPr>
        <p:spPr>
          <a:xfrm>
            <a:off x="1257300" y="1868359"/>
            <a:ext cx="7516686" cy="4989641"/>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800"/>
              <a:buNone/>
            </a:pPr>
            <a:r>
              <a:rPr lang="en-US"/>
              <a:t>For the quality control procedure, you compare the measured dissolved oxygen in your standard solution with the saturated value from a table in order to determine if your kit and procedures are correct.</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n-US"/>
              <a:t>To make a saturated standard, you saturate distilled water by shaking a partially filled bottle of distilled water for 5 minutes. Since the solubility decreases with increasing temperature, increasing salinity, and decreasing air pressure, you control these variables in your dissolved oxygen standard by using distilled water, and correcting for the water temperature and elevation (an indirect measure of air pressure). You need to know the elevation where the procedure will be done. Table HY-DO-2 contains the correction values for various atmospheric pressures and elevations.</a:t>
            </a:r>
            <a:endParaRPr/>
          </a:p>
          <a:p>
            <a:pPr marL="0" lvl="0" indent="0" algn="l" rtl="0">
              <a:lnSpc>
                <a:spcPct val="90000"/>
              </a:lnSpc>
              <a:spcBef>
                <a:spcPts val="1000"/>
              </a:spcBef>
              <a:spcAft>
                <a:spcPts val="0"/>
              </a:spcAft>
              <a:buClr>
                <a:schemeClr val="dk1"/>
              </a:buClr>
              <a:buSzPts val="1800"/>
              <a:buNone/>
            </a:pPr>
            <a:endParaRPr>
              <a:solidFill>
                <a:srgbClr val="FF0000"/>
              </a:solidFill>
            </a:endParaRPr>
          </a:p>
          <a:p>
            <a:pPr marL="0" lvl="0" indent="0" algn="l" rtl="0">
              <a:lnSpc>
                <a:spcPct val="90000"/>
              </a:lnSpc>
              <a:spcBef>
                <a:spcPts val="1000"/>
              </a:spcBef>
              <a:spcAft>
                <a:spcPts val="0"/>
              </a:spcAft>
              <a:buClr>
                <a:schemeClr val="dk1"/>
              </a:buClr>
              <a:buSzPts val="2025"/>
              <a:buNone/>
            </a:pPr>
            <a:r>
              <a:rPr lang="en-US" b="1"/>
              <a:t>	</a:t>
            </a:r>
            <a:endParaRPr sz="1600" b="1">
              <a:solidFill>
                <a:srgbClr val="000090"/>
              </a:solidFill>
            </a:endParaRPr>
          </a:p>
          <a:p>
            <a:pPr marL="0" lvl="0" indent="0" algn="l" rtl="0">
              <a:lnSpc>
                <a:spcPct val="90000"/>
              </a:lnSpc>
              <a:spcBef>
                <a:spcPts val="1000"/>
              </a:spcBef>
              <a:spcAft>
                <a:spcPts val="0"/>
              </a:spcAft>
              <a:buClr>
                <a:srgbClr val="000090"/>
              </a:buClr>
              <a:buSzPts val="1600"/>
              <a:buNone/>
            </a:pPr>
            <a:r>
              <a:rPr lang="en-US" sz="1600" b="1">
                <a:solidFill>
                  <a:srgbClr val="000090"/>
                </a:solidFill>
              </a:rPr>
              <a:t>	 Pay close attention to your quality control procedure. Without the quality 	control steps your DO data will not be meaningful or comparable to data 	collected by others!  </a:t>
            </a:r>
            <a:endParaRPr/>
          </a:p>
          <a:p>
            <a:pPr marL="0" lvl="0" indent="0" algn="just" rtl="0">
              <a:lnSpc>
                <a:spcPct val="90000"/>
              </a:lnSpc>
              <a:spcBef>
                <a:spcPts val="1000"/>
              </a:spcBef>
              <a:spcAft>
                <a:spcPts val="0"/>
              </a:spcAft>
              <a:buClr>
                <a:schemeClr val="dk1"/>
              </a:buClr>
              <a:buSzPts val="1600"/>
              <a:buNone/>
            </a:pPr>
            <a:r>
              <a:rPr lang="en-US" sz="1600"/>
              <a:t>.</a:t>
            </a:r>
            <a:endParaRPr sz="1600"/>
          </a:p>
          <a:p>
            <a:pPr marL="0" lvl="0" indent="0" algn="l" rtl="0">
              <a:lnSpc>
                <a:spcPct val="90000"/>
              </a:lnSpc>
              <a:spcBef>
                <a:spcPts val="1600"/>
              </a:spcBef>
              <a:spcAft>
                <a:spcPts val="0"/>
              </a:spcAft>
              <a:buClr>
                <a:schemeClr val="dk1"/>
              </a:buClr>
              <a:buSzPts val="1800"/>
              <a:buNone/>
            </a:pPr>
            <a:endParaRPr/>
          </a:p>
        </p:txBody>
      </p:sp>
      <p:pic>
        <p:nvPicPr>
          <p:cNvPr id="302" name="Google Shape;302;p23"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pic>
        <p:nvPicPr>
          <p:cNvPr id="303" name="Google Shape;303;p23" descr="graphic: caution icon"/>
          <p:cNvPicPr preferRelativeResize="0">
            <a:picLocks noGrp="1"/>
          </p:cNvPicPr>
          <p:nvPr>
            <p:ph type="body" idx="2"/>
          </p:nvPr>
        </p:nvPicPr>
        <p:blipFill rotWithShape="1">
          <a:blip r:embed="rId4">
            <a:alphaModFix/>
          </a:blip>
          <a:srcRect/>
          <a:stretch/>
        </p:blipFill>
        <p:spPr>
          <a:xfrm>
            <a:off x="1644534" y="5487888"/>
            <a:ext cx="519638" cy="532605"/>
          </a:xfrm>
          <a:prstGeom prst="rect">
            <a:avLst/>
          </a:prstGeom>
          <a:noFill/>
          <a:ln>
            <a:noFill/>
          </a:ln>
          <a:effectLst>
            <a:outerShdw blurRad="292100" dist="139700" dir="2700000" algn="tl" rotWithShape="0">
              <a:srgbClr val="333333">
                <a:alpha val="63921"/>
              </a:srgbClr>
            </a:outerShdw>
          </a:effectLst>
        </p:spPr>
      </p:pic>
      <p:pic>
        <p:nvPicPr>
          <p:cNvPr id="304" name="Google Shape;304;p23" descr="Banner: Dissolved oxygen protocol using a commercial test kit"/>
          <p:cNvPicPr preferRelativeResize="0"/>
          <p:nvPr/>
        </p:nvPicPr>
        <p:blipFill rotWithShape="1">
          <a:blip r:embed="rId5">
            <a:alphaModFix/>
          </a:blip>
          <a:srcRect/>
          <a:stretch/>
        </p:blipFill>
        <p:spPr>
          <a:xfrm>
            <a:off x="1148242" y="0"/>
            <a:ext cx="8038272" cy="1051420"/>
          </a:xfrm>
          <a:prstGeom prst="rect">
            <a:avLst/>
          </a:prstGeom>
          <a:noFill/>
          <a:ln>
            <a:noFill/>
          </a:ln>
        </p:spPr>
      </p:pic>
      <p:sp>
        <p:nvSpPr>
          <p:cNvPr id="305" name="Google Shape;30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4" descr="Illustration of the equipment listed on this page"/>
          <p:cNvPicPr preferRelativeResize="0">
            <a:picLocks noGrp="1"/>
          </p:cNvPicPr>
          <p:nvPr>
            <p:ph type="body" idx="2"/>
          </p:nvPr>
        </p:nvPicPr>
        <p:blipFill rotWithShape="1">
          <a:blip r:embed="rId3">
            <a:alphaModFix/>
          </a:blip>
          <a:srcRect/>
          <a:stretch/>
        </p:blipFill>
        <p:spPr>
          <a:xfrm>
            <a:off x="4921135" y="1510611"/>
            <a:ext cx="4222864" cy="5369815"/>
          </a:xfrm>
          <a:prstGeom prst="rect">
            <a:avLst/>
          </a:prstGeom>
          <a:noFill/>
          <a:ln>
            <a:noFill/>
          </a:ln>
        </p:spPr>
      </p:pic>
      <p:sp>
        <p:nvSpPr>
          <p:cNvPr id="311" name="Google Shape;311;p24"/>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Quality Control Procedure for Dissolved Oxygen (2/7)</a:t>
            </a:r>
            <a:endParaRPr/>
          </a:p>
        </p:txBody>
      </p:sp>
      <p:sp>
        <p:nvSpPr>
          <p:cNvPr id="312" name="Google Shape;312;p24"/>
          <p:cNvSpPr txBox="1">
            <a:spLocks noGrp="1"/>
          </p:cNvSpPr>
          <p:nvPr>
            <p:ph type="body" idx="1"/>
          </p:nvPr>
        </p:nvSpPr>
        <p:spPr>
          <a:xfrm>
            <a:off x="1257299" y="1574445"/>
            <a:ext cx="7516686" cy="4989641"/>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rgbClr val="000072"/>
              </a:buClr>
              <a:buSzPct val="42187"/>
              <a:buNone/>
            </a:pPr>
            <a:r>
              <a:rPr lang="en-US" b="1">
                <a:solidFill>
                  <a:srgbClr val="000072"/>
                </a:solidFill>
              </a:rPr>
              <a:t>Assemble Equipment</a:t>
            </a:r>
            <a:r>
              <a:rPr lang="en-US">
                <a:solidFill>
                  <a:srgbClr val="000000"/>
                </a:solidFill>
              </a:rPr>
              <a:t>:</a:t>
            </a:r>
            <a:endParaRPr sz="2400" b="1">
              <a:solidFill>
                <a:srgbClr val="000072"/>
              </a:solidFill>
            </a:endParaRPr>
          </a:p>
          <a:p>
            <a:pPr marL="342900" lvl="0" indent="-317182" algn="l" rtl="0">
              <a:lnSpc>
                <a:spcPct val="90000"/>
              </a:lnSpc>
              <a:spcBef>
                <a:spcPts val="1000"/>
              </a:spcBef>
              <a:spcAft>
                <a:spcPts val="0"/>
              </a:spcAft>
              <a:buClr>
                <a:schemeClr val="dk1"/>
              </a:buClr>
              <a:buSzPct val="100000"/>
              <a:buFont typeface="Arial"/>
              <a:buChar char="•"/>
            </a:pPr>
            <a:r>
              <a:rPr lang="en-US"/>
              <a:t>Distilled water</a:t>
            </a:r>
            <a:endParaRPr/>
          </a:p>
          <a:p>
            <a:pPr marL="342900" lvl="0" indent="-317182" algn="l" rtl="0">
              <a:lnSpc>
                <a:spcPct val="90000"/>
              </a:lnSpc>
              <a:spcBef>
                <a:spcPts val="1000"/>
              </a:spcBef>
              <a:spcAft>
                <a:spcPts val="0"/>
              </a:spcAft>
              <a:buClr>
                <a:schemeClr val="dk1"/>
              </a:buClr>
              <a:buSzPct val="100000"/>
              <a:buFont typeface="Arial"/>
              <a:buChar char="•"/>
            </a:pPr>
            <a:r>
              <a:rPr lang="en-US"/>
              <a:t>100-mL graduated cylinder</a:t>
            </a:r>
            <a:endParaRPr/>
          </a:p>
          <a:p>
            <a:pPr marL="342900" lvl="0" indent="-317182" algn="l" rtl="0">
              <a:lnSpc>
                <a:spcPct val="90000"/>
              </a:lnSpc>
              <a:spcBef>
                <a:spcPts val="1000"/>
              </a:spcBef>
              <a:spcAft>
                <a:spcPts val="0"/>
              </a:spcAft>
              <a:buClr>
                <a:schemeClr val="dk1"/>
              </a:buClr>
              <a:buSzPct val="100000"/>
              <a:buFont typeface="Arial"/>
              <a:buChar char="•"/>
            </a:pPr>
            <a:r>
              <a:rPr lang="en-US"/>
              <a:t>250-mL polyethylene bottle with lid</a:t>
            </a:r>
            <a:endParaRPr/>
          </a:p>
          <a:p>
            <a:pPr marL="342900" lvl="0" indent="-317182" algn="l" rtl="0">
              <a:lnSpc>
                <a:spcPct val="90000"/>
              </a:lnSpc>
              <a:spcBef>
                <a:spcPts val="1000"/>
              </a:spcBef>
              <a:spcAft>
                <a:spcPts val="0"/>
              </a:spcAft>
              <a:buClr>
                <a:schemeClr val="dk1"/>
              </a:buClr>
              <a:buSzPct val="100000"/>
              <a:buFont typeface="Arial"/>
              <a:buChar char="•"/>
            </a:pPr>
            <a:r>
              <a:rPr lang="en-US"/>
              <a:t>Thermometer</a:t>
            </a:r>
            <a:endParaRPr/>
          </a:p>
          <a:p>
            <a:pPr marL="342900" lvl="0" indent="-317182" algn="l" rtl="0">
              <a:lnSpc>
                <a:spcPct val="90000"/>
              </a:lnSpc>
              <a:spcBef>
                <a:spcPts val="1000"/>
              </a:spcBef>
              <a:spcAft>
                <a:spcPts val="0"/>
              </a:spcAft>
              <a:buClr>
                <a:schemeClr val="dk1"/>
              </a:buClr>
              <a:buSzPct val="100000"/>
              <a:buFont typeface="Arial"/>
              <a:buChar char="•"/>
            </a:pPr>
            <a:r>
              <a:rPr lang="en-US"/>
              <a:t>Waste bottle with cap for discarding used chemicals</a:t>
            </a:r>
            <a:endParaRPr/>
          </a:p>
          <a:p>
            <a:pPr marL="342900" lvl="0" indent="-317182" algn="l" rtl="0">
              <a:lnSpc>
                <a:spcPct val="90000"/>
              </a:lnSpc>
              <a:spcBef>
                <a:spcPts val="1000"/>
              </a:spcBef>
              <a:spcAft>
                <a:spcPts val="0"/>
              </a:spcAft>
              <a:buClr>
                <a:schemeClr val="dk1"/>
              </a:buClr>
              <a:buSzPct val="100000"/>
              <a:buFont typeface="Arial"/>
              <a:buChar char="•"/>
            </a:pPr>
            <a:r>
              <a:rPr lang="en-US"/>
              <a:t>Dissolved oxygen test kit</a:t>
            </a:r>
            <a:endParaRPr/>
          </a:p>
          <a:p>
            <a:pPr marL="342900" lvl="0" indent="-317182" algn="l" rtl="0">
              <a:lnSpc>
                <a:spcPct val="90000"/>
              </a:lnSpc>
              <a:spcBef>
                <a:spcPts val="1000"/>
              </a:spcBef>
              <a:spcAft>
                <a:spcPts val="0"/>
              </a:spcAft>
              <a:buClr>
                <a:schemeClr val="dk1"/>
              </a:buClr>
              <a:buSzPct val="100000"/>
              <a:buFont typeface="Arial"/>
              <a:buChar char="•"/>
            </a:pPr>
            <a:r>
              <a:rPr lang="en-US"/>
              <a:t>Latex gloves</a:t>
            </a:r>
            <a:endParaRPr/>
          </a:p>
          <a:p>
            <a:pPr marL="342900" lvl="0" indent="-317182" algn="l" rtl="0">
              <a:lnSpc>
                <a:spcPct val="90000"/>
              </a:lnSpc>
              <a:spcBef>
                <a:spcPts val="1000"/>
              </a:spcBef>
              <a:spcAft>
                <a:spcPts val="0"/>
              </a:spcAft>
              <a:buClr>
                <a:schemeClr val="dk1"/>
              </a:buClr>
              <a:buSzPct val="100000"/>
              <a:buFont typeface="Arial"/>
              <a:buChar char="•"/>
            </a:pPr>
            <a:r>
              <a:rPr lang="en-US"/>
              <a:t>Goggles</a:t>
            </a:r>
            <a:endParaRPr/>
          </a:p>
          <a:p>
            <a:pPr marL="342900" lvl="0" indent="-317182" algn="l" rtl="0">
              <a:lnSpc>
                <a:spcPct val="90000"/>
              </a:lnSpc>
              <a:spcBef>
                <a:spcPts val="1000"/>
              </a:spcBef>
              <a:spcAft>
                <a:spcPts val="0"/>
              </a:spcAft>
              <a:buClr>
                <a:schemeClr val="dk1"/>
              </a:buClr>
              <a:buSzPct val="100000"/>
              <a:buFont typeface="Arial"/>
              <a:buChar char="•"/>
            </a:pPr>
            <a:r>
              <a:rPr lang="en-US"/>
              <a:t>Pen or pencil</a:t>
            </a:r>
            <a:endParaRPr/>
          </a:p>
          <a:p>
            <a:pPr marL="342900" lvl="0" indent="-317182" algn="l" rtl="0">
              <a:lnSpc>
                <a:spcPct val="90000"/>
              </a:lnSpc>
              <a:spcBef>
                <a:spcPts val="1000"/>
              </a:spcBef>
              <a:spcAft>
                <a:spcPts val="0"/>
              </a:spcAft>
              <a:buClr>
                <a:schemeClr val="dk1"/>
              </a:buClr>
              <a:buSzPct val="42187"/>
              <a:buFont typeface="Arial"/>
              <a:buChar char="•"/>
            </a:pPr>
            <a:r>
              <a:rPr lang="en-US"/>
              <a:t>Clock or watch</a:t>
            </a:r>
            <a:endParaRPr sz="2400" b="1">
              <a:solidFill>
                <a:srgbClr val="000072"/>
              </a:solidFill>
            </a:endParaRPr>
          </a:p>
          <a:p>
            <a:pPr marL="0" lvl="0" indent="0" algn="l" rtl="0">
              <a:lnSpc>
                <a:spcPct val="90000"/>
              </a:lnSpc>
              <a:spcBef>
                <a:spcPts val="1000"/>
              </a:spcBef>
              <a:spcAft>
                <a:spcPts val="0"/>
              </a:spcAft>
              <a:buClr>
                <a:srgbClr val="000072"/>
              </a:buClr>
              <a:buSzPct val="100000"/>
              <a:buNone/>
            </a:pPr>
            <a:r>
              <a:rPr lang="en-US" b="1">
                <a:solidFill>
                  <a:srgbClr val="000072"/>
                </a:solidFill>
              </a:rPr>
              <a:t>Assemble Necessary Documents:</a:t>
            </a:r>
            <a:endParaRPr b="1">
              <a:solidFill>
                <a:srgbClr val="000072"/>
              </a:solidFill>
            </a:endParaRPr>
          </a:p>
          <a:p>
            <a:pPr marL="0" lvl="0" indent="0" algn="l" rtl="0">
              <a:lnSpc>
                <a:spcPct val="90000"/>
              </a:lnSpc>
              <a:spcBef>
                <a:spcPts val="1000"/>
              </a:spcBef>
              <a:spcAft>
                <a:spcPts val="0"/>
              </a:spcAft>
              <a:buClr>
                <a:schemeClr val="dk1"/>
              </a:buClr>
              <a:buSzPct val="100000"/>
              <a:buNone/>
            </a:pPr>
            <a:r>
              <a:rPr lang="en-US" u="sng">
                <a:solidFill>
                  <a:schemeClr val="hlink"/>
                </a:solidFill>
                <a:hlinkClick r:id="rId4"/>
              </a:rPr>
              <a:t>Dissolved Oxygen Protocol (Test Kit)</a:t>
            </a:r>
            <a:endParaRPr/>
          </a:p>
          <a:p>
            <a:pPr marL="0" lvl="0" indent="0" algn="l" rtl="0">
              <a:lnSpc>
                <a:spcPct val="90000"/>
              </a:lnSpc>
              <a:spcBef>
                <a:spcPts val="1000"/>
              </a:spcBef>
              <a:spcAft>
                <a:spcPts val="0"/>
              </a:spcAft>
              <a:buClr>
                <a:schemeClr val="dk1"/>
              </a:buClr>
              <a:buSzPct val="100000"/>
              <a:buNone/>
            </a:pPr>
            <a:r>
              <a:rPr lang="en-US" u="sng">
                <a:solidFill>
                  <a:schemeClr val="hlink"/>
                </a:solidFill>
                <a:hlinkClick r:id="rId5"/>
              </a:rPr>
              <a:t>Quality Control Procedure Data Sheet</a:t>
            </a:r>
            <a:endParaRPr/>
          </a:p>
          <a:p>
            <a:pPr marL="0" lvl="0" indent="0" algn="l" rtl="0">
              <a:lnSpc>
                <a:spcPct val="90000"/>
              </a:lnSpc>
              <a:spcBef>
                <a:spcPts val="1000"/>
              </a:spcBef>
              <a:spcAft>
                <a:spcPts val="0"/>
              </a:spcAft>
              <a:buClr>
                <a:schemeClr val="dk1"/>
              </a:buClr>
              <a:buSzPct val="100000"/>
              <a:buNone/>
            </a:pPr>
            <a:r>
              <a:rPr lang="en-US" u="sng">
                <a:solidFill>
                  <a:schemeClr val="hlink"/>
                </a:solidFill>
                <a:hlinkClick r:id="rId6"/>
              </a:rPr>
              <a:t>Quality Control Procedure for DO Kits Lab Guide</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chemeClr val="dk1"/>
              </a:buClr>
              <a:buSzPct val="100000"/>
              <a:buFont typeface="Arial"/>
              <a:buNone/>
            </a:pPr>
            <a:endParaRPr b="1">
              <a:solidFill>
                <a:srgbClr val="000072"/>
              </a:solidFill>
            </a:endParaRPr>
          </a:p>
          <a:p>
            <a:pPr marL="0" lvl="0" indent="0" algn="l" rtl="0">
              <a:lnSpc>
                <a:spcPct val="90000"/>
              </a:lnSpc>
              <a:spcBef>
                <a:spcPts val="1000"/>
              </a:spcBef>
              <a:spcAft>
                <a:spcPts val="0"/>
              </a:spcAft>
              <a:buClr>
                <a:schemeClr val="dk1"/>
              </a:buClr>
              <a:buSzPct val="100000"/>
              <a:buNone/>
            </a:pPr>
            <a:endParaRPr/>
          </a:p>
        </p:txBody>
      </p:sp>
      <p:pic>
        <p:nvPicPr>
          <p:cNvPr id="313" name="Google Shape;313;p24" descr="Menu: how to collect your data"/>
          <p:cNvPicPr preferRelativeResize="0"/>
          <p:nvPr/>
        </p:nvPicPr>
        <p:blipFill rotWithShape="1">
          <a:blip r:embed="rId7">
            <a:alphaModFix/>
          </a:blip>
          <a:srcRect/>
          <a:stretch/>
        </p:blipFill>
        <p:spPr>
          <a:xfrm>
            <a:off x="-19338" y="0"/>
            <a:ext cx="1167580" cy="6858000"/>
          </a:xfrm>
          <a:prstGeom prst="rect">
            <a:avLst/>
          </a:prstGeom>
          <a:noFill/>
          <a:ln>
            <a:noFill/>
          </a:ln>
        </p:spPr>
      </p:pic>
      <p:pic>
        <p:nvPicPr>
          <p:cNvPr id="314" name="Google Shape;314;p24" descr="Banner: Dissolved oxygen protocol using a commercial test kit"/>
          <p:cNvPicPr preferRelativeResize="0"/>
          <p:nvPr/>
        </p:nvPicPr>
        <p:blipFill rotWithShape="1">
          <a:blip r:embed="rId8">
            <a:alphaModFix/>
          </a:blip>
          <a:srcRect/>
          <a:stretch/>
        </p:blipFill>
        <p:spPr>
          <a:xfrm>
            <a:off x="1105728" y="0"/>
            <a:ext cx="8038272" cy="1051420"/>
          </a:xfrm>
          <a:prstGeom prst="rect">
            <a:avLst/>
          </a:prstGeom>
          <a:noFill/>
          <a:ln>
            <a:noFill/>
          </a:ln>
        </p:spPr>
      </p:pic>
      <p:sp>
        <p:nvSpPr>
          <p:cNvPr id="315" name="Google Shape;315;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5"/>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Quality Control Procedure for Dissolved Oxygen (3/7)</a:t>
            </a:r>
            <a:endParaRPr sz="2400"/>
          </a:p>
        </p:txBody>
      </p:sp>
      <p:sp>
        <p:nvSpPr>
          <p:cNvPr id="321" name="Google Shape;321;p25"/>
          <p:cNvSpPr txBox="1">
            <a:spLocks noGrp="1"/>
          </p:cNvSpPr>
          <p:nvPr>
            <p:ph type="body" idx="1"/>
          </p:nvPr>
        </p:nvSpPr>
        <p:spPr>
          <a:xfrm>
            <a:off x="1257298" y="1574445"/>
            <a:ext cx="7637319" cy="4989641"/>
          </a:xfrm>
          <a:prstGeom prst="rect">
            <a:avLst/>
          </a:prstGeom>
          <a:noFill/>
          <a:ln>
            <a:noFill/>
          </a:ln>
        </p:spPr>
        <p:txBody>
          <a:bodyPr spcFirstLastPara="1" wrap="square" lIns="91425" tIns="45700" rIns="91425" bIns="45700" anchor="t" anchorCtr="0">
            <a:normAutofit/>
          </a:bodyPr>
          <a:lstStyle/>
          <a:p>
            <a:pPr marL="0" lvl="0" indent="-114300" algn="l" rtl="0">
              <a:lnSpc>
                <a:spcPct val="90000"/>
              </a:lnSpc>
              <a:spcBef>
                <a:spcPts val="0"/>
              </a:spcBef>
              <a:spcAft>
                <a:spcPts val="0"/>
              </a:spcAft>
              <a:buClr>
                <a:schemeClr val="dk1"/>
              </a:buClr>
              <a:buSzPts val="1800"/>
              <a:buAutoNum type="arabicPeriod"/>
            </a:pPr>
            <a:r>
              <a:rPr lang="en-US"/>
              <a:t> Put on your gloves and protective goggles.</a:t>
            </a:r>
            <a:endParaRPr/>
          </a:p>
          <a:p>
            <a:pPr marL="0" lvl="0" indent="0" algn="l" rtl="0">
              <a:lnSpc>
                <a:spcPct val="90000"/>
              </a:lnSpc>
              <a:spcBef>
                <a:spcPts val="1000"/>
              </a:spcBef>
              <a:spcAft>
                <a:spcPts val="0"/>
              </a:spcAft>
              <a:buClr>
                <a:schemeClr val="dk1"/>
              </a:buClr>
              <a:buSzPts val="1800"/>
              <a:buNone/>
            </a:pPr>
            <a:r>
              <a:rPr lang="en-US"/>
              <a:t>2.  Rinse the 250-mL bottle twice with distilled water.</a:t>
            </a:r>
            <a:endParaRPr/>
          </a:p>
          <a:p>
            <a:pPr marL="0" lvl="0" indent="0" algn="l" rtl="0">
              <a:lnSpc>
                <a:spcPct val="90000"/>
              </a:lnSpc>
              <a:spcBef>
                <a:spcPts val="1000"/>
              </a:spcBef>
              <a:spcAft>
                <a:spcPts val="0"/>
              </a:spcAft>
              <a:buClr>
                <a:schemeClr val="dk1"/>
              </a:buClr>
              <a:buSzPts val="1800"/>
              <a:buNone/>
            </a:pPr>
            <a:r>
              <a:rPr lang="en-US"/>
              <a:t>3.  Pour 100 mL of distilled water into the 250-mL bottle.</a:t>
            </a:r>
            <a:endParaRPr/>
          </a:p>
          <a:p>
            <a:pPr marL="0" lvl="0" indent="0" algn="l" rtl="0">
              <a:lnSpc>
                <a:spcPct val="90000"/>
              </a:lnSpc>
              <a:spcBef>
                <a:spcPts val="1000"/>
              </a:spcBef>
              <a:spcAft>
                <a:spcPts val="0"/>
              </a:spcAft>
              <a:buClr>
                <a:schemeClr val="dk1"/>
              </a:buClr>
              <a:buSzPts val="1800"/>
              <a:buNone/>
            </a:pPr>
            <a:r>
              <a:rPr lang="en-US"/>
              <a:t>4.  Put the lid on the bottle. Shake the bottle vigorously for 5 minutes. This is the standard you will use to test your kit.</a:t>
            </a:r>
            <a:endParaRPr/>
          </a:p>
          <a:p>
            <a:pPr marL="0" lvl="0" indent="0" algn="l" rtl="0">
              <a:lnSpc>
                <a:spcPct val="90000"/>
              </a:lnSpc>
              <a:spcBef>
                <a:spcPts val="1000"/>
              </a:spcBef>
              <a:spcAft>
                <a:spcPts val="0"/>
              </a:spcAft>
              <a:buClr>
                <a:schemeClr val="dk1"/>
              </a:buClr>
              <a:buSzPts val="1800"/>
              <a:buNone/>
            </a:pPr>
            <a:r>
              <a:rPr lang="en-US"/>
              <a:t>5. Uncap the bottle and take the temperature of the water (see </a:t>
            </a:r>
            <a:r>
              <a:rPr lang="en-US" i="1"/>
              <a:t>Water Temperature Protocol Field Guide</a:t>
            </a:r>
            <a:r>
              <a:rPr lang="en-US"/>
              <a:t>). Be sure the tip of the thermometer does not touch the bottom or sides of the bottle. </a:t>
            </a:r>
            <a:endParaRPr/>
          </a:p>
          <a:p>
            <a:pPr marL="0" lvl="0" indent="0" algn="l" rtl="0">
              <a:lnSpc>
                <a:spcPct val="90000"/>
              </a:lnSpc>
              <a:spcBef>
                <a:spcPts val="1000"/>
              </a:spcBef>
              <a:spcAft>
                <a:spcPts val="0"/>
              </a:spcAft>
              <a:buClr>
                <a:schemeClr val="dk1"/>
              </a:buClr>
              <a:buSzPts val="1800"/>
              <a:buNone/>
            </a:pPr>
            <a:r>
              <a:rPr lang="en-US"/>
              <a:t>6.  Record the temperature of the distilled water standard on the </a:t>
            </a:r>
            <a:r>
              <a:rPr lang="en-US" i="1"/>
              <a:t>Hydrosphere Investigation Quality Control Data Sheet</a:t>
            </a:r>
            <a:r>
              <a:rPr lang="en-US"/>
              <a:t>.</a:t>
            </a: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322" name="Google Shape;322;p25"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pic>
        <p:nvPicPr>
          <p:cNvPr id="323" name="Google Shape;323;p25" descr="Banner: Dissolved oxygen protocol using a commercial test kit"/>
          <p:cNvPicPr preferRelativeResize="0"/>
          <p:nvPr/>
        </p:nvPicPr>
        <p:blipFill rotWithShape="1">
          <a:blip r:embed="rId4">
            <a:alphaModFix/>
          </a:blip>
          <a:srcRect/>
          <a:stretch/>
        </p:blipFill>
        <p:spPr>
          <a:xfrm>
            <a:off x="1105728" y="0"/>
            <a:ext cx="8038272" cy="1051420"/>
          </a:xfrm>
          <a:prstGeom prst="rect">
            <a:avLst/>
          </a:prstGeom>
          <a:noFill/>
          <a:ln>
            <a:noFill/>
          </a:ln>
        </p:spPr>
      </p:pic>
      <p:pic>
        <p:nvPicPr>
          <p:cNvPr id="324" name="Google Shape;324;p25" descr="Safety icon: be sure to wear protective gloves and goggles during your investigation"/>
          <p:cNvPicPr preferRelativeResize="0"/>
          <p:nvPr/>
        </p:nvPicPr>
        <p:blipFill rotWithShape="1">
          <a:blip r:embed="rId5">
            <a:alphaModFix/>
          </a:blip>
          <a:srcRect/>
          <a:stretch/>
        </p:blipFill>
        <p:spPr>
          <a:xfrm>
            <a:off x="1728586" y="5431443"/>
            <a:ext cx="6438900" cy="1016000"/>
          </a:xfrm>
          <a:prstGeom prst="rect">
            <a:avLst/>
          </a:prstGeom>
          <a:noFill/>
          <a:ln>
            <a:noFill/>
          </a:ln>
        </p:spPr>
      </p:pic>
      <p:sp>
        <p:nvSpPr>
          <p:cNvPr id="325" name="Google Shape;325;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6"/>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Quality Control Procedure for Dissolved Oxygen (4/7)</a:t>
            </a:r>
            <a:endParaRPr sz="2400"/>
          </a:p>
        </p:txBody>
      </p:sp>
      <p:sp>
        <p:nvSpPr>
          <p:cNvPr id="331" name="Google Shape;331;p26"/>
          <p:cNvSpPr txBox="1">
            <a:spLocks noGrp="1"/>
          </p:cNvSpPr>
          <p:nvPr>
            <p:ph type="body" idx="1"/>
          </p:nvPr>
        </p:nvSpPr>
        <p:spPr>
          <a:xfrm>
            <a:off x="1257298" y="1574445"/>
            <a:ext cx="7637319" cy="498964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a:t>7. Pour the standard into the sample bottle in your dissolved oxygen kit. Fill the sample bottle completely to the top. Put the lid on the sample bottle. Turn the bottle upside down while it is capped. There should not be any air bubbles. </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n-US" b="1"/>
              <a:t>Note: </a:t>
            </a:r>
            <a:r>
              <a:rPr lang="en-US"/>
              <a:t>It is not necessary to immerse the sample bottle in the water to collect your sample when you are doing the quality control procedure.</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n-US"/>
              <a:t>8. Follow the directions in your dissolved oxygen kit to measure the dissolved oxygen of your standard.</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n-US"/>
              <a:t>9. Record the amount of dissolved oxygen (mg/L) in your standard on your Hydrosphere Investigation Quality Control Data Sheet. </a:t>
            </a:r>
            <a:endParaRPr/>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332" name="Google Shape;332;p26"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pic>
        <p:nvPicPr>
          <p:cNvPr id="333" name="Google Shape;333;p26" descr="Banner: Dissolved oxygen protocol using a commercial test kit"/>
          <p:cNvPicPr preferRelativeResize="0"/>
          <p:nvPr/>
        </p:nvPicPr>
        <p:blipFill rotWithShape="1">
          <a:blip r:embed="rId4">
            <a:alphaModFix/>
          </a:blip>
          <a:srcRect/>
          <a:stretch/>
        </p:blipFill>
        <p:spPr>
          <a:xfrm>
            <a:off x="1105728" y="0"/>
            <a:ext cx="8038272" cy="1051420"/>
          </a:xfrm>
          <a:prstGeom prst="rect">
            <a:avLst/>
          </a:prstGeom>
          <a:noFill/>
          <a:ln>
            <a:noFill/>
          </a:ln>
        </p:spPr>
      </p:pic>
      <p:sp>
        <p:nvSpPr>
          <p:cNvPr id="334" name="Google Shape;334;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7"/>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Quality Control Procedure for Dissolved Oxygen (5/7)</a:t>
            </a:r>
            <a:endParaRPr sz="2400"/>
          </a:p>
        </p:txBody>
      </p:sp>
      <p:sp>
        <p:nvSpPr>
          <p:cNvPr id="340" name="Google Shape;340;p27"/>
          <p:cNvSpPr txBox="1">
            <a:spLocks noGrp="1"/>
          </p:cNvSpPr>
          <p:nvPr>
            <p:ph type="body" idx="1"/>
          </p:nvPr>
        </p:nvSpPr>
        <p:spPr>
          <a:xfrm>
            <a:off x="1257298" y="1574445"/>
            <a:ext cx="7637319" cy="49896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10. Look up the temperature you recorded earlier on the Solubility of Oxygen Table. </a:t>
            </a:r>
            <a:r>
              <a:rPr lang="en-US" u="sng">
                <a:solidFill>
                  <a:schemeClr val="hlink"/>
                </a:solidFill>
                <a:hlinkClick r:id="rId3"/>
              </a:rPr>
              <a:t>See Table HY-DO-1.</a:t>
            </a:r>
            <a:endParaRPr/>
          </a:p>
          <a:p>
            <a:pPr marL="0" lvl="0" indent="0" algn="l" rtl="0">
              <a:lnSpc>
                <a:spcPct val="90000"/>
              </a:lnSpc>
              <a:spcBef>
                <a:spcPts val="1000"/>
              </a:spcBef>
              <a:spcAft>
                <a:spcPts val="0"/>
              </a:spcAft>
              <a:buClr>
                <a:schemeClr val="dk1"/>
              </a:buClr>
              <a:buSzPts val="1800"/>
              <a:buNone/>
            </a:pPr>
            <a:r>
              <a:rPr lang="en-US"/>
              <a:t>11. Record the solubility for your water temperature.</a:t>
            </a:r>
            <a:endParaRPr/>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341" name="Google Shape;341;p27"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pic>
        <p:nvPicPr>
          <p:cNvPr id="342" name="Google Shape;342;p27" descr="Banner: Dissolved oxygen protocol using a commercial test kit"/>
          <p:cNvPicPr preferRelativeResize="0"/>
          <p:nvPr/>
        </p:nvPicPr>
        <p:blipFill rotWithShape="1">
          <a:blip r:embed="rId5">
            <a:alphaModFix/>
          </a:blip>
          <a:srcRect/>
          <a:stretch/>
        </p:blipFill>
        <p:spPr>
          <a:xfrm>
            <a:off x="1105728" y="0"/>
            <a:ext cx="8038272" cy="1051420"/>
          </a:xfrm>
          <a:prstGeom prst="rect">
            <a:avLst/>
          </a:prstGeom>
          <a:noFill/>
          <a:ln>
            <a:noFill/>
          </a:ln>
        </p:spPr>
      </p:pic>
      <p:pic>
        <p:nvPicPr>
          <p:cNvPr id="343" name="Google Shape;343;p27" descr="Screenshot of Table: Soluability of Oxygen in Fresh Water exposed to air at 1013.25 mB Pressure. As temperature increases, soluability decreases: 1 degree C, soluability is 14.6 mg/L, at 40 degrees C, soluability is 6.4 mg/L. "/>
          <p:cNvPicPr preferRelativeResize="0">
            <a:picLocks noGrp="1"/>
          </p:cNvPicPr>
          <p:nvPr>
            <p:ph type="body" idx="2"/>
          </p:nvPr>
        </p:nvPicPr>
        <p:blipFill rotWithShape="1">
          <a:blip r:embed="rId6">
            <a:alphaModFix/>
          </a:blip>
          <a:srcRect/>
          <a:stretch/>
        </p:blipFill>
        <p:spPr>
          <a:xfrm>
            <a:off x="1819447" y="2546776"/>
            <a:ext cx="6194021" cy="3946059"/>
          </a:xfrm>
          <a:prstGeom prst="rect">
            <a:avLst/>
          </a:prstGeom>
          <a:noFill/>
          <a:ln>
            <a:noFill/>
          </a:ln>
        </p:spPr>
      </p:pic>
      <p:sp>
        <p:nvSpPr>
          <p:cNvPr id="344" name="Google Shape;344;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8"/>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Quality Control Procedure for Dissolved Oxygen (6/7)</a:t>
            </a:r>
            <a:endParaRPr sz="2400"/>
          </a:p>
        </p:txBody>
      </p:sp>
      <p:sp>
        <p:nvSpPr>
          <p:cNvPr id="350" name="Google Shape;350;p28"/>
          <p:cNvSpPr txBox="1">
            <a:spLocks noGrp="1"/>
          </p:cNvSpPr>
          <p:nvPr>
            <p:ph type="body" idx="1"/>
          </p:nvPr>
        </p:nvSpPr>
        <p:spPr>
          <a:xfrm>
            <a:off x="1257298" y="1574445"/>
            <a:ext cx="7637319" cy="49896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12. Find the elevation closest to yours on the Correction for Elevation/Pressure Table. See Table HY-DO-2.</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n-US"/>
              <a:t>13. Record the correction value for your elevation. </a:t>
            </a:r>
            <a:endParaRPr/>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351" name="Google Shape;351;p28"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pic>
        <p:nvPicPr>
          <p:cNvPr id="352" name="Google Shape;352;p28" descr="Banner: Dissolved oxygen protocol using a commercial test kit"/>
          <p:cNvPicPr preferRelativeResize="0"/>
          <p:nvPr/>
        </p:nvPicPr>
        <p:blipFill rotWithShape="1">
          <a:blip r:embed="rId4">
            <a:alphaModFix/>
          </a:blip>
          <a:srcRect/>
          <a:stretch/>
        </p:blipFill>
        <p:spPr>
          <a:xfrm>
            <a:off x="1105728" y="0"/>
            <a:ext cx="8038272" cy="1051420"/>
          </a:xfrm>
          <a:prstGeom prst="rect">
            <a:avLst/>
          </a:prstGeom>
          <a:noFill/>
          <a:ln>
            <a:noFill/>
          </a:ln>
        </p:spPr>
      </p:pic>
      <p:pic>
        <p:nvPicPr>
          <p:cNvPr id="353" name="Google Shape;353;p28" descr="Screenshot of table: Correction vlaues for various atmospheric pressures and elevations. Obtain the pressure in mB for your location and your elevation and the table supplies a correction factor between 1.01% (for high pressure and low elevation) and .66% for lower pressure (669 mB and 3371 elevation)."/>
          <p:cNvPicPr preferRelativeResize="0">
            <a:picLocks noGrp="1"/>
          </p:cNvPicPr>
          <p:nvPr>
            <p:ph type="body" idx="2"/>
          </p:nvPr>
        </p:nvPicPr>
        <p:blipFill rotWithShape="1">
          <a:blip r:embed="rId5">
            <a:alphaModFix/>
          </a:blip>
          <a:srcRect/>
          <a:stretch/>
        </p:blipFill>
        <p:spPr>
          <a:xfrm>
            <a:off x="2284960" y="2949384"/>
            <a:ext cx="5096741" cy="3718540"/>
          </a:xfrm>
          <a:prstGeom prst="rect">
            <a:avLst/>
          </a:prstGeom>
          <a:noFill/>
          <a:ln>
            <a:noFill/>
          </a:ln>
        </p:spPr>
      </p:pic>
      <p:sp>
        <p:nvSpPr>
          <p:cNvPr id="354" name="Google Shape;35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9"/>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Quality Control Procedure for Dissolved Oxygen (7/7)</a:t>
            </a:r>
            <a:endParaRPr sz="2400"/>
          </a:p>
        </p:txBody>
      </p:sp>
      <p:sp>
        <p:nvSpPr>
          <p:cNvPr id="360" name="Google Shape;360;p29"/>
          <p:cNvSpPr txBox="1">
            <a:spLocks noGrp="1"/>
          </p:cNvSpPr>
          <p:nvPr>
            <p:ph type="body" idx="1"/>
          </p:nvPr>
        </p:nvSpPr>
        <p:spPr>
          <a:xfrm>
            <a:off x="1257298" y="1574445"/>
            <a:ext cx="7637319" cy="498964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a:t>14. Multiply the solubility of your standard times the correction value. This is the expected amount of dissolved oxygen in your standard.</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15. Compare the amount of dissolved oxygen you measured with the kit to the expected amount for your standard.</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16. If the measurement is within ±1mg/L, record the dissolved oxygen value on the Hydrosphere Investigation Quality Control Procedure Data Sheet. If the measurement is not within this range, repeat the entire quality control procedure. </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17. If your measurements are still not in range, your kit may not be working properly.</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18. Pour all used chemicals into the waste bottle. Clean your kit with distilled water. </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rgbClr val="FF0000"/>
              </a:buClr>
              <a:buSzPct val="100000"/>
              <a:buNone/>
            </a:pPr>
            <a:r>
              <a:rPr lang="en-US" b="1">
                <a:solidFill>
                  <a:srgbClr val="FF0000"/>
                </a:solidFill>
              </a:rPr>
              <a:t>You are done with the Dissolved Oxygen Quality Control procedure and can now move to the Dissolved Oxygen Protocol.</a:t>
            </a:r>
            <a:endParaRPr/>
          </a:p>
          <a:p>
            <a:pPr marL="0" lvl="0" indent="0" algn="l" rtl="0">
              <a:lnSpc>
                <a:spcPct val="90000"/>
              </a:lnSpc>
              <a:spcBef>
                <a:spcPts val="1000"/>
              </a:spcBef>
              <a:spcAft>
                <a:spcPts val="0"/>
              </a:spcAft>
              <a:buClr>
                <a:schemeClr val="dk1"/>
              </a:buClr>
              <a:buSzPct val="100000"/>
              <a:buFont typeface="Arial"/>
              <a:buNone/>
            </a:pPr>
            <a:endParaRPr b="1">
              <a:solidFill>
                <a:srgbClr val="000072"/>
              </a:solidFill>
            </a:endParaRPr>
          </a:p>
          <a:p>
            <a:pPr marL="0" lvl="0" indent="0" algn="l" rtl="0">
              <a:lnSpc>
                <a:spcPct val="90000"/>
              </a:lnSpc>
              <a:spcBef>
                <a:spcPts val="1000"/>
              </a:spcBef>
              <a:spcAft>
                <a:spcPts val="0"/>
              </a:spcAft>
              <a:buClr>
                <a:schemeClr val="dk1"/>
              </a:buClr>
              <a:buSzPct val="100000"/>
              <a:buNone/>
            </a:pPr>
            <a:endParaRPr/>
          </a:p>
        </p:txBody>
      </p:sp>
      <p:pic>
        <p:nvPicPr>
          <p:cNvPr id="361" name="Google Shape;361;p29"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pic>
        <p:nvPicPr>
          <p:cNvPr id="362" name="Google Shape;362;p29" descr="Banner: Dissolved oxygen protocol using a commercial test kit"/>
          <p:cNvPicPr preferRelativeResize="0"/>
          <p:nvPr/>
        </p:nvPicPr>
        <p:blipFill rotWithShape="1">
          <a:blip r:embed="rId4">
            <a:alphaModFix/>
          </a:blip>
          <a:srcRect/>
          <a:stretch/>
        </p:blipFill>
        <p:spPr>
          <a:xfrm>
            <a:off x="1105728" y="0"/>
            <a:ext cx="8038272" cy="1051420"/>
          </a:xfrm>
          <a:prstGeom prst="rect">
            <a:avLst/>
          </a:prstGeom>
          <a:noFill/>
          <a:ln>
            <a:noFill/>
          </a:ln>
        </p:spPr>
      </p:pic>
      <p:sp>
        <p:nvSpPr>
          <p:cNvPr id="363" name="Google Shape;363;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1257300" y="7330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The Hydrosphere</a:t>
            </a:r>
            <a:endParaRPr/>
          </a:p>
        </p:txBody>
      </p:sp>
      <p:sp>
        <p:nvSpPr>
          <p:cNvPr id="107" name="Google Shape;107;p3"/>
          <p:cNvSpPr txBox="1">
            <a:spLocks noGrp="1"/>
          </p:cNvSpPr>
          <p:nvPr>
            <p:ph type="body" idx="1"/>
          </p:nvPr>
        </p:nvSpPr>
        <p:spPr>
          <a:xfrm>
            <a:off x="1361522" y="1766981"/>
            <a:ext cx="4736133" cy="4351338"/>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700"/>
              <a:buNone/>
            </a:pPr>
            <a:r>
              <a:rPr lang="en-US" sz="1700"/>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marL="0" lvl="0" indent="0" algn="just" rtl="0">
              <a:lnSpc>
                <a:spcPct val="90000"/>
              </a:lnSpc>
              <a:spcBef>
                <a:spcPts val="1000"/>
              </a:spcBef>
              <a:spcAft>
                <a:spcPts val="0"/>
              </a:spcAft>
              <a:buClr>
                <a:schemeClr val="dk1"/>
              </a:buClr>
              <a:buSzPts val="1700"/>
              <a:buNone/>
            </a:pPr>
            <a:endParaRPr sz="1700"/>
          </a:p>
          <a:p>
            <a:pPr marL="0" lvl="0" indent="0" algn="just" rtl="0">
              <a:lnSpc>
                <a:spcPct val="90000"/>
              </a:lnSpc>
              <a:spcBef>
                <a:spcPts val="1000"/>
              </a:spcBef>
              <a:spcAft>
                <a:spcPts val="0"/>
              </a:spcAft>
              <a:buClr>
                <a:schemeClr val="dk1"/>
              </a:buClr>
              <a:buSzPts val="1700"/>
              <a:buNone/>
            </a:pPr>
            <a:r>
              <a:rPr lang="en-US" sz="1700"/>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a:p>
          <a:p>
            <a:pPr marL="0" lvl="0" indent="0" algn="l" rtl="0">
              <a:lnSpc>
                <a:spcPct val="90000"/>
              </a:lnSpc>
              <a:spcBef>
                <a:spcPts val="1000"/>
              </a:spcBef>
              <a:spcAft>
                <a:spcPts val="0"/>
              </a:spcAft>
              <a:buClr>
                <a:schemeClr val="dk1"/>
              </a:buClr>
              <a:buSzPts val="1800"/>
              <a:buNone/>
            </a:pPr>
            <a:endParaRPr/>
          </a:p>
        </p:txBody>
      </p:sp>
      <p:pic>
        <p:nvPicPr>
          <p:cNvPr id="108" name="Google Shape;108;p3" descr="Menu: What is dissolved oxygen?"/>
          <p:cNvPicPr preferRelativeResize="0"/>
          <p:nvPr/>
        </p:nvPicPr>
        <p:blipFill rotWithShape="1">
          <a:blip r:embed="rId3">
            <a:alphaModFix/>
          </a:blip>
          <a:srcRect/>
          <a:stretch/>
        </p:blipFill>
        <p:spPr>
          <a:xfrm>
            <a:off x="0" y="0"/>
            <a:ext cx="1167580" cy="6858000"/>
          </a:xfrm>
          <a:prstGeom prst="rect">
            <a:avLst/>
          </a:prstGeom>
          <a:noFill/>
          <a:ln>
            <a:noFill/>
          </a:ln>
        </p:spPr>
      </p:pic>
      <p:pic>
        <p:nvPicPr>
          <p:cNvPr id="109" name="Google Shape;109;p3" descr="Earth system diagram: Energy flows and matter cycles through the Earth's biosphere, hydrosphere, atmosphere and pedosphere (soil). The cycles are powered by the Sun's energy. "/>
          <p:cNvPicPr preferRelativeResize="0">
            <a:picLocks noGrp="1"/>
          </p:cNvPicPr>
          <p:nvPr>
            <p:ph type="body" idx="2"/>
          </p:nvPr>
        </p:nvPicPr>
        <p:blipFill rotWithShape="1">
          <a:blip r:embed="rId4">
            <a:alphaModFix/>
          </a:blip>
          <a:srcRect/>
          <a:stretch/>
        </p:blipFill>
        <p:spPr>
          <a:xfrm>
            <a:off x="6097655" y="1558607"/>
            <a:ext cx="2905552" cy="2955269"/>
          </a:xfrm>
          <a:prstGeom prst="rect">
            <a:avLst/>
          </a:prstGeom>
          <a:noFill/>
          <a:ln>
            <a:noFill/>
          </a:ln>
        </p:spPr>
      </p:pic>
      <p:sp>
        <p:nvSpPr>
          <p:cNvPr id="110" name="Google Shape;110;p3"/>
          <p:cNvSpPr txBox="1"/>
          <p:nvPr/>
        </p:nvSpPr>
        <p:spPr>
          <a:xfrm>
            <a:off x="6176715" y="4463927"/>
            <a:ext cx="27474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The Earth System: Energy flows and matter cycles. </a:t>
            </a:r>
            <a:endParaRPr sz="1400" b="0" i="1" u="none" strike="noStrike" cap="none">
              <a:solidFill>
                <a:schemeClr val="dk1"/>
              </a:solidFill>
              <a:latin typeface="Calibri"/>
              <a:ea typeface="Calibri"/>
              <a:cs typeface="Calibri"/>
              <a:sym typeface="Calibri"/>
            </a:endParaRPr>
          </a:p>
        </p:txBody>
      </p:sp>
      <p:pic>
        <p:nvPicPr>
          <p:cNvPr id="111" name="Google Shape;111;p3" descr="Banner: Dissolved Oxygen Protocol using a Commercial Test Kit"/>
          <p:cNvPicPr preferRelativeResize="0"/>
          <p:nvPr/>
        </p:nvPicPr>
        <p:blipFill rotWithShape="1">
          <a:blip r:embed="rId5">
            <a:alphaModFix/>
          </a:blip>
          <a:srcRect/>
          <a:stretch/>
        </p:blipFill>
        <p:spPr>
          <a:xfrm>
            <a:off x="1105726" y="-1"/>
            <a:ext cx="8038273" cy="1085337"/>
          </a:xfrm>
          <a:prstGeom prst="rect">
            <a:avLst/>
          </a:prstGeom>
          <a:noFill/>
          <a:ln>
            <a:noFill/>
          </a:ln>
        </p:spPr>
      </p:pic>
      <p:sp>
        <p:nvSpPr>
          <p:cNvPr id="112" name="Google Shape;112;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30" descr="Illustration of the equipment listed on this slide needed to conduct the protocol. "/>
          <p:cNvPicPr preferRelativeResize="0">
            <a:picLocks noGrp="1"/>
          </p:cNvPicPr>
          <p:nvPr>
            <p:ph type="body" idx="2"/>
          </p:nvPr>
        </p:nvPicPr>
        <p:blipFill rotWithShape="1">
          <a:blip r:embed="rId3">
            <a:alphaModFix/>
          </a:blip>
          <a:srcRect/>
          <a:stretch/>
        </p:blipFill>
        <p:spPr>
          <a:xfrm>
            <a:off x="3946023" y="1974162"/>
            <a:ext cx="4948595" cy="4293634"/>
          </a:xfrm>
          <a:prstGeom prst="rect">
            <a:avLst/>
          </a:prstGeom>
          <a:noFill/>
          <a:ln>
            <a:noFill/>
          </a:ln>
        </p:spPr>
      </p:pic>
      <p:sp>
        <p:nvSpPr>
          <p:cNvPr id="369" name="Google Shape;369;p30"/>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Dissolved Oxygen Protocol Using a Commercial Test Kit (1/3)</a:t>
            </a:r>
            <a:endParaRPr sz="2400"/>
          </a:p>
        </p:txBody>
      </p:sp>
      <p:sp>
        <p:nvSpPr>
          <p:cNvPr id="370" name="Google Shape;370;p30"/>
          <p:cNvSpPr txBox="1">
            <a:spLocks noGrp="1"/>
          </p:cNvSpPr>
          <p:nvPr>
            <p:ph type="body" idx="1"/>
          </p:nvPr>
        </p:nvSpPr>
        <p:spPr>
          <a:xfrm>
            <a:off x="1327461" y="1626158"/>
            <a:ext cx="7637319" cy="49896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b="1"/>
              <a:t>Objective: </a:t>
            </a:r>
            <a:r>
              <a:rPr lang="en-US"/>
              <a:t>Measure dissolved oxygen of water sample with test kit.</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n-US" b="1"/>
              <a:t>What You Need</a:t>
            </a:r>
            <a:endParaRPr/>
          </a:p>
          <a:p>
            <a:pPr marL="0" lvl="0" indent="0" algn="l" rtl="0">
              <a:lnSpc>
                <a:spcPct val="90000"/>
              </a:lnSpc>
              <a:spcBef>
                <a:spcPts val="1000"/>
              </a:spcBef>
              <a:spcAft>
                <a:spcPts val="0"/>
              </a:spcAft>
              <a:buClr>
                <a:schemeClr val="dk1"/>
              </a:buClr>
              <a:buSzPts val="1800"/>
              <a:buNone/>
            </a:pPr>
            <a:r>
              <a:rPr lang="en-US"/>
              <a:t>Distilled Water</a:t>
            </a:r>
            <a:endParaRPr/>
          </a:p>
          <a:p>
            <a:pPr marL="0" lvl="0" indent="0" algn="l" rtl="0">
              <a:lnSpc>
                <a:spcPct val="90000"/>
              </a:lnSpc>
              <a:spcBef>
                <a:spcPts val="1000"/>
              </a:spcBef>
              <a:spcAft>
                <a:spcPts val="0"/>
              </a:spcAft>
              <a:buClr>
                <a:schemeClr val="dk1"/>
              </a:buClr>
              <a:buSzPts val="1800"/>
              <a:buNone/>
            </a:pPr>
            <a:r>
              <a:rPr lang="en-US"/>
              <a:t>Waste Bottle with Cap for used chemicals</a:t>
            </a:r>
            <a:endParaRPr/>
          </a:p>
          <a:p>
            <a:pPr marL="0" lvl="0" indent="0" algn="l" rtl="0">
              <a:lnSpc>
                <a:spcPct val="90000"/>
              </a:lnSpc>
              <a:spcBef>
                <a:spcPts val="1000"/>
              </a:spcBef>
              <a:spcAft>
                <a:spcPts val="0"/>
              </a:spcAft>
              <a:buClr>
                <a:schemeClr val="dk1"/>
              </a:buClr>
              <a:buSzPts val="1800"/>
              <a:buNone/>
            </a:pPr>
            <a:r>
              <a:rPr lang="en-US"/>
              <a:t>Latex Gloves</a:t>
            </a:r>
            <a:endParaRPr/>
          </a:p>
          <a:p>
            <a:pPr marL="0" lvl="0" indent="0" algn="l" rtl="0">
              <a:lnSpc>
                <a:spcPct val="90000"/>
              </a:lnSpc>
              <a:spcBef>
                <a:spcPts val="1000"/>
              </a:spcBef>
              <a:spcAft>
                <a:spcPts val="0"/>
              </a:spcAft>
              <a:buClr>
                <a:schemeClr val="dk1"/>
              </a:buClr>
              <a:buSzPts val="1800"/>
              <a:buNone/>
            </a:pPr>
            <a:r>
              <a:rPr lang="en-US"/>
              <a:t>Pen or Pencil</a:t>
            </a:r>
            <a:endParaRPr/>
          </a:p>
          <a:p>
            <a:pPr marL="0" lvl="0" indent="0" algn="l" rtl="0">
              <a:lnSpc>
                <a:spcPct val="90000"/>
              </a:lnSpc>
              <a:spcBef>
                <a:spcPts val="1000"/>
              </a:spcBef>
              <a:spcAft>
                <a:spcPts val="0"/>
              </a:spcAft>
              <a:buClr>
                <a:schemeClr val="dk1"/>
              </a:buClr>
              <a:buSzPts val="1800"/>
              <a:buNone/>
            </a:pPr>
            <a:r>
              <a:rPr lang="en-US"/>
              <a:t>Goggles</a:t>
            </a:r>
            <a:endParaRPr/>
          </a:p>
          <a:p>
            <a:pPr marL="0" lvl="0" indent="0" algn="l" rtl="0">
              <a:lnSpc>
                <a:spcPct val="90000"/>
              </a:lnSpc>
              <a:spcBef>
                <a:spcPts val="1000"/>
              </a:spcBef>
              <a:spcAft>
                <a:spcPts val="0"/>
              </a:spcAft>
              <a:buClr>
                <a:schemeClr val="dk1"/>
              </a:buClr>
              <a:buSzPts val="1800"/>
              <a:buNone/>
            </a:pPr>
            <a:r>
              <a:rPr lang="en-US"/>
              <a:t>Dissolved Oxygen Test Kit</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371" name="Google Shape;371;p30"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pic>
        <p:nvPicPr>
          <p:cNvPr id="372" name="Google Shape;372;p30" descr="Banner: Dissolved oxygen protocol using a commercial test kit"/>
          <p:cNvPicPr preferRelativeResize="0"/>
          <p:nvPr/>
        </p:nvPicPr>
        <p:blipFill rotWithShape="1">
          <a:blip r:embed="rId5">
            <a:alphaModFix/>
          </a:blip>
          <a:srcRect/>
          <a:stretch/>
        </p:blipFill>
        <p:spPr>
          <a:xfrm>
            <a:off x="1105728" y="0"/>
            <a:ext cx="8038272" cy="1051420"/>
          </a:xfrm>
          <a:prstGeom prst="rect">
            <a:avLst/>
          </a:prstGeom>
          <a:noFill/>
          <a:ln>
            <a:noFill/>
          </a:ln>
        </p:spPr>
      </p:pic>
      <p:sp>
        <p:nvSpPr>
          <p:cNvPr id="373" name="Google Shape;373;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1"/>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Dissolved Oxygen Protocol Using a Commercial Test Kit (2/3)</a:t>
            </a:r>
            <a:endParaRPr sz="2400"/>
          </a:p>
        </p:txBody>
      </p:sp>
      <p:sp>
        <p:nvSpPr>
          <p:cNvPr id="379" name="Google Shape;379;p31"/>
          <p:cNvSpPr txBox="1">
            <a:spLocks noGrp="1"/>
          </p:cNvSpPr>
          <p:nvPr>
            <p:ph type="body" idx="1"/>
          </p:nvPr>
        </p:nvSpPr>
        <p:spPr>
          <a:xfrm>
            <a:off x="1257299" y="1574445"/>
            <a:ext cx="5742018" cy="498964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00072"/>
              </a:buClr>
              <a:buSzPts val="1800"/>
              <a:buNone/>
            </a:pPr>
            <a:r>
              <a:rPr lang="en-US" b="1">
                <a:solidFill>
                  <a:srgbClr val="000072"/>
                </a:solidFill>
              </a:rPr>
              <a:t>In the field</a:t>
            </a:r>
            <a:endParaRPr/>
          </a:p>
          <a:p>
            <a:pPr marL="0" lvl="0" indent="-114300" algn="l" rtl="0">
              <a:lnSpc>
                <a:spcPct val="90000"/>
              </a:lnSpc>
              <a:spcBef>
                <a:spcPts val="1000"/>
              </a:spcBef>
              <a:spcAft>
                <a:spcPts val="0"/>
              </a:spcAft>
              <a:buClr>
                <a:schemeClr val="dk1"/>
              </a:buClr>
              <a:buSzPts val="1800"/>
              <a:buFont typeface="Calibri"/>
              <a:buAutoNum type="arabicPeriod"/>
            </a:pPr>
            <a:r>
              <a:rPr lang="en-US"/>
              <a:t>Fill out the top of the </a:t>
            </a:r>
            <a:r>
              <a:rPr lang="en-US" i="1"/>
              <a:t>Hydrosphere Investigation Data Sheet </a:t>
            </a:r>
            <a:endParaRPr/>
          </a:p>
          <a:p>
            <a:pPr marL="0" lvl="0" indent="-114300" algn="l" rtl="0">
              <a:lnSpc>
                <a:spcPct val="90000"/>
              </a:lnSpc>
              <a:spcBef>
                <a:spcPts val="1000"/>
              </a:spcBef>
              <a:spcAft>
                <a:spcPts val="0"/>
              </a:spcAft>
              <a:buClr>
                <a:schemeClr val="dk1"/>
              </a:buClr>
              <a:buSzPts val="1800"/>
              <a:buFont typeface="Calibri"/>
              <a:buAutoNum type="arabicPeriod"/>
            </a:pPr>
            <a:r>
              <a:rPr lang="en-US"/>
              <a:t>Put on protective gear (gloves and goggles), prior to working with chemicals</a:t>
            </a:r>
            <a:endParaRPr/>
          </a:p>
          <a:p>
            <a:pPr marL="0" lvl="0" indent="-114300" algn="l" rtl="0">
              <a:lnSpc>
                <a:spcPct val="90000"/>
              </a:lnSpc>
              <a:spcBef>
                <a:spcPts val="1000"/>
              </a:spcBef>
              <a:spcAft>
                <a:spcPts val="0"/>
              </a:spcAft>
              <a:buClr>
                <a:schemeClr val="dk1"/>
              </a:buClr>
              <a:buSzPts val="1800"/>
              <a:buFont typeface="Calibri"/>
              <a:buAutoNum type="arabicPeriod"/>
            </a:pPr>
            <a:r>
              <a:rPr lang="en-US"/>
              <a:t>Rinse the sample bottle and hands with sample water three times</a:t>
            </a:r>
            <a:endParaRPr/>
          </a:p>
          <a:p>
            <a:pPr marL="0" lvl="0" indent="-114300" algn="l" rtl="0">
              <a:lnSpc>
                <a:spcPct val="90000"/>
              </a:lnSpc>
              <a:spcBef>
                <a:spcPts val="1000"/>
              </a:spcBef>
              <a:spcAft>
                <a:spcPts val="0"/>
              </a:spcAft>
              <a:buClr>
                <a:schemeClr val="dk1"/>
              </a:buClr>
              <a:buSzPts val="1800"/>
              <a:buFont typeface="Calibri"/>
              <a:buAutoNum type="arabicPeriod"/>
            </a:pPr>
            <a:r>
              <a:rPr lang="en-US"/>
              <a:t>Place cap on sample bottle and submerge in sample water</a:t>
            </a:r>
            <a:endParaRPr/>
          </a:p>
          <a:p>
            <a:pPr marL="0" lvl="0" indent="-114300" algn="l" rtl="0">
              <a:lnSpc>
                <a:spcPct val="90000"/>
              </a:lnSpc>
              <a:spcBef>
                <a:spcPts val="1000"/>
              </a:spcBef>
              <a:spcAft>
                <a:spcPts val="0"/>
              </a:spcAft>
              <a:buClr>
                <a:schemeClr val="dk1"/>
              </a:buClr>
              <a:buSzPts val="1800"/>
              <a:buFont typeface="Calibri"/>
              <a:buAutoNum type="arabicPeriod"/>
            </a:pPr>
            <a:r>
              <a:rPr lang="en-US"/>
              <a:t>Remove the cap and allow bottle to fill (agitate the bottle to remove air bubbles)</a:t>
            </a:r>
            <a:endParaRPr/>
          </a:p>
          <a:p>
            <a:pPr marL="0" lvl="0" indent="-114300" algn="l" rtl="0">
              <a:lnSpc>
                <a:spcPct val="90000"/>
              </a:lnSpc>
              <a:spcBef>
                <a:spcPts val="1000"/>
              </a:spcBef>
              <a:spcAft>
                <a:spcPts val="0"/>
              </a:spcAft>
              <a:buClr>
                <a:schemeClr val="dk1"/>
              </a:buClr>
              <a:buSzPts val="1800"/>
              <a:buFont typeface="Calibri"/>
              <a:buAutoNum type="arabicPeriod"/>
            </a:pPr>
            <a:r>
              <a:rPr lang="en-US"/>
              <a:t>Replace cap while bottle is submerged</a:t>
            </a:r>
            <a:endParaRPr/>
          </a:p>
          <a:p>
            <a:pPr marL="0" lvl="0" indent="-114300" algn="l" rtl="0">
              <a:lnSpc>
                <a:spcPct val="90000"/>
              </a:lnSpc>
              <a:spcBef>
                <a:spcPts val="1000"/>
              </a:spcBef>
              <a:spcAft>
                <a:spcPts val="0"/>
              </a:spcAft>
              <a:buClr>
                <a:schemeClr val="dk1"/>
              </a:buClr>
              <a:buSzPts val="1800"/>
              <a:buFont typeface="Arial"/>
              <a:buAutoNum type="arabicPeriod"/>
            </a:pPr>
            <a:r>
              <a:rPr lang="en-US"/>
              <a:t>Remove sample bottle and turn upside down  to check for air bubbles (if present discard sample water and repeat process)</a:t>
            </a:r>
            <a:endParaRPr/>
          </a:p>
          <a:p>
            <a:pPr marL="0" lvl="0" indent="-114300" algn="l" rtl="0">
              <a:lnSpc>
                <a:spcPct val="90000"/>
              </a:lnSpc>
              <a:spcBef>
                <a:spcPts val="1000"/>
              </a:spcBef>
              <a:spcAft>
                <a:spcPts val="0"/>
              </a:spcAft>
              <a:buClr>
                <a:schemeClr val="dk1"/>
              </a:buClr>
              <a:buSzPts val="1800"/>
              <a:buFont typeface="Arial"/>
              <a:buAutoNum type="arabicPeriod"/>
            </a:pPr>
            <a:r>
              <a:rPr lang="en-US"/>
              <a:t>Follow  the measurement instructions included with the kit.</a:t>
            </a:r>
            <a:endParaRPr/>
          </a:p>
          <a:p>
            <a:pPr marL="0" lvl="0" indent="0" algn="l" rtl="0">
              <a:lnSpc>
                <a:spcPct val="90000"/>
              </a:lnSpc>
              <a:spcBef>
                <a:spcPts val="1000"/>
              </a:spcBef>
              <a:spcAft>
                <a:spcPts val="0"/>
              </a:spcAft>
              <a:buClr>
                <a:schemeClr val="dk1"/>
              </a:buClr>
              <a:buSzPts val="1800"/>
              <a:buFont typeface="Arial"/>
              <a:buNone/>
            </a:pP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380" name="Google Shape;380;p31"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pic>
        <p:nvPicPr>
          <p:cNvPr id="381" name="Google Shape;381;p31" descr="Banner: Dissolved oxygen protocol using a commercial test kit"/>
          <p:cNvPicPr preferRelativeResize="0"/>
          <p:nvPr/>
        </p:nvPicPr>
        <p:blipFill rotWithShape="1">
          <a:blip r:embed="rId4">
            <a:alphaModFix/>
          </a:blip>
          <a:srcRect/>
          <a:stretch/>
        </p:blipFill>
        <p:spPr>
          <a:xfrm>
            <a:off x="1105728" y="0"/>
            <a:ext cx="8038272" cy="1051420"/>
          </a:xfrm>
          <a:prstGeom prst="rect">
            <a:avLst/>
          </a:prstGeom>
          <a:noFill/>
          <a:ln>
            <a:noFill/>
          </a:ln>
        </p:spPr>
      </p:pic>
      <p:pic>
        <p:nvPicPr>
          <p:cNvPr id="382" name="Google Shape;382;p31" descr="Illustration showing the test sample bottle. You will be asked by the instructions in the kit to add chemicals to determine the DO of the sample. "/>
          <p:cNvPicPr preferRelativeResize="0">
            <a:picLocks noGrp="1"/>
          </p:cNvPicPr>
          <p:nvPr>
            <p:ph type="body" idx="2"/>
          </p:nvPr>
        </p:nvPicPr>
        <p:blipFill rotWithShape="1">
          <a:blip r:embed="rId5">
            <a:alphaModFix/>
          </a:blip>
          <a:srcRect/>
          <a:stretch/>
        </p:blipFill>
        <p:spPr>
          <a:xfrm>
            <a:off x="7377544" y="1721402"/>
            <a:ext cx="1388228" cy="4351338"/>
          </a:xfrm>
          <a:prstGeom prst="rect">
            <a:avLst/>
          </a:prstGeom>
          <a:noFill/>
          <a:ln>
            <a:noFill/>
          </a:ln>
        </p:spPr>
      </p:pic>
      <p:sp>
        <p:nvSpPr>
          <p:cNvPr id="383" name="Google Shape;383;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2"/>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Dissolved Oxygen Protocol Using a Commercial Test Kit (3/3)</a:t>
            </a:r>
            <a:endParaRPr sz="2400"/>
          </a:p>
        </p:txBody>
      </p:sp>
      <p:sp>
        <p:nvSpPr>
          <p:cNvPr id="389" name="Google Shape;389;p32"/>
          <p:cNvSpPr txBox="1">
            <a:spLocks noGrp="1"/>
          </p:cNvSpPr>
          <p:nvPr>
            <p:ph type="body" idx="1"/>
          </p:nvPr>
        </p:nvSpPr>
        <p:spPr>
          <a:xfrm>
            <a:off x="1257298" y="1574445"/>
            <a:ext cx="7570817" cy="49896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9.   Record dissolved oxygen on data sheet as test 1</a:t>
            </a:r>
            <a:endParaRPr/>
          </a:p>
          <a:p>
            <a:pPr marL="0" lvl="0" indent="0" algn="l" rtl="0">
              <a:lnSpc>
                <a:spcPct val="90000"/>
              </a:lnSpc>
              <a:spcBef>
                <a:spcPts val="1000"/>
              </a:spcBef>
              <a:spcAft>
                <a:spcPts val="0"/>
              </a:spcAft>
              <a:buClr>
                <a:schemeClr val="dk1"/>
              </a:buClr>
              <a:buSzPts val="1600"/>
              <a:buNone/>
            </a:pPr>
            <a:r>
              <a:rPr lang="en-US" sz="1600"/>
              <a:t>10. Have two others repeat the process with different water samples each time and record on data sheet as test 2 and test 3</a:t>
            </a:r>
            <a:endParaRPr/>
          </a:p>
          <a:p>
            <a:pPr marL="0" lvl="0" indent="0" algn="l" rtl="0">
              <a:lnSpc>
                <a:spcPct val="90000"/>
              </a:lnSpc>
              <a:spcBef>
                <a:spcPts val="1000"/>
              </a:spcBef>
              <a:spcAft>
                <a:spcPts val="0"/>
              </a:spcAft>
              <a:buClr>
                <a:schemeClr val="dk1"/>
              </a:buClr>
              <a:buSzPts val="1600"/>
              <a:buNone/>
            </a:pPr>
            <a:r>
              <a:rPr lang="en-US" sz="1600"/>
              <a:t>11. Calculate the average of the three measurements</a:t>
            </a:r>
            <a:endParaRPr/>
          </a:p>
          <a:p>
            <a:pPr marL="0" lvl="0" indent="0" algn="l" rtl="0">
              <a:lnSpc>
                <a:spcPct val="90000"/>
              </a:lnSpc>
              <a:spcBef>
                <a:spcPts val="1000"/>
              </a:spcBef>
              <a:spcAft>
                <a:spcPts val="0"/>
              </a:spcAft>
              <a:buClr>
                <a:schemeClr val="dk1"/>
              </a:buClr>
              <a:buSzPts val="1600"/>
              <a:buNone/>
            </a:pPr>
            <a:r>
              <a:rPr lang="en-US" sz="1600" i="1"/>
              <a:t>Note: Each measurement should be within </a:t>
            </a:r>
            <a:r>
              <a:rPr lang="en-US" sz="1600" i="1">
                <a:solidFill>
                  <a:srgbClr val="000090"/>
                </a:solidFill>
              </a:rPr>
              <a:t>1 mg/L </a:t>
            </a:r>
            <a:r>
              <a:rPr lang="en-US" sz="1600" i="1"/>
              <a:t>of the average. If one measurement is not take the average of the two remaining measurements.</a:t>
            </a:r>
            <a:endParaRPr sz="1600" i="1"/>
          </a:p>
          <a:p>
            <a:pPr marL="0" lvl="0" indent="0" algn="l" rtl="0">
              <a:lnSpc>
                <a:spcPct val="90000"/>
              </a:lnSpc>
              <a:spcBef>
                <a:spcPts val="1000"/>
              </a:spcBef>
              <a:spcAft>
                <a:spcPts val="0"/>
              </a:spcAft>
              <a:buClr>
                <a:schemeClr val="dk1"/>
              </a:buClr>
              <a:buSzPts val="1600"/>
              <a:buNone/>
            </a:pPr>
            <a:r>
              <a:rPr lang="en-US" sz="1600"/>
              <a:t>12. Discard all used chemicals into waste container and clean kit with distilled water.</a:t>
            </a:r>
            <a:endParaRPr/>
          </a:p>
          <a:p>
            <a:pPr marL="0" lvl="0" indent="0" algn="l" rtl="0">
              <a:lnSpc>
                <a:spcPct val="90000"/>
              </a:lnSpc>
              <a:spcBef>
                <a:spcPts val="1000"/>
              </a:spcBef>
              <a:spcAft>
                <a:spcPts val="0"/>
              </a:spcAft>
              <a:buClr>
                <a:srgbClr val="FF0000"/>
              </a:buClr>
              <a:buSzPts val="1600"/>
              <a:buNone/>
            </a:pPr>
            <a:r>
              <a:rPr lang="en-US" sz="1600" b="1">
                <a:solidFill>
                  <a:srgbClr val="FF0000"/>
                </a:solidFill>
              </a:rPr>
              <a:t>You have now completed the Dissolved Oxygen Protocol Using a Commercial Test Kit!</a:t>
            </a:r>
            <a:endParaRPr sz="1600"/>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Font typeface="Arial"/>
              <a:buNone/>
            </a:pP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390" name="Google Shape;390;p32"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pic>
        <p:nvPicPr>
          <p:cNvPr id="391" name="Google Shape;391;p32" descr="Banner: Dissolved oxygen protocol using a commercial test kit"/>
          <p:cNvPicPr preferRelativeResize="0"/>
          <p:nvPr/>
        </p:nvPicPr>
        <p:blipFill rotWithShape="1">
          <a:blip r:embed="rId4">
            <a:alphaModFix/>
          </a:blip>
          <a:srcRect/>
          <a:stretch/>
        </p:blipFill>
        <p:spPr>
          <a:xfrm>
            <a:off x="1105728" y="0"/>
            <a:ext cx="8038272" cy="1051420"/>
          </a:xfrm>
          <a:prstGeom prst="rect">
            <a:avLst/>
          </a:prstGeom>
          <a:noFill/>
          <a:ln>
            <a:noFill/>
          </a:ln>
        </p:spPr>
      </p:pic>
      <p:pic>
        <p:nvPicPr>
          <p:cNvPr id="392" name="Google Shape;392;p32" descr="Screen Shot of the Hydrosphere Investigation data sheet. Be sure to fill out the part of the data sheet that pertains to the use of a DO test kit. "/>
          <p:cNvPicPr preferRelativeResize="0">
            <a:picLocks noGrp="1"/>
          </p:cNvPicPr>
          <p:nvPr>
            <p:ph type="body" idx="2"/>
          </p:nvPr>
        </p:nvPicPr>
        <p:blipFill rotWithShape="1">
          <a:blip r:embed="rId5">
            <a:alphaModFix/>
          </a:blip>
          <a:srcRect/>
          <a:stretch/>
        </p:blipFill>
        <p:spPr>
          <a:xfrm>
            <a:off x="3101507" y="4072620"/>
            <a:ext cx="4046714" cy="2491466"/>
          </a:xfrm>
          <a:prstGeom prst="rect">
            <a:avLst/>
          </a:prstGeom>
          <a:noFill/>
          <a:ln w="9525" cap="flat" cmpd="sng">
            <a:solidFill>
              <a:schemeClr val="dk1"/>
            </a:solidFill>
            <a:prstDash val="solid"/>
            <a:round/>
            <a:headEnd type="none" w="sm" len="sm"/>
            <a:tailEnd type="none" w="sm" len="sm"/>
          </a:ln>
        </p:spPr>
      </p:pic>
      <p:cxnSp>
        <p:nvCxnSpPr>
          <p:cNvPr id="393" name="Google Shape;393;p32" descr="arrow points to the area in the image where the test kit data is to be supplied by the user."/>
          <p:cNvCxnSpPr/>
          <p:nvPr/>
        </p:nvCxnSpPr>
        <p:spPr>
          <a:xfrm rot="10800000" flipH="1">
            <a:off x="1828799" y="4322618"/>
            <a:ext cx="1426968" cy="482138"/>
          </a:xfrm>
          <a:prstGeom prst="straightConnector1">
            <a:avLst/>
          </a:prstGeom>
          <a:noFill/>
          <a:ln w="28575" cap="flat" cmpd="sng">
            <a:solidFill>
              <a:srgbClr val="FF0000"/>
            </a:solidFill>
            <a:prstDash val="solid"/>
            <a:miter lim="800000"/>
            <a:headEnd type="none" w="sm" len="sm"/>
            <a:tailEnd type="triangle" w="med" len="med"/>
          </a:ln>
        </p:spPr>
      </p:cxnSp>
      <p:sp>
        <p:nvSpPr>
          <p:cNvPr id="394" name="Google Shape;394;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3"/>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Question 5</a:t>
            </a:r>
            <a:endParaRPr sz="2400"/>
          </a:p>
        </p:txBody>
      </p:sp>
      <p:sp>
        <p:nvSpPr>
          <p:cNvPr id="400" name="Google Shape;400;p33"/>
          <p:cNvSpPr txBox="1">
            <a:spLocks noGrp="1"/>
          </p:cNvSpPr>
          <p:nvPr>
            <p:ph type="body" idx="1"/>
          </p:nvPr>
        </p:nvSpPr>
        <p:spPr>
          <a:xfrm>
            <a:off x="1257299" y="2027659"/>
            <a:ext cx="7570817" cy="28026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How often should you conduct the quality control procedure?</a:t>
            </a:r>
            <a:endParaRPr/>
          </a:p>
          <a:p>
            <a:pPr marL="0" lvl="0" indent="0" algn="l" rtl="0">
              <a:lnSpc>
                <a:spcPct val="90000"/>
              </a:lnSpc>
              <a:spcBef>
                <a:spcPts val="1000"/>
              </a:spcBef>
              <a:spcAft>
                <a:spcPts val="0"/>
              </a:spcAft>
              <a:buClr>
                <a:schemeClr val="dk1"/>
              </a:buClr>
              <a:buSzPts val="2000"/>
              <a:buNone/>
            </a:pPr>
            <a:endParaRPr sz="2000"/>
          </a:p>
          <a:p>
            <a:pPr marL="342900" lvl="0" indent="-342900" algn="l" rtl="0">
              <a:lnSpc>
                <a:spcPct val="90000"/>
              </a:lnSpc>
              <a:spcBef>
                <a:spcPts val="1000"/>
              </a:spcBef>
              <a:spcAft>
                <a:spcPts val="0"/>
              </a:spcAft>
              <a:buClr>
                <a:schemeClr val="dk1"/>
              </a:buClr>
              <a:buSzPts val="2000"/>
              <a:buFont typeface="Calibri"/>
              <a:buAutoNum type="alphaUcPeriod"/>
            </a:pPr>
            <a:r>
              <a:rPr lang="en-US" sz="2000"/>
              <a:t>Every time you conduct the Dissolved Oxygen Protocol</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Once every 6 months</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Every 48 hours</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Font typeface="Arial"/>
              <a:buNone/>
            </a:pP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401" name="Google Shape;401;p33"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402" name="Google Shape;402;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403" name="Google Shape;403;p33" descr="Banner:  Dissolved oxygen protocol using a commercial test kit"/>
          <p:cNvPicPr preferRelativeResize="0"/>
          <p:nvPr/>
        </p:nvPicPr>
        <p:blipFill rotWithShape="1">
          <a:blip r:embed="rId4">
            <a:alphaModFix/>
          </a:blip>
          <a:srcRect/>
          <a:stretch/>
        </p:blipFill>
        <p:spPr>
          <a:xfrm>
            <a:off x="1118417" y="-12205"/>
            <a:ext cx="8025583" cy="103501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4"/>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Answer to Question 5</a:t>
            </a:r>
            <a:endParaRPr sz="2400"/>
          </a:p>
        </p:txBody>
      </p:sp>
      <p:sp>
        <p:nvSpPr>
          <p:cNvPr id="409" name="Google Shape;409;p34"/>
          <p:cNvSpPr txBox="1">
            <a:spLocks noGrp="1"/>
          </p:cNvSpPr>
          <p:nvPr>
            <p:ph type="body" idx="1"/>
          </p:nvPr>
        </p:nvSpPr>
        <p:spPr>
          <a:xfrm>
            <a:off x="1257299" y="2027659"/>
            <a:ext cx="7570817" cy="28026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How often should you conduct the quality control procedure?</a:t>
            </a:r>
            <a:endParaRPr/>
          </a:p>
          <a:p>
            <a:pPr marL="0" lvl="0" indent="0" algn="l" rtl="0">
              <a:lnSpc>
                <a:spcPct val="90000"/>
              </a:lnSpc>
              <a:spcBef>
                <a:spcPts val="1000"/>
              </a:spcBef>
              <a:spcAft>
                <a:spcPts val="0"/>
              </a:spcAft>
              <a:buClr>
                <a:schemeClr val="dk1"/>
              </a:buClr>
              <a:buSzPts val="2000"/>
              <a:buNone/>
            </a:pPr>
            <a:endParaRPr sz="2000"/>
          </a:p>
          <a:p>
            <a:pPr marL="342900" lvl="0" indent="-342900" algn="l" rtl="0">
              <a:lnSpc>
                <a:spcPct val="90000"/>
              </a:lnSpc>
              <a:spcBef>
                <a:spcPts val="1000"/>
              </a:spcBef>
              <a:spcAft>
                <a:spcPts val="0"/>
              </a:spcAft>
              <a:buClr>
                <a:schemeClr val="dk1"/>
              </a:buClr>
              <a:buSzPts val="2000"/>
              <a:buFont typeface="Calibri"/>
              <a:buAutoNum type="alphaUcPeriod"/>
            </a:pPr>
            <a:r>
              <a:rPr lang="en-US" sz="2000"/>
              <a:t>Every time you conduct the Dissolved Oxygen Protocol</a:t>
            </a:r>
            <a:endParaRPr/>
          </a:p>
          <a:p>
            <a:pPr marL="342900" lvl="0" indent="-3429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Once every 6 months- correct! ☺ </a:t>
            </a:r>
            <a:endParaRPr sz="2000" b="1">
              <a:solidFill>
                <a:srgbClr val="FF0000"/>
              </a:solidFill>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Every 48 hours</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Font typeface="Arial"/>
              <a:buNone/>
            </a:pP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410" name="Google Shape;410;p34"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411" name="Google Shape;411;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12" name="Google Shape;412;p34" descr="Banner:  Dissolved oxygen protocol using a commercial test kit"/>
          <p:cNvPicPr preferRelativeResize="0"/>
          <p:nvPr/>
        </p:nvPicPr>
        <p:blipFill rotWithShape="1">
          <a:blip r:embed="rId4">
            <a:alphaModFix/>
          </a:blip>
          <a:srcRect/>
          <a:stretch/>
        </p:blipFill>
        <p:spPr>
          <a:xfrm>
            <a:off x="1118417" y="-12205"/>
            <a:ext cx="8025583" cy="103501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5"/>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Question 6</a:t>
            </a:r>
            <a:endParaRPr sz="2400"/>
          </a:p>
        </p:txBody>
      </p:sp>
      <p:sp>
        <p:nvSpPr>
          <p:cNvPr id="418" name="Google Shape;418;p35"/>
          <p:cNvSpPr txBox="1">
            <a:spLocks noGrp="1"/>
          </p:cNvSpPr>
          <p:nvPr>
            <p:ph type="body" idx="1"/>
          </p:nvPr>
        </p:nvSpPr>
        <p:spPr>
          <a:xfrm>
            <a:off x="1257299" y="2027659"/>
            <a:ext cx="7570817" cy="28026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When you calculate dissolved oxygen you need to correct for </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Use of distilled water</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Water temperature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Atmospheric pressure and elevations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All of the above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B and C only</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Font typeface="Arial"/>
              <a:buNone/>
            </a:pP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419" name="Google Shape;419;p35"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420" name="Google Shape;420;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pic>
        <p:nvPicPr>
          <p:cNvPr id="421" name="Google Shape;421;p35" descr="Banner:  Dissolved oxygen protocol using a commercial test kit"/>
          <p:cNvPicPr preferRelativeResize="0"/>
          <p:nvPr/>
        </p:nvPicPr>
        <p:blipFill rotWithShape="1">
          <a:blip r:embed="rId4">
            <a:alphaModFix/>
          </a:blip>
          <a:srcRect/>
          <a:stretch/>
        </p:blipFill>
        <p:spPr>
          <a:xfrm>
            <a:off x="1118417" y="-12205"/>
            <a:ext cx="8025583" cy="103501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Answer to Question 6</a:t>
            </a:r>
            <a:endParaRPr sz="2400"/>
          </a:p>
        </p:txBody>
      </p:sp>
      <p:sp>
        <p:nvSpPr>
          <p:cNvPr id="427" name="Google Shape;427;p36"/>
          <p:cNvSpPr txBox="1">
            <a:spLocks noGrp="1"/>
          </p:cNvSpPr>
          <p:nvPr>
            <p:ph type="body" idx="1"/>
          </p:nvPr>
        </p:nvSpPr>
        <p:spPr>
          <a:xfrm>
            <a:off x="1257299" y="2027659"/>
            <a:ext cx="7570817" cy="28026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When you calculate dissolved oxygen you need to correct for </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Use of distilled water</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Water temperature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Atmospheric pressure and elevations</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All of the above</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B and C only- correct!</a:t>
            </a:r>
            <a:endParaRPr sz="2000" b="1">
              <a:solidFill>
                <a:srgbClr val="FF0000"/>
              </a:solidFill>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Font typeface="Arial"/>
              <a:buNone/>
            </a:pP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428" name="Google Shape;428;p36"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429" name="Google Shape;429;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pic>
        <p:nvPicPr>
          <p:cNvPr id="430" name="Google Shape;430;p36" descr="Banner:  Dissolved oxygen protocol using a commercial test kit"/>
          <p:cNvPicPr preferRelativeResize="0"/>
          <p:nvPr/>
        </p:nvPicPr>
        <p:blipFill rotWithShape="1">
          <a:blip r:embed="rId4">
            <a:alphaModFix/>
          </a:blip>
          <a:srcRect/>
          <a:stretch/>
        </p:blipFill>
        <p:spPr>
          <a:xfrm>
            <a:off x="1118417" y="-12205"/>
            <a:ext cx="8025583" cy="103501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7"/>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Question 7</a:t>
            </a:r>
            <a:endParaRPr sz="2400"/>
          </a:p>
        </p:txBody>
      </p:sp>
      <p:sp>
        <p:nvSpPr>
          <p:cNvPr id="436" name="Google Shape;436;p37"/>
          <p:cNvSpPr txBox="1">
            <a:spLocks noGrp="1"/>
          </p:cNvSpPr>
          <p:nvPr>
            <p:ph type="body" idx="1"/>
          </p:nvPr>
        </p:nvSpPr>
        <p:spPr>
          <a:xfrm>
            <a:off x="1257299" y="2027659"/>
            <a:ext cx="7570817" cy="280268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000"/>
              <a:buNone/>
            </a:pPr>
            <a:r>
              <a:rPr lang="en-US" sz="2000"/>
              <a:t>No greater than ±1mg/L difference in measured value is acceptable for:</a:t>
            </a:r>
            <a:endParaRPr/>
          </a:p>
          <a:p>
            <a:pPr marL="0" lvl="0" indent="0" algn="l" rtl="0">
              <a:lnSpc>
                <a:spcPct val="90000"/>
              </a:lnSpc>
              <a:spcBef>
                <a:spcPts val="1000"/>
              </a:spcBef>
              <a:spcAft>
                <a:spcPts val="0"/>
              </a:spcAft>
              <a:buClr>
                <a:schemeClr val="dk1"/>
              </a:buClr>
              <a:buSzPts val="2000"/>
              <a:buNone/>
            </a:pPr>
            <a:endParaRPr sz="2000"/>
          </a:p>
          <a:p>
            <a:pPr marL="457200" lvl="0" indent="-457200" algn="l" rtl="0">
              <a:lnSpc>
                <a:spcPct val="90000"/>
              </a:lnSpc>
              <a:spcBef>
                <a:spcPts val="1000"/>
              </a:spcBef>
              <a:spcAft>
                <a:spcPts val="0"/>
              </a:spcAft>
              <a:buClr>
                <a:schemeClr val="dk1"/>
              </a:buClr>
              <a:buSzPts val="2000"/>
              <a:buFont typeface="Calibri"/>
              <a:buAutoNum type="alphaUcPeriod"/>
            </a:pPr>
            <a:r>
              <a:rPr lang="en-US" sz="2000"/>
              <a:t>Each of the three dissolved oxygen measurements you take on your sample</a:t>
            </a:r>
            <a:endParaRPr sz="2000"/>
          </a:p>
          <a:p>
            <a:pPr marL="457200" lvl="0" indent="-457200" algn="l" rtl="0">
              <a:lnSpc>
                <a:spcPct val="90000"/>
              </a:lnSpc>
              <a:spcBef>
                <a:spcPts val="1000"/>
              </a:spcBef>
              <a:spcAft>
                <a:spcPts val="0"/>
              </a:spcAft>
              <a:buClr>
                <a:schemeClr val="dk1"/>
              </a:buClr>
              <a:buSzPts val="2000"/>
              <a:buFont typeface="Calibri"/>
              <a:buAutoNum type="alphaUcPeriod"/>
            </a:pPr>
            <a:r>
              <a:rPr lang="en-US" sz="2000"/>
              <a:t>The difference between the amount of dissolved oxygen expected using the kit and the measurement using the standard</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None of the above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 and B</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Font typeface="Arial"/>
              <a:buNone/>
            </a:pP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437" name="Google Shape;437;p37"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438" name="Google Shape;438;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pic>
        <p:nvPicPr>
          <p:cNvPr id="439" name="Google Shape;439;p37" descr="Banner:  Dissolved oxygen protocol using a commercial test kit"/>
          <p:cNvPicPr preferRelativeResize="0"/>
          <p:nvPr/>
        </p:nvPicPr>
        <p:blipFill rotWithShape="1">
          <a:blip r:embed="rId4">
            <a:alphaModFix/>
          </a:blip>
          <a:srcRect/>
          <a:stretch/>
        </p:blipFill>
        <p:spPr>
          <a:xfrm>
            <a:off x="1118417" y="-12205"/>
            <a:ext cx="8025583" cy="103501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8"/>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Answer to Question 7</a:t>
            </a:r>
            <a:endParaRPr sz="2400"/>
          </a:p>
        </p:txBody>
      </p:sp>
      <p:sp>
        <p:nvSpPr>
          <p:cNvPr id="445" name="Google Shape;445;p38"/>
          <p:cNvSpPr txBox="1">
            <a:spLocks noGrp="1"/>
          </p:cNvSpPr>
          <p:nvPr>
            <p:ph type="body" idx="1"/>
          </p:nvPr>
        </p:nvSpPr>
        <p:spPr>
          <a:xfrm>
            <a:off x="1257299" y="2027659"/>
            <a:ext cx="7570817" cy="280268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000"/>
              <a:buNone/>
            </a:pPr>
            <a:r>
              <a:rPr lang="en-US" sz="2000"/>
              <a:t>No greater than ±1mg/L difference in measured value is acceptable for:</a:t>
            </a:r>
            <a:endParaRPr/>
          </a:p>
          <a:p>
            <a:pPr marL="0" lvl="0" indent="0" algn="l" rtl="0">
              <a:lnSpc>
                <a:spcPct val="90000"/>
              </a:lnSpc>
              <a:spcBef>
                <a:spcPts val="1000"/>
              </a:spcBef>
              <a:spcAft>
                <a:spcPts val="0"/>
              </a:spcAft>
              <a:buClr>
                <a:schemeClr val="dk1"/>
              </a:buClr>
              <a:buSzPts val="2000"/>
              <a:buNone/>
            </a:pPr>
            <a:endParaRPr sz="2000"/>
          </a:p>
          <a:p>
            <a:pPr marL="457200" lvl="0" indent="-457200" algn="l" rtl="0">
              <a:lnSpc>
                <a:spcPct val="90000"/>
              </a:lnSpc>
              <a:spcBef>
                <a:spcPts val="1000"/>
              </a:spcBef>
              <a:spcAft>
                <a:spcPts val="0"/>
              </a:spcAft>
              <a:buClr>
                <a:schemeClr val="dk1"/>
              </a:buClr>
              <a:buSzPts val="2000"/>
              <a:buFont typeface="Calibri"/>
              <a:buAutoNum type="alphaUcPeriod"/>
            </a:pPr>
            <a:r>
              <a:rPr lang="en-US" sz="2000"/>
              <a:t>Each of the three dissolved oxygen measurements you take on your sample</a:t>
            </a:r>
            <a:endParaRPr sz="2000"/>
          </a:p>
          <a:p>
            <a:pPr marL="457200" lvl="0" indent="-457200" algn="l" rtl="0">
              <a:lnSpc>
                <a:spcPct val="90000"/>
              </a:lnSpc>
              <a:spcBef>
                <a:spcPts val="1000"/>
              </a:spcBef>
              <a:spcAft>
                <a:spcPts val="0"/>
              </a:spcAft>
              <a:buClr>
                <a:schemeClr val="dk1"/>
              </a:buClr>
              <a:buSzPts val="2000"/>
              <a:buFont typeface="Calibri"/>
              <a:buAutoNum type="alphaUcPeriod"/>
            </a:pPr>
            <a:r>
              <a:rPr lang="en-US" sz="2000"/>
              <a:t>The difference between the amount of dissolved oxygen expected using the kit and the measurement using the standard</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None of the above</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A and B –correct! ☺ </a:t>
            </a:r>
            <a:endParaRPr sz="2000" b="1">
              <a:solidFill>
                <a:srgbClr val="FF0000"/>
              </a:solidFill>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Font typeface="Arial"/>
              <a:buNone/>
            </a:pP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446" name="Google Shape;446;p38"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447" name="Google Shape;447;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pic>
        <p:nvPicPr>
          <p:cNvPr id="448" name="Google Shape;448;p38" descr="Banner:  Dissolved oxygen protocol using a commercial test kit"/>
          <p:cNvPicPr preferRelativeResize="0"/>
          <p:nvPr/>
        </p:nvPicPr>
        <p:blipFill rotWithShape="1">
          <a:blip r:embed="rId4">
            <a:alphaModFix/>
          </a:blip>
          <a:srcRect/>
          <a:stretch/>
        </p:blipFill>
        <p:spPr>
          <a:xfrm>
            <a:off x="1118417" y="-12205"/>
            <a:ext cx="8025583" cy="103501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64" descr="Menu: Entering on the GLOBE website"/>
          <p:cNvPicPr preferRelativeResize="0"/>
          <p:nvPr/>
        </p:nvPicPr>
        <p:blipFill rotWithShape="1">
          <a:blip r:embed="rId3">
            <a:alphaModFix/>
          </a:blip>
          <a:srcRect/>
          <a:stretch/>
        </p:blipFill>
        <p:spPr>
          <a:xfrm>
            <a:off x="-59762" y="0"/>
            <a:ext cx="1165490" cy="6858000"/>
          </a:xfrm>
          <a:prstGeom prst="rect">
            <a:avLst/>
          </a:prstGeom>
          <a:noFill/>
          <a:ln>
            <a:noFill/>
          </a:ln>
        </p:spPr>
      </p:pic>
      <p:pic>
        <p:nvPicPr>
          <p:cNvPr id="454" name="Google Shape;454;p64" descr="Banner: dissolved oxygen protocol using a commercial test kit"/>
          <p:cNvPicPr preferRelativeResize="0"/>
          <p:nvPr/>
        </p:nvPicPr>
        <p:blipFill rotWithShape="1">
          <a:blip r:embed="rId4">
            <a:alphaModFix/>
          </a:blip>
          <a:srcRect/>
          <a:stretch/>
        </p:blipFill>
        <p:spPr>
          <a:xfrm>
            <a:off x="1105728" y="-239"/>
            <a:ext cx="8038271" cy="1070636"/>
          </a:xfrm>
          <a:prstGeom prst="rect">
            <a:avLst/>
          </a:prstGeom>
          <a:noFill/>
          <a:ln>
            <a:noFill/>
          </a:ln>
        </p:spPr>
      </p:pic>
      <p:sp>
        <p:nvSpPr>
          <p:cNvPr id="455" name="Google Shape;455;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sp>
        <p:nvSpPr>
          <p:cNvPr id="456" name="Google Shape;456;p64"/>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Hydrosphere Site Creation</a:t>
            </a:r>
            <a:br>
              <a:rPr lang="en-US">
                <a:solidFill>
                  <a:srgbClr val="000090"/>
                </a:solidFill>
              </a:rPr>
            </a:br>
            <a:endParaRPr/>
          </a:p>
        </p:txBody>
      </p:sp>
      <p:sp>
        <p:nvSpPr>
          <p:cNvPr id="457" name="Google Shape;457;p64"/>
          <p:cNvSpPr txBox="1"/>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If this is your first time making hydrosphere observations at this location, you will need to create a new Hydrosphere study site before entering data.</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To do this, please review the Introduction to Hydrosphere training.</a:t>
            </a:r>
            <a:endParaRPr sz="1400" b="0" i="0" u="none" strike="noStrike" cap="none">
              <a:solidFill>
                <a:srgbClr val="000000"/>
              </a:solidFill>
              <a:latin typeface="Arial"/>
              <a:ea typeface="Arial"/>
              <a:cs typeface="Arial"/>
              <a:sym typeface="Arial"/>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1257300" y="733002"/>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t>What is Dissolved Oxygen (DO)?</a:t>
            </a:r>
            <a:endParaRPr/>
          </a:p>
        </p:txBody>
      </p:sp>
      <p:sp>
        <p:nvSpPr>
          <p:cNvPr id="118" name="Google Shape;118;p4"/>
          <p:cNvSpPr txBox="1">
            <a:spLocks noGrp="1"/>
          </p:cNvSpPr>
          <p:nvPr>
            <p:ph type="body" idx="1"/>
          </p:nvPr>
        </p:nvSpPr>
        <p:spPr>
          <a:xfrm>
            <a:off x="1361523" y="1766981"/>
            <a:ext cx="38862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a:t>Dissolved oxygen (DO) is one of 10 measurements used by GLOBE to describe the characteristics of a water body. It measures the amount of  molecular oxygen (O</a:t>
            </a:r>
            <a:r>
              <a:rPr lang="en-US" baseline="-25000"/>
              <a:t>2</a:t>
            </a:r>
            <a:r>
              <a:rPr lang="en-US"/>
              <a:t>) in the water. It does not measure the amount of oxygen in the water molecule (H</a:t>
            </a:r>
            <a:r>
              <a:rPr lang="en-US" baseline="-25000"/>
              <a:t>2</a:t>
            </a:r>
            <a:r>
              <a:rPr lang="en-US"/>
              <a:t>O).</a:t>
            </a:r>
            <a:endParaRPr/>
          </a:p>
          <a:p>
            <a:pPr marL="0" lvl="0" indent="0" algn="just" rtl="0">
              <a:lnSpc>
                <a:spcPct val="90000"/>
              </a:lnSpc>
              <a:spcBef>
                <a:spcPts val="1000"/>
              </a:spcBef>
              <a:spcAft>
                <a:spcPts val="0"/>
              </a:spcAft>
              <a:buClr>
                <a:schemeClr val="dk1"/>
              </a:buClr>
              <a:buSzPct val="100000"/>
              <a:buNone/>
            </a:pPr>
            <a:endParaRPr/>
          </a:p>
          <a:p>
            <a:pPr marL="0" lvl="0" indent="0" algn="just" rtl="0">
              <a:lnSpc>
                <a:spcPct val="90000"/>
              </a:lnSpc>
              <a:spcBef>
                <a:spcPts val="1000"/>
              </a:spcBef>
              <a:spcAft>
                <a:spcPts val="0"/>
              </a:spcAft>
              <a:buClr>
                <a:schemeClr val="dk1"/>
              </a:buClr>
              <a:buSzPct val="100000"/>
              <a:buNone/>
            </a:pPr>
            <a:r>
              <a:rPr lang="en-US"/>
              <a:t>We call the amount of dissolved oxygen the water will hold (under specific conditions) the solubility of dissolved oxygen. Factors affecting the solubility of dissolved oxygen include water temperature, atmospheric pressure, and salinity. Colder water can dissolve more oxygen than warmer water. Water at higher elevations holds less dissolved oxygen since the atmospheric pressure is less. </a:t>
            </a:r>
            <a:endParaRPr/>
          </a:p>
        </p:txBody>
      </p:sp>
      <p:pic>
        <p:nvPicPr>
          <p:cNvPr id="119" name="Google Shape;119;p4" descr="Menu: What is dissolved oxygen?"/>
          <p:cNvPicPr preferRelativeResize="0"/>
          <p:nvPr/>
        </p:nvPicPr>
        <p:blipFill rotWithShape="1">
          <a:blip r:embed="rId3">
            <a:alphaModFix/>
          </a:blip>
          <a:srcRect/>
          <a:stretch/>
        </p:blipFill>
        <p:spPr>
          <a:xfrm>
            <a:off x="0" y="0"/>
            <a:ext cx="1167580" cy="6858000"/>
          </a:xfrm>
          <a:prstGeom prst="rect">
            <a:avLst/>
          </a:prstGeom>
          <a:noFill/>
          <a:ln>
            <a:noFill/>
          </a:ln>
        </p:spPr>
      </p:pic>
      <p:pic>
        <p:nvPicPr>
          <p:cNvPr id="120" name="Google Shape;120;p4" descr="List of GLOBE Hydrosphere Protocols: Hydrosphere study site, water temperature, water transparency, conductivity, pH, Mosquito larvae, alkalinity, dissolved oxygen, salinity, Nitrates, freshwater macroinvertebrates. This is the Dissolved Oxygen Protocol using an Oxygen Probe method."/>
          <p:cNvPicPr preferRelativeResize="0">
            <a:picLocks noGrp="1"/>
          </p:cNvPicPr>
          <p:nvPr>
            <p:ph type="body" idx="2"/>
          </p:nvPr>
        </p:nvPicPr>
        <p:blipFill rotWithShape="1">
          <a:blip r:embed="rId4">
            <a:alphaModFix/>
          </a:blip>
          <a:srcRect/>
          <a:stretch/>
        </p:blipFill>
        <p:spPr>
          <a:xfrm>
            <a:off x="5802086" y="1766981"/>
            <a:ext cx="2324100" cy="4343400"/>
          </a:xfrm>
          <a:prstGeom prst="rect">
            <a:avLst/>
          </a:prstGeom>
          <a:noFill/>
          <a:ln>
            <a:noFill/>
          </a:ln>
        </p:spPr>
      </p:pic>
      <p:pic>
        <p:nvPicPr>
          <p:cNvPr id="121" name="Google Shape;121;p4" descr="Banner: Dissolved Oxygen Protocol using a Commercial Test Kit"/>
          <p:cNvPicPr preferRelativeResize="0"/>
          <p:nvPr/>
        </p:nvPicPr>
        <p:blipFill rotWithShape="1">
          <a:blip r:embed="rId5">
            <a:alphaModFix/>
          </a:blip>
          <a:srcRect/>
          <a:stretch/>
        </p:blipFill>
        <p:spPr>
          <a:xfrm>
            <a:off x="1105726" y="-1"/>
            <a:ext cx="8038273" cy="1085337"/>
          </a:xfrm>
          <a:prstGeom prst="rect">
            <a:avLst/>
          </a:prstGeom>
          <a:noFill/>
          <a:ln>
            <a:noFill/>
          </a:ln>
        </p:spPr>
      </p:pic>
      <p:sp>
        <p:nvSpPr>
          <p:cNvPr id="122" name="Google Shape;12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39" descr="Menu: Entering on the GLOBE website"/>
          <p:cNvPicPr preferRelativeResize="0"/>
          <p:nvPr/>
        </p:nvPicPr>
        <p:blipFill rotWithShape="1">
          <a:blip r:embed="rId3">
            <a:alphaModFix/>
          </a:blip>
          <a:srcRect/>
          <a:stretch/>
        </p:blipFill>
        <p:spPr>
          <a:xfrm>
            <a:off x="-59762" y="0"/>
            <a:ext cx="1165490" cy="6858000"/>
          </a:xfrm>
          <a:prstGeom prst="rect">
            <a:avLst/>
          </a:prstGeom>
          <a:noFill/>
          <a:ln>
            <a:noFill/>
          </a:ln>
        </p:spPr>
      </p:pic>
      <p:pic>
        <p:nvPicPr>
          <p:cNvPr id="463" name="Google Shape;463;p39" descr="Banner: dissolved oxygen protocol using a commercial test kit"/>
          <p:cNvPicPr preferRelativeResize="0"/>
          <p:nvPr/>
        </p:nvPicPr>
        <p:blipFill rotWithShape="1">
          <a:blip r:embed="rId4">
            <a:alphaModFix/>
          </a:blip>
          <a:srcRect/>
          <a:stretch/>
        </p:blipFill>
        <p:spPr>
          <a:xfrm>
            <a:off x="1105728" y="-239"/>
            <a:ext cx="8038271" cy="1070636"/>
          </a:xfrm>
          <a:prstGeom prst="rect">
            <a:avLst/>
          </a:prstGeom>
          <a:noFill/>
          <a:ln>
            <a:noFill/>
          </a:ln>
        </p:spPr>
      </p:pic>
      <p:sp>
        <p:nvSpPr>
          <p:cNvPr id="464" name="Google Shape;464;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sp>
        <p:nvSpPr>
          <p:cNvPr id="465" name="Google Shape;465;p39"/>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Submit Your Data to GLOBE</a:t>
            </a:r>
            <a:br>
              <a:rPr lang="en-US">
                <a:solidFill>
                  <a:srgbClr val="000072"/>
                </a:solidFill>
              </a:rPr>
            </a:br>
            <a:endParaRPr/>
          </a:p>
        </p:txBody>
      </p:sp>
      <p:pic>
        <p:nvPicPr>
          <p:cNvPr id="466" name="Google Shape;466;p39" descr="Screenshot showing the GLOBE Observer App homepage. Select “Data Entry” to record data."/>
          <p:cNvPicPr preferRelativeResize="0"/>
          <p:nvPr/>
        </p:nvPicPr>
        <p:blipFill rotWithShape="1">
          <a:blip r:embed="rId5">
            <a:alphaModFix/>
          </a:blip>
          <a:srcRect/>
          <a:stretch/>
        </p:blipFill>
        <p:spPr>
          <a:xfrm>
            <a:off x="6339536" y="1608020"/>
            <a:ext cx="2294228" cy="4662225"/>
          </a:xfrm>
          <a:prstGeom prst="rect">
            <a:avLst/>
          </a:prstGeom>
          <a:noFill/>
          <a:ln>
            <a:noFill/>
          </a:ln>
        </p:spPr>
      </p:pic>
      <p:sp>
        <p:nvSpPr>
          <p:cNvPr id="467" name="Google Shape;467;p39"/>
          <p:cNvSpPr txBox="1"/>
          <p:nvPr/>
        </p:nvSpPr>
        <p:spPr>
          <a:xfrm>
            <a:off x="1361073" y="2211746"/>
            <a:ext cx="477690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1.</a:t>
            </a:r>
            <a:r>
              <a:rPr lang="en-US" sz="2000" b="0" i="0" u="sng" strike="noStrike" cap="none">
                <a:solidFill>
                  <a:schemeClr val="hlink"/>
                </a:solidFill>
                <a:latin typeface="Calibri"/>
                <a:ea typeface="Calibri"/>
                <a:cs typeface="Calibri"/>
                <a:sym typeface="Calibri"/>
                <a:hlinkClick r:id="rId6"/>
              </a:rPr>
              <a:t>Desktop Data Entry</a:t>
            </a:r>
            <a:r>
              <a:rPr lang="en-US" sz="2000" b="0" i="0" u="none" strike="noStrike" cap="none">
                <a:solidFill>
                  <a:schemeClr val="dk1"/>
                </a:solidFill>
                <a:latin typeface="Calibri"/>
                <a:ea typeface="Calibri"/>
                <a:cs typeface="Calibri"/>
                <a:sym typeface="Calibri"/>
              </a:rPr>
              <a:t>: Log environmental data directly on the GLOBE website.</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2.</a:t>
            </a:r>
            <a:r>
              <a:rPr lang="en-US" sz="2000" b="0" i="0" u="sng" strike="noStrike" cap="none">
                <a:solidFill>
                  <a:schemeClr val="hlink"/>
                </a:solidFill>
                <a:latin typeface="Calibri"/>
                <a:ea typeface="Calibri"/>
                <a:cs typeface="Calibri"/>
                <a:sym typeface="Calibri"/>
                <a:hlinkClick r:id="rId7"/>
              </a:rPr>
              <a:t>GLOBE Observer App</a:t>
            </a:r>
            <a:r>
              <a:rPr lang="en-US" sz="2000" b="0" i="0" u="none" strike="noStrike" cap="none">
                <a:solidFill>
                  <a:schemeClr val="dk1"/>
                </a:solidFill>
                <a:latin typeface="Calibri"/>
                <a:ea typeface="Calibri"/>
                <a:cs typeface="Calibri"/>
                <a:sym typeface="Calibri"/>
              </a:rPr>
              <a:t>: The app allows users to enter data directly from an iOS or Android device for any GLOBE protocol.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pic>
        <p:nvPicPr>
          <p:cNvPr id="473" name="Google Shape;473;p65" descr="Menu: Entering data on GLOBE Website"/>
          <p:cNvPicPr preferRelativeResize="0">
            <a:picLocks noGrp="1"/>
          </p:cNvPicPr>
          <p:nvPr>
            <p:ph type="body" idx="2"/>
          </p:nvPr>
        </p:nvPicPr>
        <p:blipFill rotWithShape="1">
          <a:blip r:embed="rId3">
            <a:alphaModFix/>
          </a:blip>
          <a:srcRect/>
          <a:stretch/>
        </p:blipFill>
        <p:spPr>
          <a:xfrm>
            <a:off x="-36677" y="-35206"/>
            <a:ext cx="1196187" cy="7017633"/>
          </a:xfrm>
          <a:prstGeom prst="rect">
            <a:avLst/>
          </a:prstGeom>
          <a:noFill/>
          <a:ln>
            <a:noFill/>
          </a:ln>
        </p:spPr>
      </p:pic>
      <p:sp>
        <p:nvSpPr>
          <p:cNvPr id="474" name="Google Shape;474;p65"/>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Dissolved Oxygen Protocol Data Entry</a:t>
            </a:r>
            <a:br>
              <a:rPr lang="en-US">
                <a:solidFill>
                  <a:srgbClr val="000072"/>
                </a:solidFill>
              </a:rPr>
            </a:br>
            <a:endParaRPr/>
          </a:p>
        </p:txBody>
      </p:sp>
      <p:sp>
        <p:nvSpPr>
          <p:cNvPr id="475" name="Google Shape;475;p65"/>
          <p:cNvSpPr txBox="1"/>
          <p:nvPr/>
        </p:nvSpPr>
        <p:spPr>
          <a:xfrm>
            <a:off x="6184128" y="2690336"/>
            <a:ext cx="2999148"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To enter data, first return to GLOBE Observer main page by clicking the home button in the bottom 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“Data Entry”.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click “New Observation(s)”</a:t>
            </a:r>
            <a:endParaRPr sz="1400" b="0" i="0" u="none" strike="noStrike" cap="none">
              <a:solidFill>
                <a:srgbClr val="000000"/>
              </a:solidFill>
              <a:latin typeface="Arial"/>
              <a:ea typeface="Arial"/>
              <a:cs typeface="Arial"/>
              <a:sym typeface="Arial"/>
            </a:endParaRPr>
          </a:p>
        </p:txBody>
      </p:sp>
      <p:pic>
        <p:nvPicPr>
          <p:cNvPr id="476" name="Google Shape;476;p65" descr="Screenshot showing the GLOBE Observer App homepage. Select “Data Entry” to record data."/>
          <p:cNvPicPr preferRelativeResize="0"/>
          <p:nvPr/>
        </p:nvPicPr>
        <p:blipFill rotWithShape="1">
          <a:blip r:embed="rId4">
            <a:alphaModFix/>
          </a:blip>
          <a:srcRect/>
          <a:stretch/>
        </p:blipFill>
        <p:spPr>
          <a:xfrm>
            <a:off x="1500275" y="1722160"/>
            <a:ext cx="2294228" cy="4662225"/>
          </a:xfrm>
          <a:prstGeom prst="rect">
            <a:avLst/>
          </a:prstGeom>
          <a:noFill/>
          <a:ln>
            <a:noFill/>
          </a:ln>
        </p:spPr>
      </p:pic>
      <p:pic>
        <p:nvPicPr>
          <p:cNvPr id="477" name="Google Shape;477;p65" descr="Screenshot showing the GLOBE Observer app Data Entry page. Select “New Observation” to enter data."/>
          <p:cNvPicPr preferRelativeResize="0"/>
          <p:nvPr/>
        </p:nvPicPr>
        <p:blipFill rotWithShape="1">
          <a:blip r:embed="rId5">
            <a:alphaModFix/>
          </a:blip>
          <a:srcRect/>
          <a:stretch/>
        </p:blipFill>
        <p:spPr>
          <a:xfrm>
            <a:off x="3886265" y="1722160"/>
            <a:ext cx="2297863" cy="4662225"/>
          </a:xfrm>
          <a:prstGeom prst="rect">
            <a:avLst/>
          </a:prstGeom>
          <a:noFill/>
          <a:ln>
            <a:noFill/>
          </a:ln>
        </p:spPr>
      </p:pic>
      <p:pic>
        <p:nvPicPr>
          <p:cNvPr id="478" name="Google Shape;478;p65" descr="Banner: dissolved oxygen protocol using a commercial test kit"/>
          <p:cNvPicPr preferRelativeResize="0"/>
          <p:nvPr/>
        </p:nvPicPr>
        <p:blipFill rotWithShape="1">
          <a:blip r:embed="rId6">
            <a:alphaModFix/>
          </a:blip>
          <a:srcRect/>
          <a:stretch/>
        </p:blipFill>
        <p:spPr>
          <a:xfrm>
            <a:off x="1105728" y="-239"/>
            <a:ext cx="8038271" cy="107063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pic>
        <p:nvPicPr>
          <p:cNvPr id="484" name="Google Shape;484;p66" descr="Menu: Entering data on GLOBE Website"/>
          <p:cNvPicPr preferRelativeResize="0"/>
          <p:nvPr/>
        </p:nvPicPr>
        <p:blipFill rotWithShape="1">
          <a:blip r:embed="rId3">
            <a:alphaModFix/>
          </a:blip>
          <a:srcRect/>
          <a:stretch/>
        </p:blipFill>
        <p:spPr>
          <a:xfrm>
            <a:off x="-36677" y="-35206"/>
            <a:ext cx="1196187" cy="7017633"/>
          </a:xfrm>
          <a:prstGeom prst="rect">
            <a:avLst/>
          </a:prstGeom>
          <a:noFill/>
          <a:ln>
            <a:noFill/>
          </a:ln>
        </p:spPr>
      </p:pic>
      <p:sp>
        <p:nvSpPr>
          <p:cNvPr id="485" name="Google Shape;485;p66"/>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Dissolved Oxygen Protocol Data Entry</a:t>
            </a:r>
            <a:br>
              <a:rPr lang="en-US">
                <a:solidFill>
                  <a:srgbClr val="000090"/>
                </a:solidFill>
              </a:rPr>
            </a:br>
            <a:endParaRPr/>
          </a:p>
        </p:txBody>
      </p:sp>
      <p:sp>
        <p:nvSpPr>
          <p:cNvPr id="486" name="Google Shape;486;p66"/>
          <p:cNvSpPr txBox="1"/>
          <p:nvPr/>
        </p:nvSpPr>
        <p:spPr>
          <a:xfrm>
            <a:off x="4913129" y="2794648"/>
            <a:ext cx="352597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Dissolved Oxygen from the list of Hydrosphere protocols and click Continue at the bottom of the screen.</a:t>
            </a:r>
            <a:endParaRPr sz="1400" b="0" i="0" u="none" strike="noStrike" cap="none">
              <a:solidFill>
                <a:srgbClr val="000000"/>
              </a:solidFill>
              <a:latin typeface="Arial"/>
              <a:ea typeface="Arial"/>
              <a:cs typeface="Arial"/>
              <a:sym typeface="Arial"/>
            </a:endParaRPr>
          </a:p>
        </p:txBody>
      </p:sp>
      <p:pic>
        <p:nvPicPr>
          <p:cNvPr id="487" name="Google Shape;487;p66" descr="A screenshot of the protocol selection page."/>
          <p:cNvPicPr preferRelativeResize="0"/>
          <p:nvPr/>
        </p:nvPicPr>
        <p:blipFill rotWithShape="1">
          <a:blip r:embed="rId4">
            <a:alphaModFix/>
          </a:blip>
          <a:srcRect/>
          <a:stretch/>
        </p:blipFill>
        <p:spPr>
          <a:xfrm>
            <a:off x="2177320" y="2104866"/>
            <a:ext cx="2394680" cy="4616610"/>
          </a:xfrm>
          <a:prstGeom prst="rect">
            <a:avLst/>
          </a:prstGeom>
          <a:noFill/>
          <a:ln>
            <a:noFill/>
          </a:ln>
        </p:spPr>
      </p:pic>
      <p:pic>
        <p:nvPicPr>
          <p:cNvPr id="488" name="Google Shape;488;p66" descr="Banner: dissolved oxygen protocol using a commercial test kit"/>
          <p:cNvPicPr preferRelativeResize="0"/>
          <p:nvPr/>
        </p:nvPicPr>
        <p:blipFill rotWithShape="1">
          <a:blip r:embed="rId5">
            <a:alphaModFix/>
          </a:blip>
          <a:srcRect/>
          <a:stretch/>
        </p:blipFill>
        <p:spPr>
          <a:xfrm>
            <a:off x="1105728" y="-239"/>
            <a:ext cx="8038271" cy="107063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pic>
        <p:nvPicPr>
          <p:cNvPr id="494" name="Google Shape;494;p67" descr="Menu: Entering data on GLOBE Website"/>
          <p:cNvPicPr preferRelativeResize="0"/>
          <p:nvPr/>
        </p:nvPicPr>
        <p:blipFill rotWithShape="1">
          <a:blip r:embed="rId3">
            <a:alphaModFix/>
          </a:blip>
          <a:srcRect/>
          <a:stretch/>
        </p:blipFill>
        <p:spPr>
          <a:xfrm>
            <a:off x="-36677" y="-35206"/>
            <a:ext cx="1196187" cy="7017633"/>
          </a:xfrm>
          <a:prstGeom prst="rect">
            <a:avLst/>
          </a:prstGeom>
          <a:noFill/>
          <a:ln>
            <a:noFill/>
          </a:ln>
        </p:spPr>
      </p:pic>
      <p:sp>
        <p:nvSpPr>
          <p:cNvPr id="495" name="Google Shape;495;p67"/>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Dissolved Oxygen Protocol Site Information</a:t>
            </a:r>
            <a:br>
              <a:rPr lang="en-US">
                <a:solidFill>
                  <a:srgbClr val="000090"/>
                </a:solidFill>
              </a:rPr>
            </a:br>
            <a:endParaRPr/>
          </a:p>
        </p:txBody>
      </p:sp>
      <p:sp>
        <p:nvSpPr>
          <p:cNvPr id="496" name="Google Shape;496;p67"/>
          <p:cNvSpPr txBox="1"/>
          <p:nvPr/>
        </p:nvSpPr>
        <p:spPr>
          <a:xfrm>
            <a:off x="5540828" y="2716882"/>
            <a:ext cx="3525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If you have not already created a Hydrosphere site, create one now.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Click “New Site” at the bottom of the site location screen and choose a name for your new site. </a:t>
            </a:r>
            <a:endParaRPr sz="1400" b="0" i="0" u="none" strike="noStrike" cap="none">
              <a:solidFill>
                <a:srgbClr val="000000"/>
              </a:solidFill>
              <a:latin typeface="Arial"/>
              <a:ea typeface="Arial"/>
              <a:cs typeface="Arial"/>
              <a:sym typeface="Arial"/>
            </a:endParaRPr>
          </a:p>
        </p:txBody>
      </p:sp>
      <p:pic>
        <p:nvPicPr>
          <p:cNvPr id="497" name="Google Shape;497;p67" descr="Screenshot showing new site creation page. If you do not already have a hydrosphere site created, make one now."/>
          <p:cNvPicPr preferRelativeResize="0"/>
          <p:nvPr/>
        </p:nvPicPr>
        <p:blipFill rotWithShape="1">
          <a:blip r:embed="rId4">
            <a:alphaModFix/>
          </a:blip>
          <a:srcRect/>
          <a:stretch/>
        </p:blipFill>
        <p:spPr>
          <a:xfrm>
            <a:off x="2628899" y="2129233"/>
            <a:ext cx="2426091" cy="4592243"/>
          </a:xfrm>
          <a:prstGeom prst="rect">
            <a:avLst/>
          </a:prstGeom>
          <a:noFill/>
          <a:ln>
            <a:noFill/>
          </a:ln>
        </p:spPr>
      </p:pic>
      <p:pic>
        <p:nvPicPr>
          <p:cNvPr id="498" name="Google Shape;498;p67" descr="Banner: dissolved oxygen protocol using a commercial test kit"/>
          <p:cNvPicPr preferRelativeResize="0"/>
          <p:nvPr/>
        </p:nvPicPr>
        <p:blipFill rotWithShape="1">
          <a:blip r:embed="rId5">
            <a:alphaModFix/>
          </a:blip>
          <a:srcRect/>
          <a:stretch/>
        </p:blipFill>
        <p:spPr>
          <a:xfrm>
            <a:off x="1105728" y="-239"/>
            <a:ext cx="8038271" cy="107063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pic>
        <p:nvPicPr>
          <p:cNvPr id="504" name="Google Shape;504;p68" descr="Banner: Alkalinity Protocol"/>
          <p:cNvPicPr preferRelativeResize="0"/>
          <p:nvPr/>
        </p:nvPicPr>
        <p:blipFill rotWithShape="1">
          <a:blip r:embed="rId3">
            <a:alphaModFix/>
          </a:blip>
          <a:srcRect/>
          <a:stretch/>
        </p:blipFill>
        <p:spPr>
          <a:xfrm>
            <a:off x="1141645" y="0"/>
            <a:ext cx="8002355" cy="1019908"/>
          </a:xfrm>
          <a:prstGeom prst="rect">
            <a:avLst/>
          </a:prstGeom>
          <a:noFill/>
          <a:ln>
            <a:noFill/>
          </a:ln>
        </p:spPr>
      </p:pic>
      <p:pic>
        <p:nvPicPr>
          <p:cNvPr id="505" name="Google Shape;505;p68" descr="Menu: Entering data on GLOBE Website"/>
          <p:cNvPicPr preferRelativeResize="0"/>
          <p:nvPr/>
        </p:nvPicPr>
        <p:blipFill rotWithShape="1">
          <a:blip r:embed="rId4">
            <a:alphaModFix/>
          </a:blip>
          <a:srcRect/>
          <a:stretch/>
        </p:blipFill>
        <p:spPr>
          <a:xfrm>
            <a:off x="-36677" y="-35206"/>
            <a:ext cx="1196187" cy="7017633"/>
          </a:xfrm>
          <a:prstGeom prst="rect">
            <a:avLst/>
          </a:prstGeom>
          <a:noFill/>
          <a:ln>
            <a:noFill/>
          </a:ln>
        </p:spPr>
      </p:pic>
      <p:sp>
        <p:nvSpPr>
          <p:cNvPr id="506" name="Google Shape;506;p68"/>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Dissolved Oxygen Protocol Site Information</a:t>
            </a:r>
            <a:br>
              <a:rPr lang="en-US">
                <a:solidFill>
                  <a:srgbClr val="000090"/>
                </a:solidFill>
              </a:rPr>
            </a:br>
            <a:endParaRPr/>
          </a:p>
        </p:txBody>
      </p:sp>
      <p:pic>
        <p:nvPicPr>
          <p:cNvPr id="507" name="Google Shape;507;p68" descr="Screenshot showing new site information fields. If you do not already have a hdyrosphere site created, enter the Water Body Name and select the Water Body Type and Water Body Source from the dropdown list of options."/>
          <p:cNvPicPr preferRelativeResize="0"/>
          <p:nvPr/>
        </p:nvPicPr>
        <p:blipFill rotWithShape="1">
          <a:blip r:embed="rId5">
            <a:alphaModFix/>
          </a:blip>
          <a:srcRect/>
          <a:stretch/>
        </p:blipFill>
        <p:spPr>
          <a:xfrm>
            <a:off x="2708353" y="2118732"/>
            <a:ext cx="2178710" cy="4236232"/>
          </a:xfrm>
          <a:prstGeom prst="rect">
            <a:avLst/>
          </a:prstGeom>
          <a:noFill/>
          <a:ln w="9525" cap="flat" cmpd="sng">
            <a:solidFill>
              <a:schemeClr val="dk1"/>
            </a:solidFill>
            <a:prstDash val="solid"/>
            <a:round/>
            <a:headEnd type="none" w="sm" len="sm"/>
            <a:tailEnd type="none" w="sm" len="sm"/>
          </a:ln>
        </p:spPr>
      </p:pic>
      <p:sp>
        <p:nvSpPr>
          <p:cNvPr id="508" name="Google Shape;508;p68"/>
          <p:cNvSpPr txBox="1"/>
          <p:nvPr/>
        </p:nvSpPr>
        <p:spPr>
          <a:xfrm>
            <a:off x="5186728"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Water Body Name.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Select the Water Body Type and Water Body Source from the dropdown list of options.</a:t>
            </a:r>
            <a:endParaRPr sz="2800" b="0" i="0" u="none" strike="noStrike" cap="none">
              <a:solidFill>
                <a:schemeClr val="dk1"/>
              </a:solidFill>
              <a:latin typeface="Calibri"/>
              <a:ea typeface="Calibri"/>
              <a:cs typeface="Calibri"/>
              <a:sym typeface="Calibri"/>
            </a:endParaRPr>
          </a:p>
        </p:txBody>
      </p:sp>
      <p:sp>
        <p:nvSpPr>
          <p:cNvPr id="509" name="Google Shape;509;p68"/>
          <p:cNvSpPr/>
          <p:nvPr/>
        </p:nvSpPr>
        <p:spPr>
          <a:xfrm>
            <a:off x="2708353" y="2118732"/>
            <a:ext cx="2178710" cy="42362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pic>
        <p:nvPicPr>
          <p:cNvPr id="515" name="Google Shape;515;p69" descr="Menu: Entering data on GLOBE Website"/>
          <p:cNvPicPr preferRelativeResize="0"/>
          <p:nvPr/>
        </p:nvPicPr>
        <p:blipFill rotWithShape="1">
          <a:blip r:embed="rId3">
            <a:alphaModFix/>
          </a:blip>
          <a:srcRect/>
          <a:stretch/>
        </p:blipFill>
        <p:spPr>
          <a:xfrm>
            <a:off x="-36677" y="-35206"/>
            <a:ext cx="1196187" cy="7017633"/>
          </a:xfrm>
          <a:prstGeom prst="rect">
            <a:avLst/>
          </a:prstGeom>
          <a:noFill/>
          <a:ln>
            <a:noFill/>
          </a:ln>
        </p:spPr>
      </p:pic>
      <p:sp>
        <p:nvSpPr>
          <p:cNvPr id="516" name="Google Shape;516;p69"/>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Entering Measurement Data</a:t>
            </a:r>
            <a:br>
              <a:rPr lang="en-US">
                <a:solidFill>
                  <a:srgbClr val="000090"/>
                </a:solidFill>
              </a:rPr>
            </a:br>
            <a:endParaRPr/>
          </a:p>
        </p:txBody>
      </p:sp>
      <p:sp>
        <p:nvSpPr>
          <p:cNvPr id="517" name="Google Shape;517;p69"/>
          <p:cNvSpPr txBox="1"/>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date and time you took the measurements.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Once you enter the date, select Set Water Body State to enter your data.</a:t>
            </a:r>
            <a:endParaRPr sz="2800" b="0" i="0" u="none" strike="noStrike" cap="none">
              <a:solidFill>
                <a:schemeClr val="dk1"/>
              </a:solidFill>
              <a:latin typeface="Calibri"/>
              <a:ea typeface="Calibri"/>
              <a:cs typeface="Calibri"/>
              <a:sym typeface="Calibri"/>
            </a:endParaRPr>
          </a:p>
        </p:txBody>
      </p:sp>
      <p:pic>
        <p:nvPicPr>
          <p:cNvPr id="518" name="Google Shape;518;p69" descr="Screenshot showing date and time entry page"/>
          <p:cNvPicPr preferRelativeResize="0"/>
          <p:nvPr/>
        </p:nvPicPr>
        <p:blipFill rotWithShape="1">
          <a:blip r:embed="rId4">
            <a:alphaModFix/>
          </a:blip>
          <a:srcRect/>
          <a:stretch/>
        </p:blipFill>
        <p:spPr>
          <a:xfrm>
            <a:off x="2265885" y="2235450"/>
            <a:ext cx="2306115" cy="4486026"/>
          </a:xfrm>
          <a:prstGeom prst="rect">
            <a:avLst/>
          </a:prstGeom>
          <a:noFill/>
          <a:ln>
            <a:noFill/>
          </a:ln>
        </p:spPr>
      </p:pic>
      <p:pic>
        <p:nvPicPr>
          <p:cNvPr id="519" name="Google Shape;519;p69" descr="Banner: dissolved oxygen protocol using a commercial test kit"/>
          <p:cNvPicPr preferRelativeResize="0"/>
          <p:nvPr/>
        </p:nvPicPr>
        <p:blipFill rotWithShape="1">
          <a:blip r:embed="rId5">
            <a:alphaModFix/>
          </a:blip>
          <a:srcRect/>
          <a:stretch/>
        </p:blipFill>
        <p:spPr>
          <a:xfrm>
            <a:off x="1105728" y="-239"/>
            <a:ext cx="8038271" cy="107063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pic>
        <p:nvPicPr>
          <p:cNvPr id="525" name="Google Shape;525;p70" descr="Menu: Entering data on GLOBE Website"/>
          <p:cNvPicPr preferRelativeResize="0"/>
          <p:nvPr/>
        </p:nvPicPr>
        <p:blipFill rotWithShape="1">
          <a:blip r:embed="rId3">
            <a:alphaModFix/>
          </a:blip>
          <a:srcRect/>
          <a:stretch/>
        </p:blipFill>
        <p:spPr>
          <a:xfrm>
            <a:off x="-36677" y="-35206"/>
            <a:ext cx="1196187" cy="7017633"/>
          </a:xfrm>
          <a:prstGeom prst="rect">
            <a:avLst/>
          </a:prstGeom>
          <a:noFill/>
          <a:ln>
            <a:noFill/>
          </a:ln>
        </p:spPr>
      </p:pic>
      <p:sp>
        <p:nvSpPr>
          <p:cNvPr id="526" name="Google Shape;526;p70"/>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Enter the Water Body State</a:t>
            </a:r>
            <a:br>
              <a:rPr lang="en-US">
                <a:solidFill>
                  <a:srgbClr val="000090"/>
                </a:solidFill>
              </a:rPr>
            </a:br>
            <a:endParaRPr/>
          </a:p>
        </p:txBody>
      </p:sp>
      <p:sp>
        <p:nvSpPr>
          <p:cNvPr id="527" name="Google Shape;527;p70"/>
          <p:cNvSpPr txBox="1"/>
          <p:nvPr/>
        </p:nvSpPr>
        <p:spPr>
          <a:xfrm>
            <a:off x="5142822" y="2909076"/>
            <a:ext cx="3731623" cy="3762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the Water Body State from the dropdown list of options.</a:t>
            </a:r>
            <a:endParaRPr sz="1400" b="0" i="0" u="none" strike="noStrike" cap="none">
              <a:solidFill>
                <a:srgbClr val="000000"/>
              </a:solidFill>
              <a:latin typeface="Arial"/>
              <a:ea typeface="Arial"/>
              <a:cs typeface="Arial"/>
              <a:sym typeface="Arial"/>
            </a:endParaRPr>
          </a:p>
        </p:txBody>
      </p:sp>
      <p:pic>
        <p:nvPicPr>
          <p:cNvPr id="528" name="Google Shape;528;p70" descr="First screenshot showing data entry for the water body state. Select the Water Body State from the list of dropdown options. Options are Normal, Frozen, Dry, Flooded, and Unreachable."/>
          <p:cNvPicPr preferRelativeResize="0"/>
          <p:nvPr/>
        </p:nvPicPr>
        <p:blipFill rotWithShape="1">
          <a:blip r:embed="rId4">
            <a:alphaModFix/>
          </a:blip>
          <a:srcRect/>
          <a:stretch/>
        </p:blipFill>
        <p:spPr>
          <a:xfrm>
            <a:off x="2397278" y="2067275"/>
            <a:ext cx="2250145" cy="4471638"/>
          </a:xfrm>
          <a:prstGeom prst="rect">
            <a:avLst/>
          </a:prstGeom>
          <a:noFill/>
          <a:ln>
            <a:noFill/>
          </a:ln>
        </p:spPr>
      </p:pic>
      <p:pic>
        <p:nvPicPr>
          <p:cNvPr id="529" name="Google Shape;529;p70" descr="Banner: dissolved oxygen protocol using a commercial test kit"/>
          <p:cNvPicPr preferRelativeResize="0"/>
          <p:nvPr/>
        </p:nvPicPr>
        <p:blipFill rotWithShape="1">
          <a:blip r:embed="rId5">
            <a:alphaModFix/>
          </a:blip>
          <a:srcRect/>
          <a:stretch/>
        </p:blipFill>
        <p:spPr>
          <a:xfrm>
            <a:off x="1105728" y="-239"/>
            <a:ext cx="8038271" cy="107063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pic>
        <p:nvPicPr>
          <p:cNvPr id="535" name="Google Shape;535;p71" descr="Menu: Entering data on GLOBE Website"/>
          <p:cNvPicPr preferRelativeResize="0"/>
          <p:nvPr/>
        </p:nvPicPr>
        <p:blipFill rotWithShape="1">
          <a:blip r:embed="rId3">
            <a:alphaModFix/>
          </a:blip>
          <a:srcRect/>
          <a:stretch/>
        </p:blipFill>
        <p:spPr>
          <a:xfrm>
            <a:off x="-36677" y="-35206"/>
            <a:ext cx="1196187" cy="7017633"/>
          </a:xfrm>
          <a:prstGeom prst="rect">
            <a:avLst/>
          </a:prstGeom>
          <a:noFill/>
          <a:ln>
            <a:noFill/>
          </a:ln>
        </p:spPr>
      </p:pic>
      <p:sp>
        <p:nvSpPr>
          <p:cNvPr id="536" name="Google Shape;536;p71"/>
          <p:cNvSpPr txBox="1">
            <a:spLocks noGrp="1"/>
          </p:cNvSpPr>
          <p:nvPr>
            <p:ph type="title"/>
          </p:nvPr>
        </p:nvSpPr>
        <p:spPr>
          <a:xfrm>
            <a:off x="1105728" y="1260503"/>
            <a:ext cx="824782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700">
                <a:solidFill>
                  <a:srgbClr val="000090"/>
                </a:solidFill>
              </a:rPr>
              <a:t>Select the Method Used to Measure Dissolved Oxygen</a:t>
            </a:r>
            <a:br>
              <a:rPr lang="en-US">
                <a:solidFill>
                  <a:srgbClr val="000090"/>
                </a:solidFill>
              </a:rPr>
            </a:br>
            <a:endParaRPr/>
          </a:p>
        </p:txBody>
      </p:sp>
      <p:sp>
        <p:nvSpPr>
          <p:cNvPr id="537" name="Google Shape;537;p71"/>
          <p:cNvSpPr txBox="1"/>
          <p:nvPr/>
        </p:nvSpPr>
        <p:spPr>
          <a:xfrm>
            <a:off x="5142822" y="2909076"/>
            <a:ext cx="3731623" cy="3762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the method used to collect the dissolved oxygen measurement.</a:t>
            </a:r>
            <a:endParaRPr sz="1400" b="0" i="0" u="none" strike="noStrike" cap="none">
              <a:solidFill>
                <a:srgbClr val="000000"/>
              </a:solidFill>
              <a:latin typeface="Arial"/>
              <a:ea typeface="Arial"/>
              <a:cs typeface="Arial"/>
              <a:sym typeface="Arial"/>
            </a:endParaRPr>
          </a:p>
        </p:txBody>
      </p:sp>
      <p:pic>
        <p:nvPicPr>
          <p:cNvPr id="538" name="Google Shape;538;p71" descr="Banner: dissolved oxygen protocol using a commercial test kit"/>
          <p:cNvPicPr preferRelativeResize="0"/>
          <p:nvPr/>
        </p:nvPicPr>
        <p:blipFill rotWithShape="1">
          <a:blip r:embed="rId4">
            <a:alphaModFix/>
          </a:blip>
          <a:srcRect/>
          <a:stretch/>
        </p:blipFill>
        <p:spPr>
          <a:xfrm>
            <a:off x="1105728" y="-239"/>
            <a:ext cx="8038271" cy="1070636"/>
          </a:xfrm>
          <a:prstGeom prst="rect">
            <a:avLst/>
          </a:prstGeom>
          <a:noFill/>
          <a:ln>
            <a:noFill/>
          </a:ln>
        </p:spPr>
      </p:pic>
      <p:pic>
        <p:nvPicPr>
          <p:cNvPr id="539" name="Google Shape;539;p71" descr="Screenshot to select the method used to collect dissolved oxygen measurements. Select Kit or Probe and enter any comments about the data collection method."/>
          <p:cNvPicPr preferRelativeResize="0"/>
          <p:nvPr/>
        </p:nvPicPr>
        <p:blipFill rotWithShape="1">
          <a:blip r:embed="rId5">
            <a:alphaModFix/>
          </a:blip>
          <a:srcRect/>
          <a:stretch/>
        </p:blipFill>
        <p:spPr>
          <a:xfrm>
            <a:off x="2124566" y="2035176"/>
            <a:ext cx="2447434" cy="4724400"/>
          </a:xfrm>
          <a:prstGeom prst="rect">
            <a:avLst/>
          </a:prstGeom>
          <a:noFill/>
          <a:ln>
            <a:noFill/>
          </a:ln>
        </p:spPr>
      </p:pic>
      <p:sp>
        <p:nvSpPr>
          <p:cNvPr id="540" name="Google Shape;540;p71"/>
          <p:cNvSpPr/>
          <p:nvPr/>
        </p:nvSpPr>
        <p:spPr>
          <a:xfrm>
            <a:off x="2124566" y="2035176"/>
            <a:ext cx="2447434" cy="463613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pic>
        <p:nvPicPr>
          <p:cNvPr id="546" name="Google Shape;546;p72" descr="Menu: Entering data on GLOBE Website"/>
          <p:cNvPicPr preferRelativeResize="0"/>
          <p:nvPr/>
        </p:nvPicPr>
        <p:blipFill rotWithShape="1">
          <a:blip r:embed="rId3">
            <a:alphaModFix/>
          </a:blip>
          <a:srcRect/>
          <a:stretch/>
        </p:blipFill>
        <p:spPr>
          <a:xfrm>
            <a:off x="-36677" y="-35206"/>
            <a:ext cx="1196187" cy="7017633"/>
          </a:xfrm>
          <a:prstGeom prst="rect">
            <a:avLst/>
          </a:prstGeom>
          <a:noFill/>
          <a:ln>
            <a:noFill/>
          </a:ln>
        </p:spPr>
      </p:pic>
      <p:sp>
        <p:nvSpPr>
          <p:cNvPr id="547" name="Google Shape;547;p72"/>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Enter Test Kit Measurement Data</a:t>
            </a:r>
            <a:br>
              <a:rPr lang="en-US">
                <a:solidFill>
                  <a:srgbClr val="000090"/>
                </a:solidFill>
              </a:rPr>
            </a:br>
            <a:endParaRPr/>
          </a:p>
        </p:txBody>
      </p:sp>
      <p:sp>
        <p:nvSpPr>
          <p:cNvPr id="548" name="Google Shape;548;p72"/>
          <p:cNvSpPr txBox="1"/>
          <p:nvPr/>
        </p:nvSpPr>
        <p:spPr>
          <a:xfrm>
            <a:off x="5096963" y="2390818"/>
            <a:ext cx="3731623" cy="3762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the test kit manufacturer from the dropdown list of options.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Enter dissolved oxygen measurement in mg/L.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Optional: Enter salinity (ppt)</a:t>
            </a:r>
            <a:endParaRPr sz="1400" b="0" i="0" u="none" strike="noStrike" cap="none">
              <a:solidFill>
                <a:srgbClr val="000000"/>
              </a:solidFill>
              <a:latin typeface="Arial"/>
              <a:ea typeface="Arial"/>
              <a:cs typeface="Arial"/>
              <a:sym typeface="Arial"/>
            </a:endParaRPr>
          </a:p>
        </p:txBody>
      </p:sp>
      <p:pic>
        <p:nvPicPr>
          <p:cNvPr id="549" name="Google Shape;549;p72" descr="Banner: dissolved oxygen protocol using a commercial test kit"/>
          <p:cNvPicPr preferRelativeResize="0"/>
          <p:nvPr/>
        </p:nvPicPr>
        <p:blipFill rotWithShape="1">
          <a:blip r:embed="rId4">
            <a:alphaModFix/>
          </a:blip>
          <a:srcRect/>
          <a:stretch/>
        </p:blipFill>
        <p:spPr>
          <a:xfrm>
            <a:off x="1105728" y="-239"/>
            <a:ext cx="8038271" cy="1070636"/>
          </a:xfrm>
          <a:prstGeom prst="rect">
            <a:avLst/>
          </a:prstGeom>
          <a:noFill/>
          <a:ln>
            <a:noFill/>
          </a:ln>
        </p:spPr>
      </p:pic>
      <p:sp>
        <p:nvSpPr>
          <p:cNvPr id="550" name="Google Shape;550;p72"/>
          <p:cNvSpPr/>
          <p:nvPr/>
        </p:nvSpPr>
        <p:spPr>
          <a:xfrm>
            <a:off x="2124566" y="2035176"/>
            <a:ext cx="2447434" cy="463613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51" name="Google Shape;551;p72" descr="Data entry screenshot showing kit selection. First, enter the kit Manufacturer from the list of dropdown options. Then, enter the dissolved oxygen measurement in mg/L."/>
          <p:cNvPicPr preferRelativeResize="0"/>
          <p:nvPr/>
        </p:nvPicPr>
        <p:blipFill rotWithShape="1">
          <a:blip r:embed="rId5">
            <a:alphaModFix/>
          </a:blip>
          <a:srcRect/>
          <a:stretch/>
        </p:blipFill>
        <p:spPr>
          <a:xfrm>
            <a:off x="2149966" y="2035176"/>
            <a:ext cx="2414153" cy="463613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pic>
        <p:nvPicPr>
          <p:cNvPr id="557" name="Google Shape;557;p73" descr="Menu: Entering data on GLOBE Website"/>
          <p:cNvPicPr preferRelativeResize="0"/>
          <p:nvPr/>
        </p:nvPicPr>
        <p:blipFill rotWithShape="1">
          <a:blip r:embed="rId3">
            <a:alphaModFix/>
          </a:blip>
          <a:srcRect/>
          <a:stretch/>
        </p:blipFill>
        <p:spPr>
          <a:xfrm>
            <a:off x="-36677" y="-35206"/>
            <a:ext cx="1196187" cy="7017633"/>
          </a:xfrm>
          <a:prstGeom prst="rect">
            <a:avLst/>
          </a:prstGeom>
          <a:noFill/>
          <a:ln>
            <a:noFill/>
          </a:ln>
        </p:spPr>
      </p:pic>
      <p:pic>
        <p:nvPicPr>
          <p:cNvPr id="558" name="Google Shape;558;p73" descr="Banner: dissolved oxygen protocol using a commercial test kit"/>
          <p:cNvPicPr preferRelativeResize="0"/>
          <p:nvPr/>
        </p:nvPicPr>
        <p:blipFill rotWithShape="1">
          <a:blip r:embed="rId4">
            <a:alphaModFix/>
          </a:blip>
          <a:srcRect/>
          <a:stretch/>
        </p:blipFill>
        <p:spPr>
          <a:xfrm>
            <a:off x="1105728" y="-239"/>
            <a:ext cx="8038271" cy="1070636"/>
          </a:xfrm>
          <a:prstGeom prst="rect">
            <a:avLst/>
          </a:prstGeom>
          <a:noFill/>
          <a:ln>
            <a:noFill/>
          </a:ln>
        </p:spPr>
      </p:pic>
      <p:sp>
        <p:nvSpPr>
          <p:cNvPr id="559" name="Google Shape;559;p73"/>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Review Data Entry and Send Data</a:t>
            </a:r>
            <a:br>
              <a:rPr lang="en-US">
                <a:solidFill>
                  <a:srgbClr val="000090"/>
                </a:solidFill>
              </a:rPr>
            </a:br>
            <a:endParaRPr/>
          </a:p>
        </p:txBody>
      </p:sp>
      <p:sp>
        <p:nvSpPr>
          <p:cNvPr id="560" name="Google Shape;560;p73"/>
          <p:cNvSpPr txBox="1"/>
          <p:nvPr/>
        </p:nvSpPr>
        <p:spPr>
          <a:xfrm>
            <a:off x="5699139" y="2723237"/>
            <a:ext cx="2357863"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Review the data you entered and check for errors.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When complete, select Finish to complete the send the observation to GLOBE.</a:t>
            </a:r>
            <a:endParaRPr sz="1400" b="0" i="0" u="none" strike="noStrike" cap="none">
              <a:solidFill>
                <a:srgbClr val="000000"/>
              </a:solidFill>
              <a:latin typeface="Arial"/>
              <a:ea typeface="Arial"/>
              <a:cs typeface="Arial"/>
              <a:sym typeface="Arial"/>
            </a:endParaRPr>
          </a:p>
        </p:txBody>
      </p:sp>
      <p:pic>
        <p:nvPicPr>
          <p:cNvPr id="561" name="Google Shape;561;p73" descr="Screenshot showing the Dissolved Oxygen review page. Check that the data you entered is correct."/>
          <p:cNvPicPr preferRelativeResize="0"/>
          <p:nvPr/>
        </p:nvPicPr>
        <p:blipFill rotWithShape="1">
          <a:blip r:embed="rId5">
            <a:alphaModFix/>
          </a:blip>
          <a:srcRect/>
          <a:stretch/>
        </p:blipFill>
        <p:spPr>
          <a:xfrm>
            <a:off x="2693298" y="2124076"/>
            <a:ext cx="2357863" cy="453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1257300" y="733002"/>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t>What to know about DO!</a:t>
            </a:r>
            <a:endParaRPr/>
          </a:p>
        </p:txBody>
      </p:sp>
      <p:sp>
        <p:nvSpPr>
          <p:cNvPr id="128" name="Google Shape;128;p5"/>
          <p:cNvSpPr txBox="1">
            <a:spLocks noGrp="1"/>
          </p:cNvSpPr>
          <p:nvPr>
            <p:ph type="body" idx="1"/>
          </p:nvPr>
        </p:nvSpPr>
        <p:spPr>
          <a:xfrm>
            <a:off x="1361523" y="1766981"/>
            <a:ext cx="7472234" cy="4351338"/>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800"/>
              <a:buNone/>
            </a:pPr>
            <a:r>
              <a:rPr lang="en-US"/>
              <a:t>Dissolved oxygen (O</a:t>
            </a:r>
            <a:r>
              <a:rPr lang="en-US" baseline="-25000"/>
              <a:t>2</a:t>
            </a:r>
            <a:r>
              <a:rPr lang="en-US"/>
              <a:t>) in water is measured in parts per million (ppm). The amount of O</a:t>
            </a:r>
            <a:r>
              <a:rPr lang="en-US" baseline="-25000"/>
              <a:t>2 </a:t>
            </a:r>
            <a:r>
              <a:rPr lang="en-US"/>
              <a:t> in water is much less than in air. Roughly, two out of ten air molecules are molecular oxygen. In water, however, there are only five or six oxygen molecules for every million water molecules.</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n-US"/>
              <a:t>Dissolved oxygen can be added to water by plants during photosynthesis, through diffusion from the atmosphere, or by aeration. Aeration occurs when water is mixed with air. Such mixing occurs in waves, riffles, and waterfalls.</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n-US"/>
              <a:t>Dissolved oxygen can be consumed during respiration of biota (e.g., animals and bacteria). Many fish species require at least 5 ppm to survive and reproduce. </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n-US"/>
              <a:t>Hypoxia is a condition when there is less than 2 ppm of DO in the water. Anoxia is when there is little to no DO in the water.</a:t>
            </a:r>
            <a:endParaRPr/>
          </a:p>
        </p:txBody>
      </p:sp>
      <p:pic>
        <p:nvPicPr>
          <p:cNvPr id="129" name="Google Shape;129;p5" descr="Menu: What is dissolved oxygen?"/>
          <p:cNvPicPr preferRelativeResize="0"/>
          <p:nvPr/>
        </p:nvPicPr>
        <p:blipFill rotWithShape="1">
          <a:blip r:embed="rId3">
            <a:alphaModFix/>
          </a:blip>
          <a:srcRect/>
          <a:stretch/>
        </p:blipFill>
        <p:spPr>
          <a:xfrm>
            <a:off x="0" y="0"/>
            <a:ext cx="1167580" cy="6858000"/>
          </a:xfrm>
          <a:prstGeom prst="rect">
            <a:avLst/>
          </a:prstGeom>
          <a:noFill/>
          <a:ln>
            <a:noFill/>
          </a:ln>
        </p:spPr>
      </p:pic>
      <p:pic>
        <p:nvPicPr>
          <p:cNvPr id="130" name="Google Shape;130;p5" descr="Banner: Dissolved Oxygen Protocol using a Commercial Test Kit"/>
          <p:cNvPicPr preferRelativeResize="0"/>
          <p:nvPr/>
        </p:nvPicPr>
        <p:blipFill rotWithShape="1">
          <a:blip r:embed="rId4">
            <a:alphaModFix/>
          </a:blip>
          <a:srcRect/>
          <a:stretch/>
        </p:blipFill>
        <p:spPr>
          <a:xfrm>
            <a:off x="1105727" y="0"/>
            <a:ext cx="8038273" cy="1085337"/>
          </a:xfrm>
          <a:prstGeom prst="rect">
            <a:avLst/>
          </a:prstGeom>
          <a:noFill/>
          <a:ln>
            <a:noFill/>
          </a:ln>
        </p:spPr>
      </p:pic>
      <p:sp>
        <p:nvSpPr>
          <p:cNvPr id="131" name="Google Shape;131;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pic>
        <p:nvPicPr>
          <p:cNvPr id="567" name="Google Shape;567;p74" descr="Menu: Entering data on GLOBE Website"/>
          <p:cNvPicPr preferRelativeResize="0"/>
          <p:nvPr/>
        </p:nvPicPr>
        <p:blipFill rotWithShape="1">
          <a:blip r:embed="rId3">
            <a:alphaModFix/>
          </a:blip>
          <a:srcRect/>
          <a:stretch/>
        </p:blipFill>
        <p:spPr>
          <a:xfrm>
            <a:off x="-36677" y="-35206"/>
            <a:ext cx="1196187" cy="7017633"/>
          </a:xfrm>
          <a:prstGeom prst="rect">
            <a:avLst/>
          </a:prstGeom>
          <a:noFill/>
          <a:ln>
            <a:noFill/>
          </a:ln>
        </p:spPr>
      </p:pic>
      <p:pic>
        <p:nvPicPr>
          <p:cNvPr id="568" name="Google Shape;568;p74" descr="Banner: dissolved oxygen protocol using a commercial test kit"/>
          <p:cNvPicPr preferRelativeResize="0"/>
          <p:nvPr/>
        </p:nvPicPr>
        <p:blipFill rotWithShape="1">
          <a:blip r:embed="rId4">
            <a:alphaModFix/>
          </a:blip>
          <a:srcRect/>
          <a:stretch/>
        </p:blipFill>
        <p:spPr>
          <a:xfrm>
            <a:off x="1105728" y="-239"/>
            <a:ext cx="8038271" cy="1070636"/>
          </a:xfrm>
          <a:prstGeom prst="rect">
            <a:avLst/>
          </a:prstGeom>
          <a:noFill/>
          <a:ln>
            <a:noFill/>
          </a:ln>
        </p:spPr>
      </p:pic>
      <p:sp>
        <p:nvSpPr>
          <p:cNvPr id="569" name="Google Shape;569;p74"/>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Data System Responses</a:t>
            </a:r>
            <a:br>
              <a:rPr lang="en-US">
                <a:solidFill>
                  <a:srgbClr val="000090"/>
                </a:solidFill>
              </a:rPr>
            </a:br>
            <a:endParaRPr/>
          </a:p>
        </p:txBody>
      </p:sp>
      <p:sp>
        <p:nvSpPr>
          <p:cNvPr id="570" name="Google Shape;570;p74"/>
          <p:cNvSpPr txBox="1"/>
          <p:nvPr/>
        </p:nvSpPr>
        <p:spPr>
          <a:xfrm>
            <a:off x="1571759" y="2214344"/>
            <a:ext cx="2497497"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If your observations are within the appropriate ranges, you will see a green smiley face.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You can review or edit your observation if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When ready, select “Send these measurements now” to send your data to GLOBE. When it has been sent, you will see a “Success” message.</a:t>
            </a:r>
            <a:endParaRPr sz="1400" b="0" i="0" u="none" strike="noStrike" cap="none">
              <a:solidFill>
                <a:srgbClr val="000000"/>
              </a:solidFill>
              <a:latin typeface="Arial"/>
              <a:ea typeface="Arial"/>
              <a:cs typeface="Arial"/>
              <a:sym typeface="Arial"/>
            </a:endParaRPr>
          </a:p>
        </p:txBody>
      </p:sp>
      <p:pic>
        <p:nvPicPr>
          <p:cNvPr id="571" name="Google Shape;571;p74" descr="Screenshot showing a green smiley face with text stating Your Data has been saved on this device. This means your observations are within the appropriate ranges. On the same page you can send your measurements or review/edit your observations."/>
          <p:cNvPicPr preferRelativeResize="0"/>
          <p:nvPr/>
        </p:nvPicPr>
        <p:blipFill rotWithShape="1">
          <a:blip r:embed="rId5">
            <a:alphaModFix/>
          </a:blip>
          <a:srcRect/>
          <a:stretch/>
        </p:blipFill>
        <p:spPr>
          <a:xfrm>
            <a:off x="4069256" y="2214345"/>
            <a:ext cx="2154697" cy="4364937"/>
          </a:xfrm>
          <a:prstGeom prst="rect">
            <a:avLst/>
          </a:prstGeom>
          <a:noFill/>
          <a:ln>
            <a:noFill/>
          </a:ln>
        </p:spPr>
      </p:pic>
      <p:pic>
        <p:nvPicPr>
          <p:cNvPr id="572" name="Google Shape;572;p74" descr="Screenshot showing a popup window which says Success, your observation has been successfully sent to GLOBE."/>
          <p:cNvPicPr preferRelativeResize="0"/>
          <p:nvPr/>
        </p:nvPicPr>
        <p:blipFill rotWithShape="1">
          <a:blip r:embed="rId6">
            <a:alphaModFix/>
          </a:blip>
          <a:srcRect/>
          <a:stretch/>
        </p:blipFill>
        <p:spPr>
          <a:xfrm>
            <a:off x="6347101" y="2214344"/>
            <a:ext cx="2274458" cy="4364938"/>
          </a:xfrm>
          <a:prstGeom prst="rect">
            <a:avLst/>
          </a:prstGeom>
          <a:noFill/>
          <a:ln>
            <a:noFill/>
          </a:ln>
        </p:spPr>
      </p:pic>
      <p:cxnSp>
        <p:nvCxnSpPr>
          <p:cNvPr id="573" name="Google Shape;573;p74"/>
          <p:cNvCxnSpPr/>
          <p:nvPr/>
        </p:nvCxnSpPr>
        <p:spPr>
          <a:xfrm rot="10800000" flipH="1">
            <a:off x="3472543" y="2431768"/>
            <a:ext cx="583033" cy="147831"/>
          </a:xfrm>
          <a:prstGeom prst="straightConnector1">
            <a:avLst/>
          </a:prstGeom>
          <a:noFill/>
          <a:ln w="57150" cap="flat" cmpd="sng">
            <a:solidFill>
              <a:srgbClr val="FF0000"/>
            </a:solidFill>
            <a:prstDash val="solid"/>
            <a:round/>
            <a:headEnd type="none" w="sm" len="sm"/>
            <a:tailEnd type="triangle" w="med" len="med"/>
          </a:ln>
        </p:spPr>
      </p:cxnSp>
      <p:cxnSp>
        <p:nvCxnSpPr>
          <p:cNvPr id="574" name="Google Shape;574;p74"/>
          <p:cNvCxnSpPr/>
          <p:nvPr/>
        </p:nvCxnSpPr>
        <p:spPr>
          <a:xfrm rot="10800000" flipH="1">
            <a:off x="3592286" y="3648287"/>
            <a:ext cx="586437" cy="279625"/>
          </a:xfrm>
          <a:prstGeom prst="straightConnector1">
            <a:avLst/>
          </a:prstGeom>
          <a:noFill/>
          <a:ln w="57150" cap="flat" cmpd="sng">
            <a:solidFill>
              <a:srgbClr val="FF0000"/>
            </a:solidFill>
            <a:prstDash val="solid"/>
            <a:round/>
            <a:headEnd type="none" w="sm" len="sm"/>
            <a:tailEnd type="triangle" w="med" len="med"/>
          </a:ln>
        </p:spPr>
      </p:cxnSp>
      <p:cxnSp>
        <p:nvCxnSpPr>
          <p:cNvPr id="575" name="Google Shape;575;p74"/>
          <p:cNvCxnSpPr/>
          <p:nvPr/>
        </p:nvCxnSpPr>
        <p:spPr>
          <a:xfrm rot="10800000" flipH="1">
            <a:off x="3905319" y="4113970"/>
            <a:ext cx="2728614" cy="1068688"/>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42" descr="Screenshot of map interface, GLOBE Visualization system. From dropdown menu, select dissolved oxygen as the data layer you wish to view. "/>
          <p:cNvPicPr preferRelativeResize="0">
            <a:picLocks noGrp="1"/>
          </p:cNvPicPr>
          <p:nvPr>
            <p:ph type="body" idx="2"/>
          </p:nvPr>
        </p:nvPicPr>
        <p:blipFill rotWithShape="1">
          <a:blip r:embed="rId3">
            <a:alphaModFix/>
          </a:blip>
          <a:srcRect/>
          <a:stretch/>
        </p:blipFill>
        <p:spPr>
          <a:xfrm>
            <a:off x="1331943" y="1681844"/>
            <a:ext cx="5681600" cy="3298168"/>
          </a:xfrm>
          <a:prstGeom prst="rect">
            <a:avLst/>
          </a:prstGeom>
          <a:noFill/>
          <a:ln>
            <a:noFill/>
          </a:ln>
        </p:spPr>
      </p:pic>
      <p:sp>
        <p:nvSpPr>
          <p:cNvPr id="581" name="Google Shape;581;p42"/>
          <p:cNvSpPr txBox="1">
            <a:spLocks noGrp="1"/>
          </p:cNvSpPr>
          <p:nvPr>
            <p:ph type="title"/>
          </p:nvPr>
        </p:nvSpPr>
        <p:spPr>
          <a:xfrm>
            <a:off x="1105728" y="983456"/>
            <a:ext cx="7886700" cy="6983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Visualize and Retrieve Water DO Data-1</a:t>
            </a:r>
            <a:endParaRPr/>
          </a:p>
        </p:txBody>
      </p:sp>
      <p:sp>
        <p:nvSpPr>
          <p:cNvPr id="582" name="Google Shape;582;p42"/>
          <p:cNvSpPr txBox="1">
            <a:spLocks noGrp="1"/>
          </p:cNvSpPr>
          <p:nvPr>
            <p:ph type="body" idx="1"/>
          </p:nvPr>
        </p:nvSpPr>
        <p:spPr>
          <a:xfrm>
            <a:off x="1257300" y="4993486"/>
            <a:ext cx="7886700" cy="23607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GLOBE provides the ability to view and interact with data measured across the world. Select our</a:t>
            </a:r>
            <a:r>
              <a:rPr lang="en-US" sz="1600" u="sng">
                <a:solidFill>
                  <a:schemeClr val="hlink"/>
                </a:solidFill>
                <a:hlinkClick r:id="rId4"/>
              </a:rPr>
              <a:t> visualization tool</a:t>
            </a:r>
            <a:r>
              <a:rPr lang="en-US" sz="1600"/>
              <a:t> to map, graph, filter and export DO data that have been measured across GLOBE protocols since 1995. Here are screenshots  steps you will use when you use the visualization tool.</a:t>
            </a:r>
            <a:endParaRPr sz="1600"/>
          </a:p>
          <a:p>
            <a:pPr marL="0" lvl="0" indent="0" algn="l" rtl="0">
              <a:lnSpc>
                <a:spcPct val="90000"/>
              </a:lnSpc>
              <a:spcBef>
                <a:spcPts val="1000"/>
              </a:spcBef>
              <a:spcAft>
                <a:spcPts val="0"/>
              </a:spcAft>
              <a:buClr>
                <a:srgbClr val="000072"/>
              </a:buClr>
              <a:buSzPts val="1600"/>
              <a:buNone/>
            </a:pPr>
            <a:r>
              <a:rPr lang="en-US" sz="1600" b="1">
                <a:solidFill>
                  <a:srgbClr val="000072"/>
                </a:solidFill>
              </a:rPr>
              <a:t>Link to step-by-step tutorials on Using the Visualization System will assist you in finding and analyzing GLOBE data:  </a:t>
            </a:r>
            <a:r>
              <a:rPr lang="en-US" sz="1600" u="sng">
                <a:solidFill>
                  <a:schemeClr val="hlink"/>
                </a:solidFill>
                <a:hlinkClick r:id="rId5"/>
              </a:rPr>
              <a:t>PDF verson</a:t>
            </a:r>
            <a:br>
              <a:rPr lang="en-US"/>
            </a:b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pic>
        <p:nvPicPr>
          <p:cNvPr id="583" name="Google Shape;583;p42" descr="Menu: Understand the Data"/>
          <p:cNvPicPr preferRelativeResize="0"/>
          <p:nvPr/>
        </p:nvPicPr>
        <p:blipFill rotWithShape="1">
          <a:blip r:embed="rId6">
            <a:alphaModFix/>
          </a:blip>
          <a:srcRect/>
          <a:stretch/>
        </p:blipFill>
        <p:spPr>
          <a:xfrm>
            <a:off x="0" y="0"/>
            <a:ext cx="1145052" cy="6858000"/>
          </a:xfrm>
          <a:prstGeom prst="rect">
            <a:avLst/>
          </a:prstGeom>
          <a:noFill/>
          <a:ln>
            <a:noFill/>
          </a:ln>
        </p:spPr>
      </p:pic>
      <p:pic>
        <p:nvPicPr>
          <p:cNvPr id="584" name="Google Shape;584;p42" descr="Banner: Dissolved oxygen protocol using a commercial test kit"/>
          <p:cNvPicPr preferRelativeResize="0"/>
          <p:nvPr/>
        </p:nvPicPr>
        <p:blipFill rotWithShape="1">
          <a:blip r:embed="rId7">
            <a:alphaModFix/>
          </a:blip>
          <a:srcRect/>
          <a:stretch/>
        </p:blipFill>
        <p:spPr>
          <a:xfrm>
            <a:off x="1145052" y="-1"/>
            <a:ext cx="8037082" cy="1051264"/>
          </a:xfrm>
          <a:prstGeom prst="rect">
            <a:avLst/>
          </a:prstGeom>
          <a:noFill/>
          <a:ln>
            <a:noFill/>
          </a:ln>
        </p:spPr>
      </p:pic>
      <p:sp>
        <p:nvSpPr>
          <p:cNvPr id="585" name="Google Shape;585;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50</a:t>
            </a:fld>
            <a:endParaRPr/>
          </a:p>
        </p:txBody>
      </p:sp>
      <p:sp>
        <p:nvSpPr>
          <p:cNvPr id="586" name="Google Shape;586;p42"/>
          <p:cNvSpPr txBox="1"/>
          <p:nvPr/>
        </p:nvSpPr>
        <p:spPr>
          <a:xfrm>
            <a:off x="7084243" y="1914377"/>
            <a:ext cx="1908185"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From dropdown menu, select dissolved oxygen as the data layer you wish to view. Click “Submit”</a:t>
            </a:r>
            <a:endParaRPr/>
          </a:p>
        </p:txBody>
      </p:sp>
      <p:cxnSp>
        <p:nvCxnSpPr>
          <p:cNvPr id="587" name="Google Shape;587;p42"/>
          <p:cNvCxnSpPr/>
          <p:nvPr/>
        </p:nvCxnSpPr>
        <p:spPr>
          <a:xfrm flipH="1">
            <a:off x="3091992" y="2620652"/>
            <a:ext cx="3827282" cy="697583"/>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3"/>
          <p:cNvSpPr txBox="1">
            <a:spLocks noGrp="1"/>
          </p:cNvSpPr>
          <p:nvPr>
            <p:ph type="title"/>
          </p:nvPr>
        </p:nvSpPr>
        <p:spPr>
          <a:xfrm>
            <a:off x="1105728" y="983456"/>
            <a:ext cx="7886700" cy="6983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Visualize and Retrieve Water DO Data-2</a:t>
            </a:r>
            <a:endParaRPr/>
          </a:p>
        </p:txBody>
      </p:sp>
      <p:sp>
        <p:nvSpPr>
          <p:cNvPr id="593" name="Google Shape;593;p43"/>
          <p:cNvSpPr txBox="1">
            <a:spLocks noGrp="1"/>
          </p:cNvSpPr>
          <p:nvPr>
            <p:ph type="body" idx="1"/>
          </p:nvPr>
        </p:nvSpPr>
        <p:spPr>
          <a:xfrm>
            <a:off x="1257300" y="1909180"/>
            <a:ext cx="7886700" cy="23607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Select the date for which you need DO data,  add layer and you can see where data is available. </a:t>
            </a:r>
            <a:endParaRPr/>
          </a:p>
          <a:p>
            <a:pPr marL="0" lvl="0" indent="0" algn="l" rtl="0">
              <a:lnSpc>
                <a:spcPct val="90000"/>
              </a:lnSpc>
              <a:spcBef>
                <a:spcPts val="1600"/>
              </a:spcBef>
              <a:spcAft>
                <a:spcPts val="0"/>
              </a:spcAft>
              <a:buClr>
                <a:schemeClr val="dk1"/>
              </a:buClr>
              <a:buSzPts val="1800"/>
              <a:buNone/>
            </a:pPr>
            <a:br>
              <a:rPr lang="en-US"/>
            </a:b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pic>
        <p:nvPicPr>
          <p:cNvPr id="594" name="Google Shape;594;p43" descr="Menu: Understand the Data"/>
          <p:cNvPicPr preferRelativeResize="0"/>
          <p:nvPr/>
        </p:nvPicPr>
        <p:blipFill rotWithShape="1">
          <a:blip r:embed="rId3">
            <a:alphaModFix/>
          </a:blip>
          <a:srcRect/>
          <a:stretch/>
        </p:blipFill>
        <p:spPr>
          <a:xfrm>
            <a:off x="0" y="0"/>
            <a:ext cx="1145052" cy="6858000"/>
          </a:xfrm>
          <a:prstGeom prst="rect">
            <a:avLst/>
          </a:prstGeom>
          <a:noFill/>
          <a:ln>
            <a:noFill/>
          </a:ln>
        </p:spPr>
      </p:pic>
      <p:pic>
        <p:nvPicPr>
          <p:cNvPr id="595" name="Google Shape;595;p43" descr="Select the date or range of dates for which you wish to view DO data using the upper left menu bar. Icons will appear on the map where dissolved oxygen data is available. You can select to see DO data collected using a probe, a kit, or both."/>
          <p:cNvPicPr preferRelativeResize="0">
            <a:picLocks noGrp="1"/>
          </p:cNvPicPr>
          <p:nvPr>
            <p:ph type="body" idx="2"/>
          </p:nvPr>
        </p:nvPicPr>
        <p:blipFill rotWithShape="1">
          <a:blip r:embed="rId4">
            <a:alphaModFix/>
          </a:blip>
          <a:srcRect/>
          <a:stretch/>
        </p:blipFill>
        <p:spPr>
          <a:xfrm>
            <a:off x="1105729" y="2518667"/>
            <a:ext cx="7284128" cy="3533342"/>
          </a:xfrm>
          <a:prstGeom prst="rect">
            <a:avLst/>
          </a:prstGeom>
          <a:noFill/>
          <a:ln>
            <a:noFill/>
          </a:ln>
        </p:spPr>
      </p:pic>
      <p:pic>
        <p:nvPicPr>
          <p:cNvPr id="596" name="Google Shape;596;p43" descr="Banner: Dissolved oxygen protocol using a commercial test kit"/>
          <p:cNvPicPr preferRelativeResize="0"/>
          <p:nvPr/>
        </p:nvPicPr>
        <p:blipFill rotWithShape="1">
          <a:blip r:embed="rId5">
            <a:alphaModFix/>
          </a:blip>
          <a:srcRect/>
          <a:stretch/>
        </p:blipFill>
        <p:spPr>
          <a:xfrm>
            <a:off x="1145052" y="-1"/>
            <a:ext cx="8037082" cy="1051264"/>
          </a:xfrm>
          <a:prstGeom prst="rect">
            <a:avLst/>
          </a:prstGeom>
          <a:noFill/>
          <a:ln>
            <a:noFill/>
          </a:ln>
        </p:spPr>
      </p:pic>
      <p:sp>
        <p:nvSpPr>
          <p:cNvPr id="597" name="Google Shape;597;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51</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4"/>
          <p:cNvSpPr txBox="1">
            <a:spLocks noGrp="1"/>
          </p:cNvSpPr>
          <p:nvPr>
            <p:ph type="title"/>
          </p:nvPr>
        </p:nvSpPr>
        <p:spPr>
          <a:xfrm>
            <a:off x="1105728" y="983456"/>
            <a:ext cx="7886700" cy="6983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Visualize and Retrieve Water DO Data-3</a:t>
            </a:r>
            <a:endParaRPr/>
          </a:p>
        </p:txBody>
      </p:sp>
      <p:sp>
        <p:nvSpPr>
          <p:cNvPr id="603" name="Google Shape;603;p44"/>
          <p:cNvSpPr txBox="1">
            <a:spLocks noGrp="1"/>
          </p:cNvSpPr>
          <p:nvPr>
            <p:ph type="body" idx="1"/>
          </p:nvPr>
        </p:nvSpPr>
        <p:spPr>
          <a:xfrm>
            <a:off x="1257300" y="1909180"/>
            <a:ext cx="7886700" cy="23607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Select the sampling site for which you need  DO data,  and a box will open with data summary for that site. </a:t>
            </a:r>
            <a:endParaRPr/>
          </a:p>
          <a:p>
            <a:pPr marL="0" lvl="0" indent="0" algn="l" rtl="0">
              <a:lnSpc>
                <a:spcPct val="90000"/>
              </a:lnSpc>
              <a:spcBef>
                <a:spcPts val="1600"/>
              </a:spcBef>
              <a:spcAft>
                <a:spcPts val="0"/>
              </a:spcAft>
              <a:buClr>
                <a:schemeClr val="dk1"/>
              </a:buClr>
              <a:buSzPts val="1800"/>
              <a:buNone/>
            </a:pPr>
            <a:br>
              <a:rPr lang="en-US"/>
            </a:b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pic>
        <p:nvPicPr>
          <p:cNvPr id="604" name="Google Shape;604;p44" descr="Menu: Understand the Data"/>
          <p:cNvPicPr preferRelativeResize="0"/>
          <p:nvPr/>
        </p:nvPicPr>
        <p:blipFill rotWithShape="1">
          <a:blip r:embed="rId3">
            <a:alphaModFix/>
          </a:blip>
          <a:srcRect/>
          <a:stretch/>
        </p:blipFill>
        <p:spPr>
          <a:xfrm>
            <a:off x="0" y="0"/>
            <a:ext cx="1145052" cy="6858000"/>
          </a:xfrm>
          <a:prstGeom prst="rect">
            <a:avLst/>
          </a:prstGeom>
          <a:noFill/>
          <a:ln>
            <a:noFill/>
          </a:ln>
        </p:spPr>
      </p:pic>
      <p:pic>
        <p:nvPicPr>
          <p:cNvPr id="605" name="Google Shape;605;p44" descr="Clicking on an icon on the map will open to a map note providing DO data for that location and time. Follow instructions in the tutorial to download the data as a .csv file for analysis. "/>
          <p:cNvPicPr preferRelativeResize="0">
            <a:picLocks noGrp="1"/>
          </p:cNvPicPr>
          <p:nvPr>
            <p:ph type="body" idx="2"/>
          </p:nvPr>
        </p:nvPicPr>
        <p:blipFill rotWithShape="1">
          <a:blip r:embed="rId4">
            <a:alphaModFix/>
          </a:blip>
          <a:srcRect/>
          <a:stretch/>
        </p:blipFill>
        <p:spPr>
          <a:xfrm>
            <a:off x="3048393" y="2512126"/>
            <a:ext cx="5869364" cy="3515590"/>
          </a:xfrm>
          <a:prstGeom prst="rect">
            <a:avLst/>
          </a:prstGeom>
          <a:noFill/>
          <a:ln>
            <a:noFill/>
          </a:ln>
        </p:spPr>
      </p:pic>
      <p:pic>
        <p:nvPicPr>
          <p:cNvPr id="606" name="Google Shape;606;p44" descr="Banner: Dissolved oxygen protocol using a commercial test kit"/>
          <p:cNvPicPr preferRelativeResize="0"/>
          <p:nvPr/>
        </p:nvPicPr>
        <p:blipFill rotWithShape="1">
          <a:blip r:embed="rId5">
            <a:alphaModFix/>
          </a:blip>
          <a:srcRect/>
          <a:stretch/>
        </p:blipFill>
        <p:spPr>
          <a:xfrm>
            <a:off x="1145052" y="-1"/>
            <a:ext cx="8037082" cy="1051264"/>
          </a:xfrm>
          <a:prstGeom prst="rect">
            <a:avLst/>
          </a:prstGeom>
          <a:noFill/>
          <a:ln>
            <a:noFill/>
          </a:ln>
        </p:spPr>
      </p:pic>
      <p:sp>
        <p:nvSpPr>
          <p:cNvPr id="607" name="Google Shape;607;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sp>
        <p:nvSpPr>
          <p:cNvPr id="608" name="Google Shape;608;p44"/>
          <p:cNvSpPr txBox="1"/>
          <p:nvPr/>
        </p:nvSpPr>
        <p:spPr>
          <a:xfrm>
            <a:off x="1202877" y="4435340"/>
            <a:ext cx="1823039"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Clicking on an icon on the map will open to a map note providing DO data for that location and time.</a:t>
            </a:r>
            <a:endParaRPr/>
          </a:p>
        </p:txBody>
      </p:sp>
      <p:cxnSp>
        <p:nvCxnSpPr>
          <p:cNvPr id="609" name="Google Shape;609;p44"/>
          <p:cNvCxnSpPr/>
          <p:nvPr/>
        </p:nvCxnSpPr>
        <p:spPr>
          <a:xfrm>
            <a:off x="2905954" y="5127837"/>
            <a:ext cx="2052545" cy="264295"/>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pic>
        <p:nvPicPr>
          <p:cNvPr id="614" name="Google Shape;614;p45" descr="watermark of student taking a probe reading of water sample in a bucket"/>
          <p:cNvPicPr preferRelativeResize="0">
            <a:picLocks noGrp="1"/>
          </p:cNvPicPr>
          <p:nvPr>
            <p:ph type="body" idx="2"/>
          </p:nvPr>
        </p:nvPicPr>
        <p:blipFill rotWithShape="1">
          <a:blip r:embed="rId3">
            <a:alphaModFix amt="14000"/>
          </a:blip>
          <a:srcRect/>
          <a:stretch/>
        </p:blipFill>
        <p:spPr>
          <a:xfrm>
            <a:off x="1105728" y="1408494"/>
            <a:ext cx="8038272" cy="5461710"/>
          </a:xfrm>
          <a:prstGeom prst="rect">
            <a:avLst/>
          </a:prstGeom>
          <a:noFill/>
          <a:ln>
            <a:noFill/>
          </a:ln>
        </p:spPr>
      </p:pic>
      <p:sp>
        <p:nvSpPr>
          <p:cNvPr id="615" name="Google Shape;615;p45"/>
          <p:cNvSpPr txBox="1">
            <a:spLocks noGrp="1"/>
          </p:cNvSpPr>
          <p:nvPr>
            <p:ph type="title"/>
          </p:nvPr>
        </p:nvSpPr>
        <p:spPr>
          <a:xfrm>
            <a:off x="1118418" y="95893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t>Review questions to help you prepare to conduct the Hydrosphere Dissolved Oxygen Protocol</a:t>
            </a:r>
            <a:endParaRPr/>
          </a:p>
        </p:txBody>
      </p:sp>
      <p:sp>
        <p:nvSpPr>
          <p:cNvPr id="616" name="Google Shape;616;p45"/>
          <p:cNvSpPr txBox="1">
            <a:spLocks noGrp="1"/>
          </p:cNvSpPr>
          <p:nvPr>
            <p:ph type="body" idx="1"/>
          </p:nvPr>
        </p:nvSpPr>
        <p:spPr>
          <a:xfrm>
            <a:off x="1105728" y="1966796"/>
            <a:ext cx="7564743" cy="4630412"/>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90000"/>
              </a:lnSpc>
              <a:spcBef>
                <a:spcPts val="0"/>
              </a:spcBef>
              <a:spcAft>
                <a:spcPts val="0"/>
              </a:spcAft>
              <a:buClr>
                <a:schemeClr val="dk1"/>
              </a:buClr>
              <a:buSzPct val="100000"/>
              <a:buFont typeface="Calibri"/>
              <a:buAutoNum type="arabicPeriod"/>
            </a:pPr>
            <a:r>
              <a:rPr lang="en-US" b="1"/>
              <a:t>Does the dissolved oxygen protocol also measure the oxygen in water (H2O)?</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Which temperature holds more dissolved oxygen:  warm water or cold water?</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Does salinity affect the solubility of oxygen?</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How does atmospheric pressure affect the solubility of oxygen?</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is hypoxia?</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How many ppm of dissolved oxygen is in the water when the water is anoxic?</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Why do you need to stabilize the dissolved oxygen sample immediately after collecting?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are the safety precautions you should take when doing any of the hydrology protocols?</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is the acceptable range of error of the three replicate samples you take, in ppm?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step do you need to complete before starting the Dissolved Oxygen protocol? </a:t>
            </a:r>
            <a:endParaRPr/>
          </a:p>
          <a:p>
            <a:pPr marL="0" lvl="0" indent="0" algn="l" rtl="0">
              <a:lnSpc>
                <a:spcPct val="90000"/>
              </a:lnSpc>
              <a:spcBef>
                <a:spcPts val="1000"/>
              </a:spcBef>
              <a:spcAft>
                <a:spcPts val="0"/>
              </a:spcAft>
              <a:buClr>
                <a:schemeClr val="dk1"/>
              </a:buClr>
              <a:buSzPct val="100000"/>
              <a:buNone/>
            </a:pPr>
            <a:endParaRPr/>
          </a:p>
        </p:txBody>
      </p:sp>
      <p:pic>
        <p:nvPicPr>
          <p:cNvPr id="617" name="Google Shape;617;p45" descr="Menu: Quiz yourself"/>
          <p:cNvPicPr preferRelativeResize="0"/>
          <p:nvPr/>
        </p:nvPicPr>
        <p:blipFill rotWithShape="1">
          <a:blip r:embed="rId4">
            <a:alphaModFix/>
          </a:blip>
          <a:srcRect/>
          <a:stretch/>
        </p:blipFill>
        <p:spPr>
          <a:xfrm>
            <a:off x="0" y="0"/>
            <a:ext cx="1118418" cy="6858000"/>
          </a:xfrm>
          <a:prstGeom prst="rect">
            <a:avLst/>
          </a:prstGeom>
          <a:noFill/>
          <a:ln>
            <a:noFill/>
          </a:ln>
        </p:spPr>
      </p:pic>
      <p:pic>
        <p:nvPicPr>
          <p:cNvPr id="618" name="Google Shape;618;p45" descr="Banner:  Dissolved oxygen protocol using a commercial test kit"/>
          <p:cNvPicPr preferRelativeResize="0"/>
          <p:nvPr/>
        </p:nvPicPr>
        <p:blipFill rotWithShape="1">
          <a:blip r:embed="rId5">
            <a:alphaModFix/>
          </a:blip>
          <a:srcRect/>
          <a:stretch/>
        </p:blipFill>
        <p:spPr>
          <a:xfrm>
            <a:off x="1118417" y="-12205"/>
            <a:ext cx="8025583" cy="1035011"/>
          </a:xfrm>
          <a:prstGeom prst="rect">
            <a:avLst/>
          </a:prstGeom>
          <a:noFill/>
          <a:ln>
            <a:noFill/>
          </a:ln>
        </p:spPr>
      </p:pic>
      <p:sp>
        <p:nvSpPr>
          <p:cNvPr id="619" name="Google Shape;619;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46" descr="watermark of student taking a probe reading of water sample in a bucket"/>
          <p:cNvPicPr preferRelativeResize="0">
            <a:picLocks noGrp="1"/>
          </p:cNvPicPr>
          <p:nvPr>
            <p:ph type="body" idx="2"/>
          </p:nvPr>
        </p:nvPicPr>
        <p:blipFill rotWithShape="1">
          <a:blip r:embed="rId3">
            <a:alphaModFix amt="14000"/>
          </a:blip>
          <a:srcRect/>
          <a:stretch/>
        </p:blipFill>
        <p:spPr>
          <a:xfrm>
            <a:off x="1105728" y="1396290"/>
            <a:ext cx="8038272" cy="5461710"/>
          </a:xfrm>
          <a:prstGeom prst="rect">
            <a:avLst/>
          </a:prstGeom>
          <a:noFill/>
          <a:ln>
            <a:noFill/>
          </a:ln>
        </p:spPr>
      </p:pic>
      <p:sp>
        <p:nvSpPr>
          <p:cNvPr id="625" name="Google Shape;625;p46"/>
          <p:cNvSpPr txBox="1">
            <a:spLocks noGrp="1"/>
          </p:cNvSpPr>
          <p:nvPr>
            <p:ph type="title"/>
          </p:nvPr>
        </p:nvSpPr>
        <p:spPr>
          <a:xfrm>
            <a:off x="1105728" y="9834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You are done! </a:t>
            </a:r>
            <a:endParaRPr/>
          </a:p>
        </p:txBody>
      </p:sp>
      <p:sp>
        <p:nvSpPr>
          <p:cNvPr id="626" name="Google Shape;626;p46"/>
          <p:cNvSpPr txBox="1">
            <a:spLocks noGrp="1"/>
          </p:cNvSpPr>
          <p:nvPr>
            <p:ph type="body" idx="1"/>
          </p:nvPr>
        </p:nvSpPr>
        <p:spPr>
          <a:xfrm>
            <a:off x="1307527" y="2129616"/>
            <a:ext cx="748310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400"/>
              <a:buNone/>
            </a:pPr>
            <a:r>
              <a:rPr lang="en-US" sz="2400" b="1">
                <a:solidFill>
                  <a:srgbClr val="000000"/>
                </a:solidFill>
              </a:rPr>
              <a:t>You have now completed the slide stack. If you are ready to take the quiz, sign on and take the quiz corresponding to </a:t>
            </a:r>
            <a:r>
              <a:rPr lang="en-US" sz="2400" b="1">
                <a:solidFill>
                  <a:srgbClr val="000072"/>
                </a:solidFill>
              </a:rPr>
              <a:t>Dissolved Oxygen Protocol</a:t>
            </a:r>
            <a:r>
              <a:rPr lang="en-US" sz="2400" b="1">
                <a:solidFill>
                  <a:srgbClr val="055000"/>
                </a:solidFill>
              </a:rPr>
              <a:t>.</a:t>
            </a:r>
            <a:endParaRPr/>
          </a:p>
          <a:p>
            <a:pPr marL="0" lvl="0" indent="0" algn="l" rtl="0">
              <a:lnSpc>
                <a:spcPct val="90000"/>
              </a:lnSpc>
              <a:spcBef>
                <a:spcPts val="1000"/>
              </a:spcBef>
              <a:spcAft>
                <a:spcPts val="0"/>
              </a:spcAft>
              <a:buClr>
                <a:schemeClr val="dk1"/>
              </a:buClr>
              <a:buSzPts val="2400"/>
              <a:buNone/>
            </a:pPr>
            <a:endParaRPr sz="2400" b="1">
              <a:solidFill>
                <a:srgbClr val="000000"/>
              </a:solidFill>
            </a:endParaRPr>
          </a:p>
          <a:p>
            <a:pPr marL="0" lvl="0" indent="0" algn="l" rtl="0">
              <a:lnSpc>
                <a:spcPct val="90000"/>
              </a:lnSpc>
              <a:spcBef>
                <a:spcPts val="1000"/>
              </a:spcBef>
              <a:spcAft>
                <a:spcPts val="0"/>
              </a:spcAft>
              <a:buClr>
                <a:srgbClr val="000000"/>
              </a:buClr>
              <a:buSzPts val="2400"/>
              <a:buNone/>
            </a:pPr>
            <a:r>
              <a:rPr lang="en-US" sz="2400" b="1">
                <a:solidFill>
                  <a:srgbClr val="000000"/>
                </a:solidFill>
              </a:rPr>
              <a:t>You can also review the slide stack, post questions on the discussion board, or look at the FAQs on the next page. </a:t>
            </a:r>
            <a:endParaRPr/>
          </a:p>
          <a:p>
            <a:pPr marL="0" lvl="0" indent="0" algn="l" rtl="0">
              <a:lnSpc>
                <a:spcPct val="90000"/>
              </a:lnSpc>
              <a:spcBef>
                <a:spcPts val="1000"/>
              </a:spcBef>
              <a:spcAft>
                <a:spcPts val="0"/>
              </a:spcAft>
              <a:buClr>
                <a:schemeClr val="dk1"/>
              </a:buClr>
              <a:buSzPts val="2400"/>
              <a:buNone/>
            </a:pPr>
            <a:endParaRPr sz="2400" b="1">
              <a:solidFill>
                <a:srgbClr val="000000"/>
              </a:solidFill>
            </a:endParaRPr>
          </a:p>
          <a:p>
            <a:pPr marL="0" lvl="0" indent="0" algn="l" rtl="0">
              <a:lnSpc>
                <a:spcPct val="90000"/>
              </a:lnSpc>
              <a:spcBef>
                <a:spcPts val="1000"/>
              </a:spcBef>
              <a:spcAft>
                <a:spcPts val="0"/>
              </a:spcAft>
              <a:buClr>
                <a:srgbClr val="000000"/>
              </a:buClr>
              <a:buSzPts val="2400"/>
              <a:buNone/>
            </a:pPr>
            <a:r>
              <a:rPr lang="en-US" sz="2400" b="1">
                <a:solidFill>
                  <a:srgbClr val="000000"/>
                </a:solidFill>
              </a:rPr>
              <a:t>When you pass the quiz, you are ready to take </a:t>
            </a:r>
            <a:r>
              <a:rPr lang="en-US" sz="2400" b="1">
                <a:solidFill>
                  <a:srgbClr val="000072"/>
                </a:solidFill>
              </a:rPr>
              <a:t>Dissolved Oxygen Protocol </a:t>
            </a:r>
            <a:r>
              <a:rPr lang="en-US" sz="2400" b="1">
                <a:solidFill>
                  <a:srgbClr val="000000"/>
                </a:solidFill>
              </a:rPr>
              <a:t>measurements! </a:t>
            </a:r>
            <a:endParaRPr/>
          </a:p>
        </p:txBody>
      </p:sp>
      <p:pic>
        <p:nvPicPr>
          <p:cNvPr id="627" name="Google Shape;627;p46" descr="Menu: Additional Resources"/>
          <p:cNvPicPr preferRelativeResize="0"/>
          <p:nvPr/>
        </p:nvPicPr>
        <p:blipFill rotWithShape="1">
          <a:blip r:embed="rId4">
            <a:alphaModFix/>
          </a:blip>
          <a:srcRect/>
          <a:stretch/>
        </p:blipFill>
        <p:spPr>
          <a:xfrm>
            <a:off x="0" y="-8008"/>
            <a:ext cx="1160799" cy="6866008"/>
          </a:xfrm>
          <a:prstGeom prst="rect">
            <a:avLst/>
          </a:prstGeom>
          <a:noFill/>
          <a:ln>
            <a:noFill/>
          </a:ln>
        </p:spPr>
      </p:pic>
      <p:pic>
        <p:nvPicPr>
          <p:cNvPr id="628" name="Google Shape;628;p46" descr="Banner: dissolved oxygen protocol using a commercial test kit"/>
          <p:cNvPicPr preferRelativeResize="0"/>
          <p:nvPr/>
        </p:nvPicPr>
        <p:blipFill rotWithShape="1">
          <a:blip r:embed="rId5">
            <a:alphaModFix/>
          </a:blip>
          <a:srcRect/>
          <a:stretch/>
        </p:blipFill>
        <p:spPr>
          <a:xfrm>
            <a:off x="1160798" y="-10362"/>
            <a:ext cx="7983201" cy="1044216"/>
          </a:xfrm>
          <a:prstGeom prst="rect">
            <a:avLst/>
          </a:prstGeom>
          <a:noFill/>
          <a:ln>
            <a:noFill/>
          </a:ln>
        </p:spPr>
      </p:pic>
      <p:sp>
        <p:nvSpPr>
          <p:cNvPr id="629" name="Google Shape;629;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54</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4" name="Google Shape;634;p47" descr="watermark of student taking a probe reading of water sample in a bucket"/>
          <p:cNvPicPr preferRelativeResize="0">
            <a:picLocks noGrp="1"/>
          </p:cNvPicPr>
          <p:nvPr>
            <p:ph type="body" idx="2"/>
          </p:nvPr>
        </p:nvPicPr>
        <p:blipFill rotWithShape="1">
          <a:blip r:embed="rId3">
            <a:alphaModFix amt="14000"/>
          </a:blip>
          <a:srcRect/>
          <a:stretch/>
        </p:blipFill>
        <p:spPr>
          <a:xfrm>
            <a:off x="1105728" y="1396290"/>
            <a:ext cx="8038272" cy="5461710"/>
          </a:xfrm>
          <a:prstGeom prst="rect">
            <a:avLst/>
          </a:prstGeom>
          <a:noFill/>
          <a:ln>
            <a:noFill/>
          </a:ln>
        </p:spPr>
      </p:pic>
      <p:sp>
        <p:nvSpPr>
          <p:cNvPr id="635" name="Google Shape;635;p47"/>
          <p:cNvSpPr txBox="1">
            <a:spLocks noGrp="1"/>
          </p:cNvSpPr>
          <p:nvPr>
            <p:ph type="title"/>
          </p:nvPr>
        </p:nvSpPr>
        <p:spPr>
          <a:xfrm>
            <a:off x="1105728" y="80405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FAQ:  Frequently Asked Questions-1</a:t>
            </a:r>
            <a:endParaRPr/>
          </a:p>
        </p:txBody>
      </p:sp>
      <p:sp>
        <p:nvSpPr>
          <p:cNvPr id="636" name="Google Shape;636;p47"/>
          <p:cNvSpPr txBox="1">
            <a:spLocks noGrp="1"/>
          </p:cNvSpPr>
          <p:nvPr>
            <p:ph type="body" idx="1"/>
          </p:nvPr>
        </p:nvSpPr>
        <p:spPr>
          <a:xfrm>
            <a:off x="1307527" y="1951476"/>
            <a:ext cx="7483101" cy="4351338"/>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rgbClr val="000090"/>
              </a:buClr>
              <a:buSzPct val="100000"/>
              <a:buNone/>
            </a:pPr>
            <a:r>
              <a:rPr lang="en-US" sz="2400" b="1">
                <a:solidFill>
                  <a:srgbClr val="000090"/>
                </a:solidFill>
              </a:rPr>
              <a:t>Why do we have to do the measurements at the same time of day?</a:t>
            </a:r>
            <a:endParaRPr/>
          </a:p>
          <a:p>
            <a:pPr marL="0" lvl="0" indent="0" algn="l" rtl="0">
              <a:lnSpc>
                <a:spcPct val="90000"/>
              </a:lnSpc>
              <a:spcBef>
                <a:spcPts val="1000"/>
              </a:spcBef>
              <a:spcAft>
                <a:spcPts val="0"/>
              </a:spcAft>
              <a:buClr>
                <a:schemeClr val="dk1"/>
              </a:buClr>
              <a:buSzPct val="100000"/>
              <a:buNone/>
            </a:pPr>
            <a:r>
              <a:rPr lang="en-US" sz="2400"/>
              <a:t>The amount of dissolved oxygen may change during the day as the water begins to warm up. More light penetrating the water causes more photosynthesis to occur. This can also increase the amount of dissolved oxygen. For this reason it is important to do your Hydrosphere measurements at the same time of day each week.</a:t>
            </a:r>
            <a:endParaRPr/>
          </a:p>
          <a:p>
            <a:pPr marL="0" lvl="0" indent="0" algn="l" rtl="0">
              <a:lnSpc>
                <a:spcPct val="90000"/>
              </a:lnSpc>
              <a:spcBef>
                <a:spcPts val="1000"/>
              </a:spcBef>
              <a:spcAft>
                <a:spcPts val="0"/>
              </a:spcAft>
              <a:buClr>
                <a:srgbClr val="000090"/>
              </a:buClr>
              <a:buSzPct val="100000"/>
              <a:buNone/>
            </a:pPr>
            <a:r>
              <a:rPr lang="en-US" sz="2400" b="1">
                <a:solidFill>
                  <a:srgbClr val="000090"/>
                </a:solidFill>
              </a:rPr>
              <a:t> What will make my dissolved oxygen levels change over the year?</a:t>
            </a:r>
            <a:endParaRPr/>
          </a:p>
          <a:p>
            <a:pPr marL="0" lvl="0" indent="0" algn="l" rtl="0">
              <a:lnSpc>
                <a:spcPct val="90000"/>
              </a:lnSpc>
              <a:spcBef>
                <a:spcPts val="1000"/>
              </a:spcBef>
              <a:spcAft>
                <a:spcPts val="0"/>
              </a:spcAft>
              <a:buClr>
                <a:schemeClr val="dk1"/>
              </a:buClr>
              <a:buSzPct val="100000"/>
              <a:buNone/>
            </a:pPr>
            <a:r>
              <a:rPr lang="en-US" sz="2400"/>
              <a:t>Besides seasonal differences in temperature, seasonal changes in the flow of your stream, changes in transparency, or changes in productivity (amount of growth of plants and animals in the water) will cause changes in dissolved oxygen levels.</a:t>
            </a:r>
            <a:endParaRPr/>
          </a:p>
          <a:p>
            <a:pPr marL="0" lvl="0" indent="0" algn="l" rtl="0">
              <a:lnSpc>
                <a:spcPct val="90000"/>
              </a:lnSpc>
              <a:spcBef>
                <a:spcPts val="1000"/>
              </a:spcBef>
              <a:spcAft>
                <a:spcPts val="0"/>
              </a:spcAft>
              <a:buClr>
                <a:schemeClr val="dk1"/>
              </a:buClr>
              <a:buSzPct val="100000"/>
              <a:buNone/>
            </a:pPr>
            <a:endParaRPr sz="2400"/>
          </a:p>
          <a:p>
            <a:pPr marL="0" lvl="0" indent="0" algn="l" rtl="0">
              <a:lnSpc>
                <a:spcPct val="90000"/>
              </a:lnSpc>
              <a:spcBef>
                <a:spcPts val="1000"/>
              </a:spcBef>
              <a:spcAft>
                <a:spcPts val="0"/>
              </a:spcAft>
              <a:buClr>
                <a:schemeClr val="dk1"/>
              </a:buClr>
              <a:buSzPct val="100000"/>
              <a:buNone/>
            </a:pPr>
            <a:r>
              <a:rPr lang="en-US" sz="2400" b="1"/>
              <a:t> </a:t>
            </a:r>
            <a:r>
              <a:rPr lang="en-US" sz="2400" b="1">
                <a:solidFill>
                  <a:srgbClr val="000090"/>
                </a:solidFill>
              </a:rPr>
              <a:t>What is saturated DO?</a:t>
            </a:r>
            <a:endParaRPr/>
          </a:p>
          <a:p>
            <a:pPr marL="0" lvl="0" indent="0" algn="l" rtl="0">
              <a:lnSpc>
                <a:spcPct val="90000"/>
              </a:lnSpc>
              <a:spcBef>
                <a:spcPts val="1000"/>
              </a:spcBef>
              <a:spcAft>
                <a:spcPts val="0"/>
              </a:spcAft>
              <a:buClr>
                <a:schemeClr val="dk1"/>
              </a:buClr>
              <a:buSzPct val="100000"/>
              <a:buNone/>
            </a:pPr>
            <a:r>
              <a:rPr lang="en-US" sz="2400"/>
              <a:t>Saturated DO refers to the maximum oxygen that water can hold at a particular temperature, pressure and salinity. When you calibrate your DO probe, the 100% saturation point is saturated Dissolved Oxygen or saturated </a:t>
            </a:r>
            <a:endParaRPr/>
          </a:p>
          <a:p>
            <a:pPr marL="0" lvl="0" indent="0" algn="l" rtl="0">
              <a:lnSpc>
                <a:spcPct val="90000"/>
              </a:lnSpc>
              <a:spcBef>
                <a:spcPts val="1000"/>
              </a:spcBef>
              <a:spcAft>
                <a:spcPts val="0"/>
              </a:spcAft>
              <a:buClr>
                <a:schemeClr val="dk1"/>
              </a:buClr>
              <a:buSzPct val="100000"/>
              <a:buNone/>
            </a:pPr>
            <a:endParaRPr sz="2400"/>
          </a:p>
          <a:p>
            <a:pPr marL="0" lvl="0" indent="0" algn="l" rtl="0">
              <a:lnSpc>
                <a:spcPct val="90000"/>
              </a:lnSpc>
              <a:spcBef>
                <a:spcPts val="1000"/>
              </a:spcBef>
              <a:spcAft>
                <a:spcPts val="0"/>
              </a:spcAft>
              <a:buClr>
                <a:srgbClr val="000090"/>
              </a:buClr>
              <a:buSzPct val="100000"/>
              <a:buNone/>
            </a:pPr>
            <a:r>
              <a:rPr lang="en-US" sz="2400" b="1">
                <a:solidFill>
                  <a:srgbClr val="000090"/>
                </a:solidFill>
              </a:rPr>
              <a:t>Why do we need to measure salinity each time?</a:t>
            </a:r>
            <a:endParaRPr/>
          </a:p>
          <a:p>
            <a:pPr marL="0" lvl="0" indent="0" algn="l" rtl="0">
              <a:lnSpc>
                <a:spcPct val="90000"/>
              </a:lnSpc>
              <a:spcBef>
                <a:spcPts val="1000"/>
              </a:spcBef>
              <a:spcAft>
                <a:spcPts val="0"/>
              </a:spcAft>
              <a:buClr>
                <a:schemeClr val="dk1"/>
              </a:buClr>
              <a:buSzPct val="100000"/>
              <a:buNone/>
            </a:pPr>
            <a:r>
              <a:rPr lang="en-US" sz="2400"/>
              <a:t>In arid and semi-arid areas, salinity or conductivity levels vary depending on whether it is a dry or rainy season. In estuaries, salinity can vary depending on the time of the tide or even in dry or wet years. </a:t>
            </a:r>
            <a:endParaRPr/>
          </a:p>
        </p:txBody>
      </p:sp>
      <p:pic>
        <p:nvPicPr>
          <p:cNvPr id="637" name="Google Shape;637;p47" descr="Menu: Additional Resources"/>
          <p:cNvPicPr preferRelativeResize="0"/>
          <p:nvPr/>
        </p:nvPicPr>
        <p:blipFill rotWithShape="1">
          <a:blip r:embed="rId4">
            <a:alphaModFix/>
          </a:blip>
          <a:srcRect/>
          <a:stretch/>
        </p:blipFill>
        <p:spPr>
          <a:xfrm>
            <a:off x="0" y="-8008"/>
            <a:ext cx="1160799" cy="6866008"/>
          </a:xfrm>
          <a:prstGeom prst="rect">
            <a:avLst/>
          </a:prstGeom>
          <a:noFill/>
          <a:ln>
            <a:noFill/>
          </a:ln>
        </p:spPr>
      </p:pic>
      <p:pic>
        <p:nvPicPr>
          <p:cNvPr id="638" name="Google Shape;638;p47" descr="Banner: dissolved oxygen protocol using a commercial test kit"/>
          <p:cNvPicPr preferRelativeResize="0"/>
          <p:nvPr/>
        </p:nvPicPr>
        <p:blipFill rotWithShape="1">
          <a:blip r:embed="rId5">
            <a:alphaModFix/>
          </a:blip>
          <a:srcRect/>
          <a:stretch/>
        </p:blipFill>
        <p:spPr>
          <a:xfrm>
            <a:off x="1160798" y="-10362"/>
            <a:ext cx="7983201" cy="1044216"/>
          </a:xfrm>
          <a:prstGeom prst="rect">
            <a:avLst/>
          </a:prstGeom>
          <a:noFill/>
          <a:ln>
            <a:noFill/>
          </a:ln>
        </p:spPr>
      </p:pic>
      <p:sp>
        <p:nvSpPr>
          <p:cNvPr id="639" name="Google Shape;639;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55</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48"/>
          <p:cNvSpPr txBox="1">
            <a:spLocks noGrp="1"/>
          </p:cNvSpPr>
          <p:nvPr>
            <p:ph type="title"/>
          </p:nvPr>
        </p:nvSpPr>
        <p:spPr>
          <a:xfrm>
            <a:off x="1105728" y="80405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FAQ:  Frequently Asked Questions-2</a:t>
            </a:r>
            <a:endParaRPr/>
          </a:p>
        </p:txBody>
      </p:sp>
      <p:sp>
        <p:nvSpPr>
          <p:cNvPr id="645" name="Google Shape;645;p48"/>
          <p:cNvSpPr txBox="1">
            <a:spLocks noGrp="1"/>
          </p:cNvSpPr>
          <p:nvPr>
            <p:ph type="body" idx="1"/>
          </p:nvPr>
        </p:nvSpPr>
        <p:spPr>
          <a:xfrm>
            <a:off x="1307527" y="1951476"/>
            <a:ext cx="290941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90"/>
              </a:buClr>
              <a:buSzPts val="1600"/>
              <a:buNone/>
            </a:pPr>
            <a:r>
              <a:rPr lang="en-US" sz="1600" b="1">
                <a:solidFill>
                  <a:srgbClr val="000090"/>
                </a:solidFill>
              </a:rPr>
              <a:t>Why does salt concentration affect oxygen saturation?</a:t>
            </a:r>
            <a:endParaRPr/>
          </a:p>
          <a:p>
            <a:pPr marL="0" lvl="0" indent="0" algn="just" rtl="0">
              <a:lnSpc>
                <a:spcPct val="90000"/>
              </a:lnSpc>
              <a:spcBef>
                <a:spcPts val="1000"/>
              </a:spcBef>
              <a:spcAft>
                <a:spcPts val="0"/>
              </a:spcAft>
              <a:buClr>
                <a:schemeClr val="dk1"/>
              </a:buClr>
              <a:buSzPts val="1600"/>
              <a:buNone/>
            </a:pPr>
            <a:r>
              <a:rPr lang="en-US" sz="1600"/>
              <a:t>As the salt content increases in water, fewer oxygen molecules can be dissolved. Therefore, as salinity increases, saturated DO decreases in a water sample under the same temperature and pressure.</a:t>
            </a:r>
            <a:endParaRPr/>
          </a:p>
        </p:txBody>
      </p:sp>
      <p:pic>
        <p:nvPicPr>
          <p:cNvPr id="646" name="Google Shape;646;p48" descr="Menu: Additional Resources"/>
          <p:cNvPicPr preferRelativeResize="0"/>
          <p:nvPr/>
        </p:nvPicPr>
        <p:blipFill rotWithShape="1">
          <a:blip r:embed="rId3">
            <a:alphaModFix/>
          </a:blip>
          <a:srcRect/>
          <a:stretch/>
        </p:blipFill>
        <p:spPr>
          <a:xfrm>
            <a:off x="0" y="-8008"/>
            <a:ext cx="1160799" cy="6866008"/>
          </a:xfrm>
          <a:prstGeom prst="rect">
            <a:avLst/>
          </a:prstGeom>
          <a:noFill/>
          <a:ln>
            <a:noFill/>
          </a:ln>
        </p:spPr>
      </p:pic>
      <p:pic>
        <p:nvPicPr>
          <p:cNvPr id="647" name="Google Shape;647;p48" descr="Screenshot of table, Soluability of Oxygen in Salt Water at Sea Level, (1013.25 mB, with temperature and salinity. As temperature increases, soluability decreases. As salinity increases, soluabilty decreses. "/>
          <p:cNvPicPr preferRelativeResize="0">
            <a:picLocks noGrp="1"/>
          </p:cNvPicPr>
          <p:nvPr>
            <p:ph type="body" idx="2"/>
          </p:nvPr>
        </p:nvPicPr>
        <p:blipFill rotWithShape="1">
          <a:blip r:embed="rId4">
            <a:alphaModFix/>
          </a:blip>
          <a:srcRect b="33198"/>
          <a:stretch/>
        </p:blipFill>
        <p:spPr>
          <a:xfrm>
            <a:off x="4363670" y="1951476"/>
            <a:ext cx="4258015" cy="3627026"/>
          </a:xfrm>
          <a:prstGeom prst="rect">
            <a:avLst/>
          </a:prstGeom>
          <a:noFill/>
          <a:ln>
            <a:noFill/>
          </a:ln>
        </p:spPr>
      </p:pic>
      <p:pic>
        <p:nvPicPr>
          <p:cNvPr id="648" name="Google Shape;648;p48" descr="Banner: dissolved oxygen protocol using a commercial test kit"/>
          <p:cNvPicPr preferRelativeResize="0"/>
          <p:nvPr/>
        </p:nvPicPr>
        <p:blipFill rotWithShape="1">
          <a:blip r:embed="rId5">
            <a:alphaModFix/>
          </a:blip>
          <a:srcRect/>
          <a:stretch/>
        </p:blipFill>
        <p:spPr>
          <a:xfrm>
            <a:off x="1160798" y="-10362"/>
            <a:ext cx="7983201" cy="1044216"/>
          </a:xfrm>
          <a:prstGeom prst="rect">
            <a:avLst/>
          </a:prstGeom>
          <a:noFill/>
          <a:ln>
            <a:noFill/>
          </a:ln>
        </p:spPr>
      </p:pic>
      <p:sp>
        <p:nvSpPr>
          <p:cNvPr id="649" name="Google Shape;649;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56</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9"/>
          <p:cNvSpPr txBox="1">
            <a:spLocks noGrp="1"/>
          </p:cNvSpPr>
          <p:nvPr>
            <p:ph type="title"/>
          </p:nvPr>
        </p:nvSpPr>
        <p:spPr>
          <a:xfrm>
            <a:off x="1105728" y="6884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FAQ:  Frequently Asked Questions-3</a:t>
            </a:r>
            <a:endParaRPr/>
          </a:p>
        </p:txBody>
      </p:sp>
      <p:sp>
        <p:nvSpPr>
          <p:cNvPr id="655" name="Google Shape;655;p49"/>
          <p:cNvSpPr txBox="1">
            <a:spLocks noGrp="1"/>
          </p:cNvSpPr>
          <p:nvPr>
            <p:ph type="body" idx="1"/>
          </p:nvPr>
        </p:nvSpPr>
        <p:spPr>
          <a:xfrm>
            <a:off x="1160799" y="1690219"/>
            <a:ext cx="7558887"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0"/>
              </a:buClr>
              <a:buSzPts val="1600"/>
              <a:buNone/>
            </a:pPr>
            <a:r>
              <a:rPr lang="en-US" sz="1600" b="1">
                <a:solidFill>
                  <a:srgbClr val="000090"/>
                </a:solidFill>
              </a:rPr>
              <a:t>Why does the amount of dissolved oxygen I measured not agree with the amount I calculated?  </a:t>
            </a:r>
            <a:endParaRPr/>
          </a:p>
          <a:p>
            <a:pPr marL="285750" lvl="0" indent="-285750" algn="just" rtl="0">
              <a:lnSpc>
                <a:spcPct val="90000"/>
              </a:lnSpc>
              <a:spcBef>
                <a:spcPts val="1000"/>
              </a:spcBef>
              <a:spcAft>
                <a:spcPts val="0"/>
              </a:spcAft>
              <a:buClr>
                <a:schemeClr val="dk1"/>
              </a:buClr>
              <a:buSzPts val="1400"/>
              <a:buFont typeface="Arial"/>
              <a:buChar char="•"/>
            </a:pPr>
            <a:r>
              <a:rPr lang="en-US" sz="1400"/>
              <a:t>There are two reasons why these numbers may not match. First, you may not have followed the instructions on your kit exactly or you may have made small errors in the procedure you used. Here are some troubleshooting tips:</a:t>
            </a:r>
            <a:endParaRPr sz="1400"/>
          </a:p>
          <a:p>
            <a:pPr marL="285750" lvl="0" indent="-285750" algn="just" rtl="0">
              <a:lnSpc>
                <a:spcPct val="90000"/>
              </a:lnSpc>
              <a:spcBef>
                <a:spcPts val="1000"/>
              </a:spcBef>
              <a:spcAft>
                <a:spcPts val="0"/>
              </a:spcAft>
              <a:buClr>
                <a:schemeClr val="dk1"/>
              </a:buClr>
              <a:buSzPts val="1400"/>
              <a:buFont typeface="Arial"/>
              <a:buChar char="•"/>
            </a:pPr>
            <a:r>
              <a:rPr lang="en-US" sz="1400"/>
              <a:t>Make sure you do not have any air bubbles in your sample bottle or your titrator (for kits that use a titrator). To check for air bubbles in the sample bottle, turn the bottle upside down while it is capped and look for bubbles. </a:t>
            </a:r>
            <a:endParaRPr/>
          </a:p>
          <a:p>
            <a:pPr marL="285750" lvl="0" indent="-285750" algn="just" rtl="0">
              <a:lnSpc>
                <a:spcPct val="90000"/>
              </a:lnSpc>
              <a:spcBef>
                <a:spcPts val="1000"/>
              </a:spcBef>
              <a:spcAft>
                <a:spcPts val="0"/>
              </a:spcAft>
              <a:buClr>
                <a:schemeClr val="dk1"/>
              </a:buClr>
              <a:buSzPts val="1400"/>
              <a:buFont typeface="Arial"/>
              <a:buChar char="•"/>
            </a:pPr>
            <a:r>
              <a:rPr lang="en-US" sz="1400"/>
              <a:t>Measure accurately. If you are adding drops from a bottle, hold the bottle vertically so that all of the drops are the same size.</a:t>
            </a:r>
            <a:endParaRPr sz="1400"/>
          </a:p>
          <a:p>
            <a:pPr marL="285750" lvl="0" indent="-285750" algn="just" rtl="0">
              <a:lnSpc>
                <a:spcPct val="90000"/>
              </a:lnSpc>
              <a:spcBef>
                <a:spcPts val="1000"/>
              </a:spcBef>
              <a:spcAft>
                <a:spcPts val="0"/>
              </a:spcAft>
              <a:buClr>
                <a:schemeClr val="dk1"/>
              </a:buClr>
              <a:buSzPts val="1400"/>
              <a:buFont typeface="Arial"/>
              <a:buChar char="•"/>
            </a:pPr>
            <a:r>
              <a:rPr lang="en-US" sz="1400"/>
              <a:t>Allow all of the precipitate to settle. If you shake the bottle too hard before the precipitate settles, it may take 10minutes or more for the settling to happen.</a:t>
            </a:r>
            <a:endParaRPr sz="1400"/>
          </a:p>
          <a:p>
            <a:pPr marL="285750" lvl="0" indent="-285750" algn="just" rtl="0">
              <a:lnSpc>
                <a:spcPct val="90000"/>
              </a:lnSpc>
              <a:spcBef>
                <a:spcPts val="1000"/>
              </a:spcBef>
              <a:spcAft>
                <a:spcPts val="0"/>
              </a:spcAft>
              <a:buClr>
                <a:schemeClr val="dk1"/>
              </a:buClr>
              <a:buSzPts val="1400"/>
              <a:buFont typeface="Arial"/>
              <a:buChar char="•"/>
            </a:pPr>
            <a:r>
              <a:rPr lang="en-US" sz="1400"/>
              <a:t>Record accurately. If your kit asks you to count drops, have two people count to insure accuracy. If your kit asks you to read a titrator, make sure to read the instructions for accurately reading the titrator that come with your kit.</a:t>
            </a:r>
            <a:endParaRPr sz="1400"/>
          </a:p>
          <a:p>
            <a:pPr marL="285750" lvl="0" indent="-285750" algn="just" rtl="0">
              <a:lnSpc>
                <a:spcPct val="90000"/>
              </a:lnSpc>
              <a:spcBef>
                <a:spcPts val="1000"/>
              </a:spcBef>
              <a:spcAft>
                <a:spcPts val="0"/>
              </a:spcAft>
              <a:buClr>
                <a:schemeClr val="dk1"/>
              </a:buClr>
              <a:buSzPts val="1400"/>
              <a:buFont typeface="Arial"/>
              <a:buChar char="•"/>
            </a:pPr>
            <a:r>
              <a:rPr lang="en-US" sz="1400"/>
              <a:t>If you are testing in salt waters make sure you refer to Table HY-DO-3 to determine the maximum amount of oxygen that waters with your salinity can hold. Salt waters can hold less oxygen when fully saturated than can freshwaters.</a:t>
            </a:r>
            <a:endParaRPr sz="1400"/>
          </a:p>
          <a:p>
            <a:pPr marL="285750" lvl="0" indent="-285750" algn="just" rtl="0">
              <a:lnSpc>
                <a:spcPct val="90000"/>
              </a:lnSpc>
              <a:spcBef>
                <a:spcPts val="1000"/>
              </a:spcBef>
              <a:spcAft>
                <a:spcPts val="0"/>
              </a:spcAft>
              <a:buClr>
                <a:schemeClr val="dk1"/>
              </a:buClr>
              <a:buSzPts val="1400"/>
              <a:buFont typeface="Arial"/>
              <a:buChar char="•"/>
            </a:pPr>
            <a:r>
              <a:rPr lang="en-US" sz="1400"/>
              <a:t>Another reason your measured value may not be the same as your calculated value is that there may be something wrong with the chemicals in your kit. In this case, you will need to get new chemicals.</a:t>
            </a:r>
            <a:endParaRPr/>
          </a:p>
        </p:txBody>
      </p:sp>
      <p:pic>
        <p:nvPicPr>
          <p:cNvPr id="656" name="Google Shape;656;p49" descr="Menu: Additional Resources"/>
          <p:cNvPicPr preferRelativeResize="0"/>
          <p:nvPr/>
        </p:nvPicPr>
        <p:blipFill rotWithShape="1">
          <a:blip r:embed="rId3">
            <a:alphaModFix/>
          </a:blip>
          <a:srcRect/>
          <a:stretch/>
        </p:blipFill>
        <p:spPr>
          <a:xfrm>
            <a:off x="0" y="0"/>
            <a:ext cx="1160799" cy="6866008"/>
          </a:xfrm>
          <a:prstGeom prst="rect">
            <a:avLst/>
          </a:prstGeom>
          <a:noFill/>
          <a:ln>
            <a:noFill/>
          </a:ln>
        </p:spPr>
      </p:pic>
      <p:pic>
        <p:nvPicPr>
          <p:cNvPr id="657" name="Google Shape;657;p49" descr="Banner: dissolved oxygen protocol using a commercial test kit"/>
          <p:cNvPicPr preferRelativeResize="0"/>
          <p:nvPr/>
        </p:nvPicPr>
        <p:blipFill rotWithShape="1">
          <a:blip r:embed="rId4">
            <a:alphaModFix/>
          </a:blip>
          <a:srcRect/>
          <a:stretch/>
        </p:blipFill>
        <p:spPr>
          <a:xfrm>
            <a:off x="1160798" y="-10362"/>
            <a:ext cx="7983201" cy="1044216"/>
          </a:xfrm>
          <a:prstGeom prst="rect">
            <a:avLst/>
          </a:prstGeom>
          <a:noFill/>
          <a:ln>
            <a:noFill/>
          </a:ln>
        </p:spPr>
      </p:pic>
      <p:sp>
        <p:nvSpPr>
          <p:cNvPr id="658" name="Google Shape;658;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57</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0"/>
          <p:cNvSpPr txBox="1">
            <a:spLocks noGrp="1"/>
          </p:cNvSpPr>
          <p:nvPr>
            <p:ph type="title"/>
          </p:nvPr>
        </p:nvSpPr>
        <p:spPr>
          <a:xfrm>
            <a:off x="1105728" y="6884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Questions for Research Investigations</a:t>
            </a:r>
            <a:endParaRPr/>
          </a:p>
        </p:txBody>
      </p:sp>
      <p:sp>
        <p:nvSpPr>
          <p:cNvPr id="664" name="Google Shape;664;p50"/>
          <p:cNvSpPr txBox="1">
            <a:spLocks noGrp="1"/>
          </p:cNvSpPr>
          <p:nvPr>
            <p:ph type="body" idx="1"/>
          </p:nvPr>
        </p:nvSpPr>
        <p:spPr>
          <a:xfrm>
            <a:off x="1160799" y="1690219"/>
            <a:ext cx="7558887" cy="4351338"/>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1800"/>
              <a:buFont typeface="Arial"/>
              <a:buChar char="•"/>
            </a:pPr>
            <a:r>
              <a:rPr lang="en-US"/>
              <a:t>How would a change in the amount of dissolved oxygen affect what lives in a water body?</a:t>
            </a:r>
            <a:endParaRPr/>
          </a:p>
          <a:p>
            <a:pPr marL="285750" lvl="0" indent="-171450" algn="l" rtl="0">
              <a:lnSpc>
                <a:spcPct val="90000"/>
              </a:lnSpc>
              <a:spcBef>
                <a:spcPts val="1000"/>
              </a:spcBef>
              <a:spcAft>
                <a:spcPts val="0"/>
              </a:spcAft>
              <a:buClr>
                <a:schemeClr val="dk1"/>
              </a:buClr>
              <a:buSzPts val="1800"/>
              <a:buFont typeface="Arial"/>
              <a:buNone/>
            </a:pPr>
            <a:endParaRPr/>
          </a:p>
          <a:p>
            <a:pPr marL="285750" lvl="0" indent="-285750" algn="l" rtl="0">
              <a:lnSpc>
                <a:spcPct val="90000"/>
              </a:lnSpc>
              <a:spcBef>
                <a:spcPts val="1000"/>
              </a:spcBef>
              <a:spcAft>
                <a:spcPts val="0"/>
              </a:spcAft>
              <a:buClr>
                <a:schemeClr val="dk1"/>
              </a:buClr>
              <a:buSzPts val="1800"/>
              <a:buFont typeface="Arial"/>
              <a:buChar char="•"/>
            </a:pPr>
            <a:r>
              <a:rPr lang="en-US"/>
              <a:t>How could warming or cooling of the atmosphere affect the amount of dissolved oxygen in your water?</a:t>
            </a:r>
            <a:endParaRPr/>
          </a:p>
          <a:p>
            <a:pPr marL="285750" lvl="0" indent="-171450" algn="l" rtl="0">
              <a:lnSpc>
                <a:spcPct val="90000"/>
              </a:lnSpc>
              <a:spcBef>
                <a:spcPts val="1000"/>
              </a:spcBef>
              <a:spcAft>
                <a:spcPts val="0"/>
              </a:spcAft>
              <a:buClr>
                <a:schemeClr val="dk1"/>
              </a:buClr>
              <a:buSzPts val="1800"/>
              <a:buFont typeface="Arial"/>
              <a:buNone/>
            </a:pPr>
            <a:endParaRPr/>
          </a:p>
          <a:p>
            <a:pPr marL="285750" lvl="0" indent="-285750" algn="l" rtl="0">
              <a:lnSpc>
                <a:spcPct val="90000"/>
              </a:lnSpc>
              <a:spcBef>
                <a:spcPts val="1000"/>
              </a:spcBef>
              <a:spcAft>
                <a:spcPts val="0"/>
              </a:spcAft>
              <a:buClr>
                <a:schemeClr val="dk1"/>
              </a:buClr>
              <a:buSzPts val="1800"/>
              <a:buFont typeface="Arial"/>
              <a:buChar char="•"/>
            </a:pPr>
            <a:r>
              <a:rPr lang="en-US"/>
              <a:t>How could changes in the land cover around your water site affect the amount of dissolved oxygen in your water?</a:t>
            </a:r>
            <a:endParaRPr/>
          </a:p>
        </p:txBody>
      </p:sp>
      <p:pic>
        <p:nvPicPr>
          <p:cNvPr id="665" name="Google Shape;665;p50" descr="Menu: Additional Resources"/>
          <p:cNvPicPr preferRelativeResize="0"/>
          <p:nvPr/>
        </p:nvPicPr>
        <p:blipFill rotWithShape="1">
          <a:blip r:embed="rId3">
            <a:alphaModFix/>
          </a:blip>
          <a:srcRect/>
          <a:stretch/>
        </p:blipFill>
        <p:spPr>
          <a:xfrm>
            <a:off x="0" y="-8008"/>
            <a:ext cx="1160799" cy="6866008"/>
          </a:xfrm>
          <a:prstGeom prst="rect">
            <a:avLst/>
          </a:prstGeom>
          <a:noFill/>
          <a:ln>
            <a:noFill/>
          </a:ln>
        </p:spPr>
      </p:pic>
      <p:pic>
        <p:nvPicPr>
          <p:cNvPr id="666" name="Google Shape;666;p50" descr="Banner: dissolved oxygen protocol using a commercial test kit"/>
          <p:cNvPicPr preferRelativeResize="0"/>
          <p:nvPr/>
        </p:nvPicPr>
        <p:blipFill rotWithShape="1">
          <a:blip r:embed="rId4">
            <a:alphaModFix/>
          </a:blip>
          <a:srcRect/>
          <a:stretch/>
        </p:blipFill>
        <p:spPr>
          <a:xfrm>
            <a:off x="1160798" y="-10362"/>
            <a:ext cx="7983201" cy="1044216"/>
          </a:xfrm>
          <a:prstGeom prst="rect">
            <a:avLst/>
          </a:prstGeom>
          <a:noFill/>
          <a:ln>
            <a:noFill/>
          </a:ln>
        </p:spPr>
      </p:pic>
      <p:sp>
        <p:nvSpPr>
          <p:cNvPr id="667" name="Google Shape;667;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58</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1105728" y="983455"/>
            <a:ext cx="7886700" cy="8715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Why Collect Water DO Data?</a:t>
            </a:r>
            <a:endParaRPr/>
          </a:p>
        </p:txBody>
      </p:sp>
      <p:sp>
        <p:nvSpPr>
          <p:cNvPr id="137" name="Google Shape;137;p6"/>
          <p:cNvSpPr txBox="1">
            <a:spLocks noGrp="1"/>
          </p:cNvSpPr>
          <p:nvPr>
            <p:ph type="body" idx="1"/>
          </p:nvPr>
        </p:nvSpPr>
        <p:spPr>
          <a:xfrm>
            <a:off x="1255904" y="1855050"/>
            <a:ext cx="5393043"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sz="1700"/>
              <a:t>Just like animals that live on land, animals that live in water need molecular oxygen to breathe.</a:t>
            </a:r>
            <a:endParaRPr/>
          </a:p>
          <a:p>
            <a:pPr marL="0" lvl="0" indent="0" algn="just" rtl="0">
              <a:lnSpc>
                <a:spcPct val="90000"/>
              </a:lnSpc>
              <a:spcBef>
                <a:spcPts val="1000"/>
              </a:spcBef>
              <a:spcAft>
                <a:spcPts val="0"/>
              </a:spcAft>
              <a:buClr>
                <a:schemeClr val="dk1"/>
              </a:buClr>
              <a:buSzPct val="100000"/>
              <a:buNone/>
            </a:pPr>
            <a:endParaRPr sz="1700"/>
          </a:p>
          <a:p>
            <a:pPr marL="0" lvl="0" indent="0" algn="just" rtl="0">
              <a:lnSpc>
                <a:spcPct val="90000"/>
              </a:lnSpc>
              <a:spcBef>
                <a:spcPts val="1000"/>
              </a:spcBef>
              <a:spcAft>
                <a:spcPts val="0"/>
              </a:spcAft>
              <a:buClr>
                <a:schemeClr val="dk1"/>
              </a:buClr>
              <a:buSzPct val="100000"/>
              <a:buNone/>
            </a:pPr>
            <a:r>
              <a:rPr lang="en-US" sz="1700"/>
              <a:t>Most organic matter in aquatic ecosystems is non-living and it is collectively referred to as detritus. The organic matter can be produced </a:t>
            </a:r>
            <a:r>
              <a:rPr lang="en-US" sz="1700" i="1"/>
              <a:t>in situ or </a:t>
            </a:r>
            <a:r>
              <a:rPr lang="en-US" sz="1700"/>
              <a:t>enter water bodies from the surrounding land (from both natural and human sources). The cycling of organic carbon between living and nonliving components is known as the carbon cycle. Organic matter is produced during photosynthesis and is consumed during respiration. During respiration, biota (fish, bacteria, etc.) consume dissolved oxygen.</a:t>
            </a:r>
            <a:endParaRPr/>
          </a:p>
          <a:p>
            <a:pPr marL="0" lvl="0" indent="0" algn="just" rtl="0">
              <a:lnSpc>
                <a:spcPct val="90000"/>
              </a:lnSpc>
              <a:spcBef>
                <a:spcPts val="1000"/>
              </a:spcBef>
              <a:spcAft>
                <a:spcPts val="0"/>
              </a:spcAft>
              <a:buClr>
                <a:schemeClr val="dk1"/>
              </a:buClr>
              <a:buSzPct val="100000"/>
              <a:buNone/>
            </a:pPr>
            <a:endParaRPr sz="1700"/>
          </a:p>
          <a:p>
            <a:pPr marL="0" lvl="0" indent="0" algn="just" rtl="0">
              <a:lnSpc>
                <a:spcPct val="90000"/>
              </a:lnSpc>
              <a:spcBef>
                <a:spcPts val="1000"/>
              </a:spcBef>
              <a:spcAft>
                <a:spcPts val="0"/>
              </a:spcAft>
              <a:buClr>
                <a:schemeClr val="dk1"/>
              </a:buClr>
              <a:buSzPct val="100000"/>
              <a:buNone/>
            </a:pPr>
            <a:r>
              <a:rPr lang="en-US" sz="1700"/>
              <a:t>Although plants and algae add valuable oxygen to the water, overgrowth can potentially lead to reduced light levels in the water body. As plants and algae die and decay, bacteria multiply and use the dissolved oxygen in the water. The amount of available dissolved oxygen in the water may become </a:t>
            </a:r>
            <a:r>
              <a:rPr lang="en-US"/>
              <a:t>very low and harm fish and other aquatic animals.</a:t>
            </a:r>
            <a:endParaRPr b="1">
              <a:solidFill>
                <a:srgbClr val="000072"/>
              </a:solidFill>
            </a:endParaRPr>
          </a:p>
          <a:p>
            <a:pPr marL="0" lvl="0" indent="0" algn="l" rtl="0">
              <a:lnSpc>
                <a:spcPct val="90000"/>
              </a:lnSpc>
              <a:spcBef>
                <a:spcPts val="1000"/>
              </a:spcBef>
              <a:spcAft>
                <a:spcPts val="0"/>
              </a:spcAft>
              <a:buClr>
                <a:schemeClr val="dk1"/>
              </a:buClr>
              <a:buSzPct val="100000"/>
              <a:buNone/>
            </a:pPr>
            <a:endParaRPr/>
          </a:p>
        </p:txBody>
      </p:sp>
      <p:pic>
        <p:nvPicPr>
          <p:cNvPr id="138" name="Google Shape;138;p6" descr="Menu: Why collect dissolved oxygen data?"/>
          <p:cNvPicPr preferRelativeResize="0"/>
          <p:nvPr/>
        </p:nvPicPr>
        <p:blipFill rotWithShape="1">
          <a:blip r:embed="rId3">
            <a:alphaModFix/>
          </a:blip>
          <a:srcRect/>
          <a:stretch/>
        </p:blipFill>
        <p:spPr>
          <a:xfrm>
            <a:off x="0" y="0"/>
            <a:ext cx="1179871" cy="6858000"/>
          </a:xfrm>
          <a:prstGeom prst="rect">
            <a:avLst/>
          </a:prstGeom>
          <a:noFill/>
          <a:ln>
            <a:noFill/>
          </a:ln>
        </p:spPr>
      </p:pic>
      <p:pic>
        <p:nvPicPr>
          <p:cNvPr id="139" name="Google Shape;139;p6" descr="Artist's illustration of algae overgrown, typical of the phenomenon known as cultural eutrofication- that is, excess nutrients causing algae overgrowth, leading to loss of dissolved oxygen in the system. "/>
          <p:cNvPicPr preferRelativeResize="0">
            <a:picLocks noGrp="1"/>
          </p:cNvPicPr>
          <p:nvPr>
            <p:ph type="body" idx="2"/>
          </p:nvPr>
        </p:nvPicPr>
        <p:blipFill rotWithShape="1">
          <a:blip r:embed="rId4">
            <a:alphaModFix/>
          </a:blip>
          <a:srcRect/>
          <a:stretch/>
        </p:blipFill>
        <p:spPr>
          <a:xfrm>
            <a:off x="6878319" y="1401082"/>
            <a:ext cx="1869805" cy="4351338"/>
          </a:xfrm>
          <a:prstGeom prst="rect">
            <a:avLst/>
          </a:prstGeom>
          <a:noFill/>
          <a:ln>
            <a:noFill/>
          </a:ln>
        </p:spPr>
      </p:pic>
      <p:sp>
        <p:nvSpPr>
          <p:cNvPr id="140" name="Google Shape;140;p6"/>
          <p:cNvSpPr txBox="1"/>
          <p:nvPr/>
        </p:nvSpPr>
        <p:spPr>
          <a:xfrm>
            <a:off x="6878319" y="5886958"/>
            <a:ext cx="2041826"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Conceptual Diagram: Eutrophic water column with microscopic algae enlarged for emphasis.</a:t>
            </a:r>
            <a:endParaRPr sz="1400" b="0" i="0" u="none" strike="noStrike" cap="none">
              <a:solidFill>
                <a:srgbClr val="000000"/>
              </a:solidFill>
              <a:latin typeface="Arial"/>
              <a:ea typeface="Arial"/>
              <a:cs typeface="Arial"/>
              <a:sym typeface="Arial"/>
            </a:endParaRPr>
          </a:p>
        </p:txBody>
      </p:sp>
      <p:pic>
        <p:nvPicPr>
          <p:cNvPr id="141" name="Google Shape;141;p6" descr="Banner: Dissolved Oxygen Protocol using a Commercial Test Kit"/>
          <p:cNvPicPr preferRelativeResize="0"/>
          <p:nvPr/>
        </p:nvPicPr>
        <p:blipFill rotWithShape="1">
          <a:blip r:embed="rId5">
            <a:alphaModFix/>
          </a:blip>
          <a:srcRect/>
          <a:stretch/>
        </p:blipFill>
        <p:spPr>
          <a:xfrm>
            <a:off x="1179871" y="0"/>
            <a:ext cx="7964129" cy="1063008"/>
          </a:xfrm>
          <a:prstGeom prst="rect">
            <a:avLst/>
          </a:prstGeom>
          <a:noFill/>
          <a:ln>
            <a:noFill/>
          </a:ln>
        </p:spPr>
      </p:pic>
      <p:sp>
        <p:nvSpPr>
          <p:cNvPr id="142" name="Google Shape;14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51"/>
          <p:cNvSpPr txBox="1">
            <a:spLocks noGrp="1"/>
          </p:cNvSpPr>
          <p:nvPr>
            <p:ph type="title"/>
          </p:nvPr>
        </p:nvSpPr>
        <p:spPr>
          <a:xfrm>
            <a:off x="1105728" y="71755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We want your Feedback!</a:t>
            </a:r>
            <a:endParaRPr/>
          </a:p>
        </p:txBody>
      </p:sp>
      <p:sp>
        <p:nvSpPr>
          <p:cNvPr id="673" name="Google Shape;673;p51"/>
          <p:cNvSpPr txBox="1">
            <a:spLocks noGrp="1"/>
          </p:cNvSpPr>
          <p:nvPr>
            <p:ph type="body" idx="1"/>
          </p:nvPr>
        </p:nvSpPr>
        <p:spPr>
          <a:xfrm>
            <a:off x="1329205" y="1728540"/>
            <a:ext cx="7646386"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16876"/>
              <a:buNone/>
            </a:pPr>
            <a:r>
              <a:rPr lang="en-US"/>
              <a:t>Please provide us with feedback about this module. This is a community project and we welcome your comments, suggestions and edits! Please take a minute to comment here:  </a:t>
            </a:r>
            <a:r>
              <a:rPr lang="en-US" u="sng">
                <a:solidFill>
                  <a:schemeClr val="hlink"/>
                </a:solidFill>
                <a:hlinkClick r:id="rId3"/>
              </a:rPr>
              <a:t>Training@nasaglobe.org</a:t>
            </a:r>
            <a:endParaRPr/>
          </a:p>
          <a:p>
            <a:pPr marL="0" lvl="0" indent="0" algn="l" rtl="0">
              <a:lnSpc>
                <a:spcPct val="90000"/>
              </a:lnSpc>
              <a:spcBef>
                <a:spcPts val="1000"/>
              </a:spcBef>
              <a:spcAft>
                <a:spcPts val="0"/>
              </a:spcAft>
              <a:buClr>
                <a:srgbClr val="002060"/>
              </a:buClr>
              <a:buSzPct val="116872"/>
              <a:buNone/>
            </a:pPr>
            <a:r>
              <a:rPr lang="en-US" sz="2800" b="1">
                <a:solidFill>
                  <a:srgbClr val="002060"/>
                </a:solidFill>
              </a:rPr>
              <a:t>Credits:</a:t>
            </a:r>
            <a:endParaRPr/>
          </a:p>
          <a:p>
            <a:pPr marL="0" lvl="0" indent="0" algn="l" rtl="0">
              <a:lnSpc>
                <a:spcPct val="90000"/>
              </a:lnSpc>
              <a:spcBef>
                <a:spcPts val="1000"/>
              </a:spcBef>
              <a:spcAft>
                <a:spcPts val="0"/>
              </a:spcAft>
              <a:buClr>
                <a:schemeClr val="dk1"/>
              </a:buClr>
              <a:buSzPct val="116876"/>
              <a:buNone/>
            </a:pPr>
            <a:r>
              <a:rPr lang="en-US" b="1"/>
              <a:t>Slides:  </a:t>
            </a:r>
            <a:endParaRPr/>
          </a:p>
          <a:p>
            <a:pPr marL="0" lvl="0" indent="0" algn="l" rtl="0">
              <a:lnSpc>
                <a:spcPct val="100000"/>
              </a:lnSpc>
              <a:spcBef>
                <a:spcPts val="1000"/>
              </a:spcBef>
              <a:spcAft>
                <a:spcPts val="0"/>
              </a:spcAft>
              <a:buClr>
                <a:schemeClr val="dk1"/>
              </a:buClr>
              <a:buSzPct val="116876"/>
              <a:buNone/>
            </a:pPr>
            <a:r>
              <a:rPr lang="en-US"/>
              <a:t>Russanne Low, Ph.D., University of Nebraska-Lincoln, USA </a:t>
            </a:r>
            <a:endParaRPr/>
          </a:p>
          <a:p>
            <a:pPr marL="0" lvl="0" indent="0" algn="l" rtl="0">
              <a:lnSpc>
                <a:spcPct val="100000"/>
              </a:lnSpc>
              <a:spcBef>
                <a:spcPts val="1000"/>
              </a:spcBef>
              <a:spcAft>
                <a:spcPts val="0"/>
              </a:spcAft>
              <a:buClr>
                <a:schemeClr val="dk1"/>
              </a:buClr>
              <a:buSzPct val="116876"/>
              <a:buNone/>
            </a:pPr>
            <a:r>
              <a:rPr lang="en-US"/>
              <a:t>Rebecca Boger, Ph.D., Brooklyn College, NYC, USA</a:t>
            </a:r>
            <a:endParaRPr/>
          </a:p>
          <a:p>
            <a:pPr marL="0" lvl="0" indent="0" algn="l" rtl="0">
              <a:lnSpc>
                <a:spcPct val="90000"/>
              </a:lnSpc>
              <a:spcBef>
                <a:spcPts val="1000"/>
              </a:spcBef>
              <a:spcAft>
                <a:spcPts val="0"/>
              </a:spcAft>
              <a:buClr>
                <a:schemeClr val="dk1"/>
              </a:buClr>
              <a:buSzPct val="116876"/>
              <a:buNone/>
            </a:pPr>
            <a:r>
              <a:rPr lang="en-US" b="1"/>
              <a:t>Photos: </a:t>
            </a:r>
            <a:r>
              <a:rPr lang="en-US"/>
              <a:t>Russanne Low</a:t>
            </a:r>
            <a:endParaRPr/>
          </a:p>
          <a:p>
            <a:pPr marL="0" lvl="0" indent="0" algn="l" rtl="0">
              <a:lnSpc>
                <a:spcPct val="90000"/>
              </a:lnSpc>
              <a:spcBef>
                <a:spcPts val="1000"/>
              </a:spcBef>
              <a:spcAft>
                <a:spcPts val="0"/>
              </a:spcAft>
              <a:buClr>
                <a:schemeClr val="dk1"/>
              </a:buClr>
              <a:buSzPct val="116876"/>
              <a:buNone/>
            </a:pPr>
            <a:r>
              <a:rPr lang="en-US" b="1"/>
              <a:t>Art: </a:t>
            </a:r>
            <a:r>
              <a:rPr lang="en-US"/>
              <a:t>Jenn Glaser, </a:t>
            </a:r>
            <a:r>
              <a:rPr lang="en-US" i="1"/>
              <a:t>ScribeArts</a:t>
            </a:r>
            <a:endParaRPr i="1"/>
          </a:p>
          <a:p>
            <a:pPr marL="0" lvl="0" indent="0" algn="l" rtl="0">
              <a:lnSpc>
                <a:spcPct val="90000"/>
              </a:lnSpc>
              <a:spcBef>
                <a:spcPts val="1000"/>
              </a:spcBef>
              <a:spcAft>
                <a:spcPts val="0"/>
              </a:spcAft>
              <a:buClr>
                <a:schemeClr val="dk1"/>
              </a:buClr>
              <a:buSzPct val="116876"/>
              <a:buNone/>
            </a:pPr>
            <a:r>
              <a:rPr lang="en-US" b="1"/>
              <a:t>More Information:</a:t>
            </a:r>
            <a:endParaRPr/>
          </a:p>
          <a:p>
            <a:pPr marL="0" lvl="0" indent="0" algn="l" rtl="0">
              <a:lnSpc>
                <a:spcPct val="90000"/>
              </a:lnSpc>
              <a:spcBef>
                <a:spcPts val="1000"/>
              </a:spcBef>
              <a:spcAft>
                <a:spcPts val="0"/>
              </a:spcAft>
              <a:buClr>
                <a:schemeClr val="dk1"/>
              </a:buClr>
              <a:buSzPct val="116876"/>
              <a:buNone/>
            </a:pPr>
            <a:r>
              <a:rPr lang="en-US" b="1" u="sng">
                <a:solidFill>
                  <a:schemeClr val="hlink"/>
                </a:solidFill>
                <a:hlinkClick r:id="rId4"/>
              </a:rPr>
              <a:t>GLOBE Program</a:t>
            </a:r>
            <a:r>
              <a:rPr lang="en-US" b="1"/>
              <a:t>, </a:t>
            </a:r>
            <a:r>
              <a:rPr lang="en-US" b="1" u="sng">
                <a:solidFill>
                  <a:schemeClr val="hlink"/>
                </a:solidFill>
                <a:hlinkClick r:id="rId5"/>
              </a:rPr>
              <a:t>NASA Earth Science </a:t>
            </a:r>
            <a:endParaRPr b="1"/>
          </a:p>
          <a:p>
            <a:pPr marL="0" lvl="0" indent="0" algn="l" rtl="0">
              <a:lnSpc>
                <a:spcPct val="90000"/>
              </a:lnSpc>
              <a:spcBef>
                <a:spcPts val="1000"/>
              </a:spcBef>
              <a:spcAft>
                <a:spcPts val="0"/>
              </a:spcAft>
              <a:buClr>
                <a:schemeClr val="dk1"/>
              </a:buClr>
              <a:buSzPct val="116876"/>
              <a:buNone/>
            </a:pPr>
            <a:r>
              <a:rPr lang="en-US" b="1" u="sng">
                <a:solidFill>
                  <a:schemeClr val="hlink"/>
                </a:solidFill>
                <a:hlinkClick r:id="rId6"/>
              </a:rPr>
              <a:t>NASA Global Climate Change: Vital Signs of the Planet</a:t>
            </a:r>
            <a:endParaRPr b="1"/>
          </a:p>
          <a:p>
            <a:pPr marL="0" lvl="0" indent="0" algn="l" rtl="0">
              <a:lnSpc>
                <a:spcPct val="90000"/>
              </a:lnSpc>
              <a:spcBef>
                <a:spcPts val="1000"/>
              </a:spcBef>
              <a:spcAft>
                <a:spcPts val="0"/>
              </a:spcAft>
              <a:buClr>
                <a:schemeClr val="dk1"/>
              </a:buClr>
              <a:buSzPct val="116876"/>
              <a:buNone/>
            </a:pPr>
            <a:r>
              <a:rPr lang="en-US" b="1"/>
              <a:t>The GLOBE Program is sponsored by these organizations: </a:t>
            </a:r>
            <a:endParaRPr/>
          </a:p>
        </p:txBody>
      </p:sp>
      <p:pic>
        <p:nvPicPr>
          <p:cNvPr id="674" name="Google Shape;674;p51" descr="Menu: Additional Resources"/>
          <p:cNvPicPr preferRelativeResize="0"/>
          <p:nvPr/>
        </p:nvPicPr>
        <p:blipFill rotWithShape="1">
          <a:blip r:embed="rId7">
            <a:alphaModFix/>
          </a:blip>
          <a:srcRect/>
          <a:stretch/>
        </p:blipFill>
        <p:spPr>
          <a:xfrm>
            <a:off x="0" y="-8008"/>
            <a:ext cx="1160799" cy="6866008"/>
          </a:xfrm>
          <a:prstGeom prst="rect">
            <a:avLst/>
          </a:prstGeom>
          <a:noFill/>
          <a:ln>
            <a:noFill/>
          </a:ln>
        </p:spPr>
      </p:pic>
      <p:pic>
        <p:nvPicPr>
          <p:cNvPr id="675" name="Google Shape;675;p51" descr="Logos for NASA, NOAA, NSF and the U.S. Department of State."/>
          <p:cNvPicPr preferRelativeResize="0"/>
          <p:nvPr/>
        </p:nvPicPr>
        <p:blipFill rotWithShape="1">
          <a:blip r:embed="rId8">
            <a:alphaModFix/>
          </a:blip>
          <a:srcRect/>
          <a:stretch/>
        </p:blipFill>
        <p:spPr>
          <a:xfrm>
            <a:off x="3796452" y="5719528"/>
            <a:ext cx="2505226" cy="524283"/>
          </a:xfrm>
          <a:prstGeom prst="rect">
            <a:avLst/>
          </a:prstGeom>
          <a:noFill/>
          <a:ln>
            <a:noFill/>
          </a:ln>
        </p:spPr>
      </p:pic>
      <p:pic>
        <p:nvPicPr>
          <p:cNvPr id="676" name="Google Shape;676;p51" descr="Banner: dissolved oxygen protocol using a commercial test kit"/>
          <p:cNvPicPr preferRelativeResize="0"/>
          <p:nvPr/>
        </p:nvPicPr>
        <p:blipFill rotWithShape="1">
          <a:blip r:embed="rId9">
            <a:alphaModFix/>
          </a:blip>
          <a:srcRect/>
          <a:stretch/>
        </p:blipFill>
        <p:spPr>
          <a:xfrm>
            <a:off x="1160798" y="-10362"/>
            <a:ext cx="7983201" cy="1044216"/>
          </a:xfrm>
          <a:prstGeom prst="rect">
            <a:avLst/>
          </a:prstGeom>
          <a:noFill/>
          <a:ln>
            <a:noFill/>
          </a:ln>
        </p:spPr>
      </p:pic>
      <p:sp>
        <p:nvSpPr>
          <p:cNvPr id="677" name="Google Shape;677;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59</a:t>
            </a:fld>
            <a:endParaRPr/>
          </a:p>
        </p:txBody>
      </p:sp>
      <p:sp>
        <p:nvSpPr>
          <p:cNvPr id="678" name="Google Shape;678;p51"/>
          <p:cNvSpPr txBox="1"/>
          <p:nvPr/>
        </p:nvSpPr>
        <p:spPr>
          <a:xfrm>
            <a:off x="1329200" y="6183825"/>
            <a:ext cx="6730200" cy="4185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1300"/>
              <a:buFont typeface="Arial"/>
              <a:buNone/>
            </a:pPr>
            <a:r>
              <a:rPr lang="en-US" sz="1050">
                <a:solidFill>
                  <a:srgbClr val="3C4043"/>
                </a:solidFill>
                <a:highlight>
                  <a:srgbClr val="FFFFFF"/>
                </a:highlight>
                <a:latin typeface="Roboto"/>
                <a:ea typeface="Roboto"/>
                <a:cs typeface="Roboto"/>
                <a:sym typeface="Roboto"/>
              </a:rPr>
              <a:t>Version 11/17/25. Modified by GLOBE Implementation Office – Science, Training, Education, and Public Engagement. If you edit and modify this slide set for use for educational purposes, please note “modified by (and your name and date)" on this page. Thank you.</a:t>
            </a:r>
            <a:endParaRPr sz="280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a:spLocks noGrp="1"/>
          </p:cNvSpPr>
          <p:nvPr>
            <p:ph type="title"/>
          </p:nvPr>
        </p:nvSpPr>
        <p:spPr>
          <a:xfrm>
            <a:off x="1105728" y="78823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Case Study: Chesapeake Bay, USA-1</a:t>
            </a:r>
            <a:endParaRPr/>
          </a:p>
        </p:txBody>
      </p:sp>
      <p:sp>
        <p:nvSpPr>
          <p:cNvPr id="148" name="Google Shape;148;p7"/>
          <p:cNvSpPr txBox="1">
            <a:spLocks noGrp="1"/>
          </p:cNvSpPr>
          <p:nvPr>
            <p:ph type="body" idx="1"/>
          </p:nvPr>
        </p:nvSpPr>
        <p:spPr>
          <a:xfrm>
            <a:off x="1224074" y="1835702"/>
            <a:ext cx="4753177"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sz="1700"/>
              <a:t>In summer 2004, a dead zone spanned more than a third of the Chesapeake Bay floor. Around the world, similar dead zones are occurring with increasing frequency in estuaries and near the mouths of major rivers. Local pork and chicken production creates manure, which runs off into tributaries feeding the Chesapeake Bay. nitrogen in the water  makes algae and other single-celled plants (phytoplankton) grow excessively. As the excess algae die, bacteria that decompose the plant matter may use up virtually all the dissolved oxygen in the water, creating bottom-hugging, low-oxygen “dead zones.” This map shows measurements of dissolved oxygen for July 15–30, 2004. The graph on the right shows dissolved oxygen levels between the surface and a depth of 40 meters through the center of the Bay. Orange and red colors correspond to the dead zone.  </a:t>
            </a:r>
            <a:endParaRPr/>
          </a:p>
          <a:p>
            <a:pPr marL="0" lvl="0" indent="0" algn="just" rtl="0">
              <a:lnSpc>
                <a:spcPct val="90000"/>
              </a:lnSpc>
              <a:spcBef>
                <a:spcPts val="1000"/>
              </a:spcBef>
              <a:spcAft>
                <a:spcPts val="0"/>
              </a:spcAft>
              <a:buClr>
                <a:schemeClr val="dk1"/>
              </a:buClr>
              <a:buSzPct val="100000"/>
              <a:buNone/>
            </a:pPr>
            <a:r>
              <a:rPr lang="en-US" sz="1700"/>
              <a:t>When you monitor the nitrate concentration at your study site, you are providing exactly the kind of information that is needed to understand how dead zones are created in our aquatic systems.</a:t>
            </a:r>
            <a:endParaRPr/>
          </a:p>
          <a:p>
            <a:pPr marL="0" lvl="0" indent="0" algn="l" rtl="0">
              <a:lnSpc>
                <a:spcPct val="90000"/>
              </a:lnSpc>
              <a:spcBef>
                <a:spcPts val="1000"/>
              </a:spcBef>
              <a:spcAft>
                <a:spcPts val="0"/>
              </a:spcAft>
              <a:buClr>
                <a:schemeClr val="dk1"/>
              </a:buClr>
              <a:buSzPct val="100000"/>
              <a:buNone/>
            </a:pPr>
            <a:endParaRPr/>
          </a:p>
        </p:txBody>
      </p:sp>
      <p:pic>
        <p:nvPicPr>
          <p:cNvPr id="149" name="Google Shape;149;p7" descr="Map of dissolved Oxygen concentration in mg/L, by depth. Chesapeake Bay, Maryland, USA. The image shows how dissolved oxygen entering the bay from one of the rivers to the west  has little to no dissolved oxygen, and causes a dead zone in the bay. "/>
          <p:cNvPicPr preferRelativeResize="0">
            <a:picLocks noGrp="1"/>
          </p:cNvPicPr>
          <p:nvPr>
            <p:ph type="body" idx="2"/>
          </p:nvPr>
        </p:nvPicPr>
        <p:blipFill rotWithShape="1">
          <a:blip r:embed="rId3">
            <a:alphaModFix/>
          </a:blip>
          <a:srcRect/>
          <a:stretch/>
        </p:blipFill>
        <p:spPr>
          <a:xfrm>
            <a:off x="6128823" y="1835702"/>
            <a:ext cx="2863605" cy="4351338"/>
          </a:xfrm>
          <a:prstGeom prst="rect">
            <a:avLst/>
          </a:prstGeom>
          <a:noFill/>
          <a:ln>
            <a:noFill/>
          </a:ln>
        </p:spPr>
      </p:pic>
      <p:pic>
        <p:nvPicPr>
          <p:cNvPr id="150" name="Google Shape;150;p7" descr="Menu: How your measurements can help"/>
          <p:cNvPicPr preferRelativeResize="0"/>
          <p:nvPr/>
        </p:nvPicPr>
        <p:blipFill rotWithShape="1">
          <a:blip r:embed="rId4">
            <a:alphaModFix/>
          </a:blip>
          <a:srcRect/>
          <a:stretch/>
        </p:blipFill>
        <p:spPr>
          <a:xfrm>
            <a:off x="-32086" y="-1"/>
            <a:ext cx="1165491" cy="6858001"/>
          </a:xfrm>
          <a:prstGeom prst="rect">
            <a:avLst/>
          </a:prstGeom>
          <a:noFill/>
          <a:ln>
            <a:noFill/>
          </a:ln>
        </p:spPr>
      </p:pic>
      <p:pic>
        <p:nvPicPr>
          <p:cNvPr id="151" name="Google Shape;151;p7" descr="Banner: Dissolved Oxygen Protocol using a Commercial Test Kit"/>
          <p:cNvPicPr preferRelativeResize="0"/>
          <p:nvPr/>
        </p:nvPicPr>
        <p:blipFill rotWithShape="1">
          <a:blip r:embed="rId5">
            <a:alphaModFix/>
          </a:blip>
          <a:srcRect/>
          <a:stretch/>
        </p:blipFill>
        <p:spPr>
          <a:xfrm>
            <a:off x="1133405" y="0"/>
            <a:ext cx="8010596" cy="1066328"/>
          </a:xfrm>
          <a:prstGeom prst="rect">
            <a:avLst/>
          </a:prstGeom>
          <a:noFill/>
          <a:ln>
            <a:noFill/>
          </a:ln>
        </p:spPr>
      </p:pic>
      <p:sp>
        <p:nvSpPr>
          <p:cNvPr id="152" name="Google Shape;15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Case Study: Chesapeake Bay, USA-2</a:t>
            </a:r>
            <a:endParaRPr/>
          </a:p>
        </p:txBody>
      </p:sp>
      <p:sp>
        <p:nvSpPr>
          <p:cNvPr id="158" name="Google Shape;158;p8"/>
          <p:cNvSpPr txBox="1">
            <a:spLocks noGrp="1"/>
          </p:cNvSpPr>
          <p:nvPr>
            <p:ph type="body" idx="1"/>
          </p:nvPr>
        </p:nvSpPr>
        <p:spPr>
          <a:xfrm>
            <a:off x="1224074" y="1835702"/>
            <a:ext cx="3617348"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a:t>Researchers use satellite measurements of ocean color to estimate the amount of microscopic plant life that lives in the Chesapeake Bay and other bodies of water. Ocean color depends on what is in the water. When large numbers of plants are growing in the water, the chlorophyll and other plant pigments affect the water’s color, making it greener, sometimes even with shades of red. The kinds and amounts of plant life are indicators of the health of marine ecosystems.</a:t>
            </a:r>
            <a:endParaRPr/>
          </a:p>
          <a:p>
            <a:pPr marL="0" lvl="0" indent="0" algn="l" rtl="0">
              <a:lnSpc>
                <a:spcPct val="90000"/>
              </a:lnSpc>
              <a:spcBef>
                <a:spcPts val="1000"/>
              </a:spcBef>
              <a:spcAft>
                <a:spcPts val="0"/>
              </a:spcAft>
              <a:buClr>
                <a:schemeClr val="dk1"/>
              </a:buClr>
              <a:buSzPts val="1600"/>
              <a:buNone/>
            </a:pPr>
            <a:r>
              <a:rPr lang="en-US" sz="1600"/>
              <a:t>Read more here:  </a:t>
            </a:r>
            <a:r>
              <a:rPr lang="en-US" sz="1600" u="sng">
                <a:solidFill>
                  <a:schemeClr val="hlink"/>
                </a:solidFill>
                <a:hlinkClick r:id="rId3"/>
              </a:rPr>
              <a:t>Earth Observatory</a:t>
            </a:r>
            <a:endParaRPr sz="1600"/>
          </a:p>
          <a:p>
            <a:pPr marL="0" lvl="0" indent="0" algn="l" rtl="0">
              <a:lnSpc>
                <a:spcPct val="90000"/>
              </a:lnSpc>
              <a:spcBef>
                <a:spcPts val="1000"/>
              </a:spcBef>
              <a:spcAft>
                <a:spcPts val="0"/>
              </a:spcAft>
              <a:buClr>
                <a:schemeClr val="dk1"/>
              </a:buClr>
              <a:buSzPts val="1800"/>
              <a:buNone/>
            </a:pPr>
            <a:endParaRPr/>
          </a:p>
        </p:txBody>
      </p:sp>
      <p:pic>
        <p:nvPicPr>
          <p:cNvPr id="159" name="Google Shape;159;p8" descr="Menu: How your measurements can help"/>
          <p:cNvPicPr preferRelativeResize="0"/>
          <p:nvPr/>
        </p:nvPicPr>
        <p:blipFill rotWithShape="1">
          <a:blip r:embed="rId4">
            <a:alphaModFix/>
          </a:blip>
          <a:srcRect/>
          <a:stretch/>
        </p:blipFill>
        <p:spPr>
          <a:xfrm>
            <a:off x="-32086" y="-1"/>
            <a:ext cx="1165491" cy="6858001"/>
          </a:xfrm>
          <a:prstGeom prst="rect">
            <a:avLst/>
          </a:prstGeom>
          <a:noFill/>
          <a:ln>
            <a:noFill/>
          </a:ln>
        </p:spPr>
      </p:pic>
      <p:pic>
        <p:nvPicPr>
          <p:cNvPr id="160" name="Google Shape;160;p8" descr="Satellite image of the Chesapeake Bay, Maryland, USA. Note differences in color exhibited near the mouths of rivers entering the bay. "/>
          <p:cNvPicPr preferRelativeResize="0">
            <a:picLocks noGrp="1"/>
          </p:cNvPicPr>
          <p:nvPr>
            <p:ph type="body" idx="2"/>
          </p:nvPr>
        </p:nvPicPr>
        <p:blipFill rotWithShape="1">
          <a:blip r:embed="rId5">
            <a:alphaModFix/>
          </a:blip>
          <a:srcRect/>
          <a:stretch/>
        </p:blipFill>
        <p:spPr>
          <a:xfrm>
            <a:off x="5098064" y="1835702"/>
            <a:ext cx="3405769" cy="3405769"/>
          </a:xfrm>
          <a:prstGeom prst="rect">
            <a:avLst/>
          </a:prstGeom>
          <a:noFill/>
          <a:ln>
            <a:noFill/>
          </a:ln>
        </p:spPr>
      </p:pic>
      <p:sp>
        <p:nvSpPr>
          <p:cNvPr id="161" name="Google Shape;161;p8"/>
          <p:cNvSpPr txBox="1"/>
          <p:nvPr/>
        </p:nvSpPr>
        <p:spPr>
          <a:xfrm>
            <a:off x="5416389" y="5241471"/>
            <a:ext cx="276911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(NASA image courtesy Jeff Schmaltz, </a:t>
            </a:r>
            <a:r>
              <a:rPr lang="en-US" sz="12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MODIS Rapid Response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pic>
        <p:nvPicPr>
          <p:cNvPr id="162" name="Google Shape;162;p8" descr="Banner: Dissolved Oxygen Protocol using a Commercial Test Kit"/>
          <p:cNvPicPr preferRelativeResize="0"/>
          <p:nvPr/>
        </p:nvPicPr>
        <p:blipFill rotWithShape="1">
          <a:blip r:embed="rId7">
            <a:alphaModFix/>
          </a:blip>
          <a:srcRect/>
          <a:stretch/>
        </p:blipFill>
        <p:spPr>
          <a:xfrm>
            <a:off x="1133405" y="0"/>
            <a:ext cx="8010596" cy="1066328"/>
          </a:xfrm>
          <a:prstGeom prst="rect">
            <a:avLst/>
          </a:prstGeom>
          <a:noFill/>
          <a:ln>
            <a:noFill/>
          </a:ln>
        </p:spPr>
      </p:pic>
      <p:sp>
        <p:nvSpPr>
          <p:cNvPr id="163" name="Google Shape;16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Let’s Test your Knowledge! Question 1</a:t>
            </a:r>
            <a:endParaRPr/>
          </a:p>
        </p:txBody>
      </p:sp>
      <p:sp>
        <p:nvSpPr>
          <p:cNvPr id="169" name="Google Shape;169;p9"/>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True or False: The dissolved oxygen measurement measures oxygen found in the water molecule</a:t>
            </a:r>
            <a:endParaRPr sz="2400"/>
          </a:p>
        </p:txBody>
      </p:sp>
      <p:pic>
        <p:nvPicPr>
          <p:cNvPr id="170" name="Google Shape;170;p9"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171" name="Google Shape;171;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72" name="Google Shape;172;p9" descr="Banner:  Dissolved oxygen protocol using a commercial test kit"/>
          <p:cNvPicPr preferRelativeResize="0"/>
          <p:nvPr/>
        </p:nvPicPr>
        <p:blipFill rotWithShape="1">
          <a:blip r:embed="rId4">
            <a:alphaModFix/>
          </a:blip>
          <a:srcRect/>
          <a:stretch/>
        </p:blipFill>
        <p:spPr>
          <a:xfrm>
            <a:off x="1118417" y="-12205"/>
            <a:ext cx="8025583" cy="103501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5055</Words>
  <Application>Microsoft Macintosh PowerPoint</Application>
  <PresentationFormat>On-screen Show (4:3)</PresentationFormat>
  <Paragraphs>471</Paragraphs>
  <Slides>60</Slides>
  <Notes>60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Roboto</vt:lpstr>
      <vt:lpstr>Arial</vt:lpstr>
      <vt:lpstr>Calibri</vt:lpstr>
      <vt:lpstr>Office Theme</vt:lpstr>
      <vt:lpstr>PowerPoint Presentation</vt:lpstr>
      <vt:lpstr>Overview</vt:lpstr>
      <vt:lpstr>The Hydrosphere</vt:lpstr>
      <vt:lpstr>What is Dissolved Oxygen (DO)?</vt:lpstr>
      <vt:lpstr>What to know about DO!</vt:lpstr>
      <vt:lpstr>Why Collect Water DO Data?</vt:lpstr>
      <vt:lpstr>Case Study: Chesapeake Bay, USA-1</vt:lpstr>
      <vt:lpstr>Case Study: Chesapeake Bay, USA-2</vt:lpstr>
      <vt:lpstr>Let’s Test your Knowledge! Question 1</vt:lpstr>
      <vt:lpstr>Let’s Test your Knowledge! Answer to Question 1</vt:lpstr>
      <vt:lpstr>Let’s Test your Knowledge! Question 2</vt:lpstr>
      <vt:lpstr>Let’s Test your Knowledge! Answer to Question 2</vt:lpstr>
      <vt:lpstr>Let’s Test your Knowledge! Question 3</vt:lpstr>
      <vt:lpstr>Let’s Test your Knowledge! Answer to Question 3</vt:lpstr>
      <vt:lpstr>Let’s Test your Knowledge! Question 4</vt:lpstr>
      <vt:lpstr>Let’s Test your Knowledge! Answer to Question 4</vt:lpstr>
      <vt:lpstr>Protocol at a Glance</vt:lpstr>
      <vt:lpstr>Simultaneous or Prior Investigations Required Prior to Doing the Dissolved Oxygen Protocol</vt:lpstr>
      <vt:lpstr>Site Selection: Hydrosphere Study Requirements </vt:lpstr>
      <vt:lpstr>Site Selection: Hydrosphere Study Site</vt:lpstr>
      <vt:lpstr>Overview of Water DO Protocol</vt:lpstr>
      <vt:lpstr>Sources for Equipment You Need for the Water DO Protocol</vt:lpstr>
      <vt:lpstr>Overview: Quality Control Procedure for Dissolved Oxygen  Kits  (slide 1/7)</vt:lpstr>
      <vt:lpstr>Quality Control Procedure for Dissolved Oxygen (2/7)</vt:lpstr>
      <vt:lpstr>Quality Control Procedure for Dissolved Oxygen (3/7)</vt:lpstr>
      <vt:lpstr>Quality Control Procedure for Dissolved Oxygen (4/7)</vt:lpstr>
      <vt:lpstr>Quality Control Procedure for Dissolved Oxygen (5/7)</vt:lpstr>
      <vt:lpstr>Quality Control Procedure for Dissolved Oxygen (6/7)</vt:lpstr>
      <vt:lpstr>Quality Control Procedure for Dissolved Oxygen (7/7)</vt:lpstr>
      <vt:lpstr>Dissolved Oxygen Protocol Using a Commercial Test Kit (1/3)</vt:lpstr>
      <vt:lpstr>Dissolved Oxygen Protocol Using a Commercial Test Kit (2/3)</vt:lpstr>
      <vt:lpstr>Dissolved Oxygen Protocol Using a Commercial Test Kit (3/3)</vt:lpstr>
      <vt:lpstr>Let’s test your knowledge! Question 5</vt:lpstr>
      <vt:lpstr>Let’s test your knowledge! Answer to Question 5</vt:lpstr>
      <vt:lpstr>Let’s test your knowledge! Question 6</vt:lpstr>
      <vt:lpstr>Let’s test your knowledge! Answer to Question 6</vt:lpstr>
      <vt:lpstr>Let’s test your knowledge! Question 7</vt:lpstr>
      <vt:lpstr>Let’s test your knowledge! Answer to Question 7</vt:lpstr>
      <vt:lpstr>Hydrosphere Site Creation </vt:lpstr>
      <vt:lpstr>Submit Your Data to GLOBE </vt:lpstr>
      <vt:lpstr>Dissolved Oxygen Protocol Data Entry </vt:lpstr>
      <vt:lpstr>Dissolved Oxygen Protocol Data Entry </vt:lpstr>
      <vt:lpstr>Dissolved Oxygen Protocol Site Information </vt:lpstr>
      <vt:lpstr>Dissolved Oxygen Protocol Site Information </vt:lpstr>
      <vt:lpstr>Entering Measurement Data </vt:lpstr>
      <vt:lpstr>Enter the Water Body State </vt:lpstr>
      <vt:lpstr>Select the Method Used to Measure Dissolved Oxygen </vt:lpstr>
      <vt:lpstr>Enter Test Kit Measurement Data </vt:lpstr>
      <vt:lpstr>Review Data Entry and Send Data </vt:lpstr>
      <vt:lpstr>Data System Responses </vt:lpstr>
      <vt:lpstr>Visualize and Retrieve Water DO Data-1</vt:lpstr>
      <vt:lpstr>Visualize and Retrieve Water DO Data-2</vt:lpstr>
      <vt:lpstr>Visualize and Retrieve Water DO Data-3</vt:lpstr>
      <vt:lpstr>Review questions to help you prepare to conduct the Hydrosphere Dissolved Oxygen Protocol</vt:lpstr>
      <vt:lpstr>You are done! </vt:lpstr>
      <vt:lpstr>FAQ:  Frequently Asked Questions-1</vt:lpstr>
      <vt:lpstr>FAQ:  Frequently Asked Questions-2</vt:lpstr>
      <vt:lpstr>FAQ:  Frequently Asked Questions-3</vt:lpstr>
      <vt:lpstr>Questions for Research Investigations</vt:lpstr>
      <vt:lpstr>We want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Alison Mote</cp:lastModifiedBy>
  <cp:revision>1</cp:revision>
  <dcterms:created xsi:type="dcterms:W3CDTF">2016-05-28T21:57:48Z</dcterms:created>
  <dcterms:modified xsi:type="dcterms:W3CDTF">2026-04-09T19:45:08Z</dcterms:modified>
</cp:coreProperties>
</file>