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51"/>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Lst>
  <p:sldSz cx="9144000" cy="6858000" type="screen4x3"/>
  <p:notesSz cx="6858000" cy="9144000"/>
  <p:embeddedFontLst>
    <p:embeddedFont>
      <p:font typeface="Architects Daughter"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vyWzmZqOCN2dSxLVIv9cKVCab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801" autoAdjust="0"/>
  </p:normalViewPr>
  <p:slideViewPr>
    <p:cSldViewPr snapToGrid="0">
      <p:cViewPr varScale="1">
        <p:scale>
          <a:sx n="112" d="100"/>
          <a:sy n="112" d="100"/>
        </p:scale>
        <p:origin x="1832" y="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customschemas.google.com/relationships/presentationmetadata" Target="metadata"/><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0" name="Google Shape;32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44" name="Google Shape;34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6" name="Google Shape;24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3" name="Google Shape;26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9" name="Google Shape;27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27" descr="A blue background with white text&#10;&#10;AI-generated content may be incorrect."/>
          <p:cNvPicPr preferRelativeResize="0"/>
          <p:nvPr/>
        </p:nvPicPr>
        <p:blipFill rotWithShape="1">
          <a:blip r:embed="rId2">
            <a:alphaModFix/>
          </a:blip>
          <a:srcRect/>
          <a:stretch/>
        </p:blipFill>
        <p:spPr>
          <a:xfrm>
            <a:off x="65317" y="-21772"/>
            <a:ext cx="3548742" cy="786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6"/>
          <p:cNvGrpSpPr/>
          <p:nvPr/>
        </p:nvGrpSpPr>
        <p:grpSpPr>
          <a:xfrm>
            <a:off x="1" y="-53364"/>
            <a:ext cx="6400828" cy="821267"/>
            <a:chOff x="0" y="0"/>
            <a:chExt cx="6400828" cy="821267"/>
          </a:xfrm>
        </p:grpSpPr>
        <p:sp>
          <p:nvSpPr>
            <p:cNvPr id="12" name="Google Shape;12;p26"/>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A2659"/>
                </a:solidFill>
                <a:latin typeface="Calibri"/>
                <a:ea typeface="Calibri"/>
                <a:cs typeface="Calibri"/>
                <a:sym typeface="Calibri"/>
              </a:endParaRPr>
            </a:p>
          </p:txBody>
        </p:sp>
        <p:sp>
          <p:nvSpPr>
            <p:cNvPr id="13" name="Google Shape;13;p26"/>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13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6"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6"/>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6" name="Google Shape;16;p26" descr="IconHydrosphereSM.png"/>
            <p:cNvPicPr preferRelativeResize="0"/>
            <p:nvPr/>
          </p:nvPicPr>
          <p:blipFill rotWithShape="1">
            <a:blip r:embed="rId6">
              <a:alphaModFix/>
            </a:blip>
            <a:srcRect/>
            <a:stretch/>
          </p:blipFill>
          <p:spPr>
            <a:xfrm>
              <a:off x="3799314" y="135658"/>
              <a:ext cx="630768" cy="632169"/>
            </a:xfrm>
            <a:prstGeom prst="rect">
              <a:avLst/>
            </a:prstGeom>
            <a:noFill/>
            <a:ln>
              <a:noFill/>
            </a:ln>
            <a:effectLst>
              <a:outerShdw blurRad="292100" dist="139700" dir="2700000" algn="tl" rotWithShape="0">
                <a:srgbClr val="333333">
                  <a:alpha val="63921"/>
                </a:srgbClr>
              </a:outerShdw>
            </a:effectLst>
          </p:spPr>
        </p:pic>
      </p:grpSp>
      <p:sp>
        <p:nvSpPr>
          <p:cNvPr id="17" name="Google Shape;17;p26"/>
          <p:cNvSpPr txBox="1"/>
          <p:nvPr/>
        </p:nvSpPr>
        <p:spPr>
          <a:xfrm>
            <a:off x="6249898" y="109786"/>
            <a:ext cx="260991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Protocol Using a Probe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6"/>
          <p:cNvSpPr/>
          <p:nvPr/>
        </p:nvSpPr>
        <p:spPr>
          <a:xfrm>
            <a:off x="4552997"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9" name="Google Shape;19;p26"/>
          <p:cNvSpPr/>
          <p:nvPr/>
        </p:nvSpPr>
        <p:spPr>
          <a:xfrm>
            <a:off x="6097009"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6" descr="1_PPTHydro_PH_Final_12_15_Lo.jpg"/>
          <p:cNvPicPr preferRelativeResize="0"/>
          <p:nvPr/>
        </p:nvPicPr>
        <p:blipFill rotWithShape="1">
          <a:blip r:embed="rId7">
            <a:alphaModFix/>
          </a:blip>
          <a:srcRect/>
          <a:stretch/>
        </p:blipFill>
        <p:spPr>
          <a:xfrm>
            <a:off x="0" y="776111"/>
            <a:ext cx="9144000" cy="62130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4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7" name="Google Shape;117;p44"/>
          <p:cNvGrpSpPr/>
          <p:nvPr/>
        </p:nvGrpSpPr>
        <p:grpSpPr>
          <a:xfrm>
            <a:off x="7919805" y="51272"/>
            <a:ext cx="1103962" cy="873141"/>
            <a:chOff x="2932656" y="872333"/>
            <a:chExt cx="1103962" cy="873141"/>
          </a:xfrm>
        </p:grpSpPr>
        <p:sp>
          <p:nvSpPr>
            <p:cNvPr id="118" name="Google Shape;118;p4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20" name="Google Shape;120;p4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1" name="Google Shape;121;p4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22" name="Google Shape;122;p4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23" name="Google Shape;123;p4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24" name="Google Shape;124;p4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25" name="Google Shape;125;p4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4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9" name="Google Shape;129;p46"/>
          <p:cNvGrpSpPr/>
          <p:nvPr/>
        </p:nvGrpSpPr>
        <p:grpSpPr>
          <a:xfrm>
            <a:off x="7932915" y="55980"/>
            <a:ext cx="1103962" cy="873142"/>
            <a:chOff x="6285205" y="3863282"/>
            <a:chExt cx="1103962" cy="873142"/>
          </a:xfrm>
        </p:grpSpPr>
        <p:sp>
          <p:nvSpPr>
            <p:cNvPr id="130" name="Google Shape;130;p4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32" name="Google Shape;132;p4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3" name="Google Shape;133;p4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34" name="Google Shape;134;p46"/>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35" name="Google Shape;135;p4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36" name="Google Shape;136;p4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37" name="Google Shape;137;p4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4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1" name="Google Shape;141;p48"/>
          <p:cNvGrpSpPr/>
          <p:nvPr/>
        </p:nvGrpSpPr>
        <p:grpSpPr>
          <a:xfrm>
            <a:off x="7925433" y="51272"/>
            <a:ext cx="1172116" cy="873142"/>
            <a:chOff x="4838174" y="5007913"/>
            <a:chExt cx="1172116" cy="873142"/>
          </a:xfrm>
        </p:grpSpPr>
        <p:sp>
          <p:nvSpPr>
            <p:cNvPr id="142" name="Google Shape;142;p4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8"/>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144" name="Google Shape;144;p4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5" name="Google Shape;145;p4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46" name="Google Shape;146;p4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47" name="Google Shape;147;p4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48" name="Google Shape;148;p4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49" name="Google Shape;149;p4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5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3" name="Google Shape;153;p50"/>
          <p:cNvGrpSpPr/>
          <p:nvPr/>
        </p:nvGrpSpPr>
        <p:grpSpPr>
          <a:xfrm>
            <a:off x="7980619" y="51272"/>
            <a:ext cx="1103962" cy="873142"/>
            <a:chOff x="1375335" y="4888824"/>
            <a:chExt cx="1103962" cy="873142"/>
          </a:xfrm>
        </p:grpSpPr>
        <p:sp>
          <p:nvSpPr>
            <p:cNvPr id="154" name="Google Shape;154;p5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56" name="Google Shape;156;p5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7" name="Google Shape;157;p5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58" name="Google Shape;158;p5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59" name="Google Shape;159;p5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60" name="Google Shape;160;p5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61" name="Google Shape;161;p5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5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5" name="Google Shape;165;p52"/>
          <p:cNvGrpSpPr/>
          <p:nvPr/>
        </p:nvGrpSpPr>
        <p:grpSpPr>
          <a:xfrm>
            <a:off x="7980619" y="51272"/>
            <a:ext cx="1103962" cy="873141"/>
            <a:chOff x="1375335" y="3781280"/>
            <a:chExt cx="1103962" cy="873141"/>
          </a:xfrm>
        </p:grpSpPr>
        <p:sp>
          <p:nvSpPr>
            <p:cNvPr id="166" name="Google Shape;166;p52"/>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52"/>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68" name="Google Shape;168;p5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9" name="Google Shape;169;p5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70" name="Google Shape;170;p5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38CD5"/>
                </a:solidFill>
                <a:latin typeface="Calibri"/>
                <a:ea typeface="Calibri"/>
                <a:cs typeface="Calibri"/>
                <a:sym typeface="Calibri"/>
              </a:rPr>
              <a:t>D. How to collect your data.</a:t>
            </a:r>
            <a:br>
              <a:rPr lang="en-US" sz="1200" b="1" i="0" u="none" strike="noStrike" cap="none">
                <a:solidFill>
                  <a:srgbClr val="538CD5"/>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resources</a:t>
            </a:r>
            <a:endParaRPr sz="1200" b="1" i="0" u="none" strike="noStrike" cap="none">
              <a:solidFill>
                <a:srgbClr val="000090"/>
              </a:solidFill>
              <a:latin typeface="Calibri"/>
              <a:ea typeface="Calibri"/>
              <a:cs typeface="Calibri"/>
              <a:sym typeface="Calibri"/>
            </a:endParaRPr>
          </a:p>
        </p:txBody>
      </p:sp>
      <p:sp>
        <p:nvSpPr>
          <p:cNvPr id="171" name="Google Shape;171;p5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72" name="Google Shape;172;p5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73" name="Google Shape;173;p5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grpSp>
        <p:nvGrpSpPr>
          <p:cNvPr id="176" name="Google Shape;176;p54"/>
          <p:cNvGrpSpPr/>
          <p:nvPr/>
        </p:nvGrpSpPr>
        <p:grpSpPr>
          <a:xfrm>
            <a:off x="1445312" y="854228"/>
            <a:ext cx="1122067" cy="887461"/>
            <a:chOff x="1445312" y="854228"/>
            <a:chExt cx="1122067" cy="887461"/>
          </a:xfrm>
        </p:grpSpPr>
        <p:sp>
          <p:nvSpPr>
            <p:cNvPr id="177" name="Google Shape;177;p5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179" name="Google Shape;179;p54"/>
          <p:cNvGrpSpPr/>
          <p:nvPr/>
        </p:nvGrpSpPr>
        <p:grpSpPr>
          <a:xfrm>
            <a:off x="2932656" y="872333"/>
            <a:ext cx="1103962" cy="873141"/>
            <a:chOff x="2932656" y="872333"/>
            <a:chExt cx="1103962" cy="873141"/>
          </a:xfrm>
        </p:grpSpPr>
        <p:sp>
          <p:nvSpPr>
            <p:cNvPr id="180" name="Google Shape;180;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182" name="Google Shape;182;p54"/>
          <p:cNvGrpSpPr/>
          <p:nvPr/>
        </p:nvGrpSpPr>
        <p:grpSpPr>
          <a:xfrm>
            <a:off x="4418556" y="967979"/>
            <a:ext cx="1103962" cy="873141"/>
            <a:chOff x="4418556" y="967979"/>
            <a:chExt cx="1103962" cy="873141"/>
          </a:xfrm>
        </p:grpSpPr>
        <p:sp>
          <p:nvSpPr>
            <p:cNvPr id="183" name="Google Shape;183;p5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4"/>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185" name="Google Shape;185;p54"/>
          <p:cNvGrpSpPr/>
          <p:nvPr/>
        </p:nvGrpSpPr>
        <p:grpSpPr>
          <a:xfrm>
            <a:off x="1410627" y="2455123"/>
            <a:ext cx="1103962" cy="893063"/>
            <a:chOff x="1410627" y="2455123"/>
            <a:chExt cx="1103962" cy="893063"/>
          </a:xfrm>
        </p:grpSpPr>
        <p:sp>
          <p:nvSpPr>
            <p:cNvPr id="186" name="Google Shape;186;p54"/>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54"/>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188" name="Google Shape;188;p54"/>
          <p:cNvGrpSpPr/>
          <p:nvPr/>
        </p:nvGrpSpPr>
        <p:grpSpPr>
          <a:xfrm>
            <a:off x="2981189" y="2467920"/>
            <a:ext cx="1103962" cy="880267"/>
            <a:chOff x="2981189" y="2467920"/>
            <a:chExt cx="1103962" cy="880267"/>
          </a:xfrm>
        </p:grpSpPr>
        <p:sp>
          <p:nvSpPr>
            <p:cNvPr id="189" name="Google Shape;189;p5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191" name="Google Shape;191;p54"/>
          <p:cNvGrpSpPr/>
          <p:nvPr/>
        </p:nvGrpSpPr>
        <p:grpSpPr>
          <a:xfrm>
            <a:off x="4463231" y="2475168"/>
            <a:ext cx="1103962" cy="873141"/>
            <a:chOff x="4463231" y="2475168"/>
            <a:chExt cx="1103962" cy="873141"/>
          </a:xfrm>
        </p:grpSpPr>
        <p:sp>
          <p:nvSpPr>
            <p:cNvPr id="192" name="Google Shape;192;p54"/>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54"/>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194" name="Google Shape;194;p54"/>
          <p:cNvGrpSpPr/>
          <p:nvPr/>
        </p:nvGrpSpPr>
        <p:grpSpPr>
          <a:xfrm>
            <a:off x="6010290" y="2485874"/>
            <a:ext cx="1103962" cy="873141"/>
            <a:chOff x="6010290" y="2485874"/>
            <a:chExt cx="1103962" cy="873141"/>
          </a:xfrm>
        </p:grpSpPr>
        <p:sp>
          <p:nvSpPr>
            <p:cNvPr id="195" name="Google Shape;195;p54"/>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4"/>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grpSp>
        <p:nvGrpSpPr>
          <p:cNvPr id="197" name="Google Shape;197;p54"/>
          <p:cNvGrpSpPr/>
          <p:nvPr/>
        </p:nvGrpSpPr>
        <p:grpSpPr>
          <a:xfrm>
            <a:off x="5902565" y="945552"/>
            <a:ext cx="1103962" cy="879786"/>
            <a:chOff x="5902565" y="945552"/>
            <a:chExt cx="1103962" cy="879786"/>
          </a:xfrm>
        </p:grpSpPr>
        <p:sp>
          <p:nvSpPr>
            <p:cNvPr id="198" name="Google Shape;198;p54"/>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4"/>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Salinity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00" name="Google Shape;200;p54"/>
          <p:cNvGrpSpPr/>
          <p:nvPr/>
        </p:nvGrpSpPr>
        <p:grpSpPr>
          <a:xfrm>
            <a:off x="1375335" y="3781280"/>
            <a:ext cx="1103962" cy="873141"/>
            <a:chOff x="1375335" y="3781280"/>
            <a:chExt cx="1103962" cy="873141"/>
          </a:xfrm>
        </p:grpSpPr>
        <p:sp>
          <p:nvSpPr>
            <p:cNvPr id="201" name="Google Shape;201;p5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5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03" name="Google Shape;203;p54"/>
          <p:cNvGrpSpPr/>
          <p:nvPr/>
        </p:nvGrpSpPr>
        <p:grpSpPr>
          <a:xfrm>
            <a:off x="3144060" y="3786557"/>
            <a:ext cx="1103962" cy="873142"/>
            <a:chOff x="3144060" y="3786557"/>
            <a:chExt cx="1103962" cy="873142"/>
          </a:xfrm>
        </p:grpSpPr>
        <p:sp>
          <p:nvSpPr>
            <p:cNvPr id="204" name="Google Shape;204;p54"/>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54"/>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06" name="Google Shape;206;p54"/>
          <p:cNvGrpSpPr/>
          <p:nvPr/>
        </p:nvGrpSpPr>
        <p:grpSpPr>
          <a:xfrm>
            <a:off x="4787671" y="3863282"/>
            <a:ext cx="1103962" cy="873142"/>
            <a:chOff x="4787671" y="3863282"/>
            <a:chExt cx="1103962" cy="873142"/>
          </a:xfrm>
        </p:grpSpPr>
        <p:sp>
          <p:nvSpPr>
            <p:cNvPr id="207" name="Google Shape;207;p54"/>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54"/>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09" name="Google Shape;209;p54"/>
          <p:cNvGrpSpPr/>
          <p:nvPr/>
        </p:nvGrpSpPr>
        <p:grpSpPr>
          <a:xfrm>
            <a:off x="6285205" y="3863282"/>
            <a:ext cx="1103962" cy="873142"/>
            <a:chOff x="6285205" y="3863282"/>
            <a:chExt cx="1103962" cy="873142"/>
          </a:xfrm>
        </p:grpSpPr>
        <p:sp>
          <p:nvSpPr>
            <p:cNvPr id="210" name="Google Shape;210;p54"/>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4"/>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12" name="Google Shape;212;p54"/>
          <p:cNvGrpSpPr/>
          <p:nvPr/>
        </p:nvGrpSpPr>
        <p:grpSpPr>
          <a:xfrm>
            <a:off x="1375335" y="4888824"/>
            <a:ext cx="1103962" cy="873142"/>
            <a:chOff x="1375335" y="4888824"/>
            <a:chExt cx="1103962" cy="873142"/>
          </a:xfrm>
        </p:grpSpPr>
        <p:sp>
          <p:nvSpPr>
            <p:cNvPr id="213" name="Google Shape;213;p54"/>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54"/>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15" name="Google Shape;215;p54"/>
          <p:cNvGrpSpPr/>
          <p:nvPr/>
        </p:nvGrpSpPr>
        <p:grpSpPr>
          <a:xfrm>
            <a:off x="4838174" y="5007913"/>
            <a:ext cx="1172116" cy="873142"/>
            <a:chOff x="4838174" y="5007913"/>
            <a:chExt cx="1172116" cy="873142"/>
          </a:xfrm>
        </p:grpSpPr>
        <p:sp>
          <p:nvSpPr>
            <p:cNvPr id="216" name="Google Shape;216;p54"/>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4"/>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18" name="Google Shape;218;p54"/>
          <p:cNvGrpSpPr/>
          <p:nvPr/>
        </p:nvGrpSpPr>
        <p:grpSpPr>
          <a:xfrm>
            <a:off x="3038859" y="4998979"/>
            <a:ext cx="1103962" cy="873142"/>
            <a:chOff x="3038859" y="4998979"/>
            <a:chExt cx="1103962" cy="873142"/>
          </a:xfrm>
        </p:grpSpPr>
        <p:sp>
          <p:nvSpPr>
            <p:cNvPr id="219" name="Google Shape;219;p54"/>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4"/>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21" name="Google Shape;221;p54"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3921"/>
              </a:srgbClr>
            </a:outerShdw>
          </a:effectLst>
        </p:spPr>
      </p:pic>
      <p:pic>
        <p:nvPicPr>
          <p:cNvPr id="222" name="Google Shape;222;p54"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3921"/>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2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2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6" name="Google Shape;26;p2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27" name="Google Shape;27;p28" descr="IconHydrosphereSM.png"/>
          <p:cNvPicPr preferRelativeResize="0"/>
          <p:nvPr/>
        </p:nvPicPr>
        <p:blipFill rotWithShape="1">
          <a:blip r:embed="rId4">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pic>
        <p:nvPicPr>
          <p:cNvPr id="28" name="Google Shape;28;p2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29" name="Google Shape;29;p28"/>
          <p:cNvSpPr/>
          <p:nvPr/>
        </p:nvSpPr>
        <p:spPr>
          <a:xfrm>
            <a:off x="2" y="1219646"/>
            <a:ext cx="1164169"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72"/>
              </a:buClr>
              <a:buSzPts val="1200"/>
              <a:buFont typeface="Calibri"/>
              <a:buAutoNum type="alphaUcPeriod"/>
            </a:pPr>
            <a:r>
              <a:rPr lang="en-US" sz="1200" b="1" i="0" u="none" strike="noStrike" cap="none">
                <a:solidFill>
                  <a:srgbClr val="000072"/>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72"/>
              </a:buClr>
              <a:buSzPts val="1200"/>
              <a:buFont typeface="Calibri"/>
              <a:buNone/>
            </a:pPr>
            <a:r>
              <a:rPr lang="en-US" sz="1200" b="1" i="0" u="none" strike="noStrike" cap="none">
                <a:solidFill>
                  <a:srgbClr val="000072"/>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30" name="Google Shape;30;p2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1" name="Google Shape;31;p28"/>
          <p:cNvGrpSpPr/>
          <p:nvPr/>
        </p:nvGrpSpPr>
        <p:grpSpPr>
          <a:xfrm>
            <a:off x="7860610" y="68544"/>
            <a:ext cx="1103962" cy="873141"/>
            <a:chOff x="4418556" y="967979"/>
            <a:chExt cx="1103962" cy="873141"/>
          </a:xfrm>
        </p:grpSpPr>
        <p:sp>
          <p:nvSpPr>
            <p:cNvPr id="32" name="Google Shape;32;p28"/>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8"/>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7" name="Google Shape;37;p3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8" name="Google Shape;38;p3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grpSp>
        <p:nvGrpSpPr>
          <p:cNvPr id="39" name="Google Shape;39;p30"/>
          <p:cNvGrpSpPr/>
          <p:nvPr/>
        </p:nvGrpSpPr>
        <p:grpSpPr>
          <a:xfrm>
            <a:off x="7731995" y="62183"/>
            <a:ext cx="1103962" cy="879786"/>
            <a:chOff x="5902565" y="945552"/>
            <a:chExt cx="1103962" cy="879786"/>
          </a:xfrm>
        </p:grpSpPr>
        <p:sp>
          <p:nvSpPr>
            <p:cNvPr id="40" name="Google Shape;40;p30"/>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0"/>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sp>
        <p:nvSpPr>
          <p:cNvPr id="42" name="Google Shape;42;p30"/>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8CB3E3"/>
              </a:buClr>
              <a:buSzPts val="1200"/>
              <a:buFont typeface="Calibri"/>
              <a:buAutoNum type="alphaUcPeriod"/>
            </a:pPr>
            <a:r>
              <a:rPr lang="en-US" sz="1200" b="1" i="0" u="none" strike="noStrike" cap="none">
                <a:solidFill>
                  <a:srgbClr val="8CB3E3"/>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8CB3E3"/>
              </a:buClr>
              <a:buSzPts val="1200"/>
              <a:buFont typeface="Calibri"/>
              <a:buNone/>
            </a:pPr>
            <a:r>
              <a:rPr lang="en-US" sz="1200" b="1" i="0" u="none" strike="noStrike" cap="none">
                <a:solidFill>
                  <a:srgbClr val="8CB3E3"/>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43" name="Google Shape;43;p3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44" name="Google Shape;44;p3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45" name="Google Shape;45;p3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3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32"/>
          <p:cNvGrpSpPr/>
          <p:nvPr/>
        </p:nvGrpSpPr>
        <p:grpSpPr>
          <a:xfrm>
            <a:off x="7912579" y="51272"/>
            <a:ext cx="1103962" cy="893063"/>
            <a:chOff x="1410627" y="2455123"/>
            <a:chExt cx="1103962" cy="893063"/>
          </a:xfrm>
        </p:grpSpPr>
        <p:sp>
          <p:nvSpPr>
            <p:cNvPr id="50" name="Google Shape;50;p32"/>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2"/>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3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3" name="Google Shape;53;p3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54" name="Google Shape;54;p3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C. How your measurements can help</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55" name="Google Shape;55;p3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56" name="Google Shape;56;p3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57" name="Google Shape;57;p3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3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34"/>
          <p:cNvGrpSpPr/>
          <p:nvPr/>
        </p:nvGrpSpPr>
        <p:grpSpPr>
          <a:xfrm>
            <a:off x="7884711" y="43872"/>
            <a:ext cx="1122067" cy="887461"/>
            <a:chOff x="1445312" y="854228"/>
            <a:chExt cx="1122067" cy="887461"/>
          </a:xfrm>
        </p:grpSpPr>
        <p:sp>
          <p:nvSpPr>
            <p:cNvPr id="62" name="Google Shape;62;p3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3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5" name="Google Shape;65;p3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66" name="Google Shape;66;p3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67" name="Google Shape;67;p3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68" name="Google Shape;68;p3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69" name="Google Shape;69;p3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3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36"/>
          <p:cNvGrpSpPr/>
          <p:nvPr/>
        </p:nvGrpSpPr>
        <p:grpSpPr>
          <a:xfrm>
            <a:off x="7948933" y="51272"/>
            <a:ext cx="1103962" cy="880267"/>
            <a:chOff x="2981189" y="2467920"/>
            <a:chExt cx="1103962" cy="880267"/>
          </a:xfrm>
        </p:grpSpPr>
        <p:sp>
          <p:nvSpPr>
            <p:cNvPr id="74" name="Google Shape;74;p3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76" name="Google Shape;76;p3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7" name="Google Shape;77;p3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78" name="Google Shape;78;p36"/>
          <p:cNvSpPr/>
          <p:nvPr/>
        </p:nvSpPr>
        <p:spPr>
          <a:xfrm>
            <a:off x="3" y="1179293"/>
            <a:ext cx="115358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E. Submitting data to GLOBE.</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79" name="Google Shape;79;p3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80" name="Google Shape;80;p3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81" name="Google Shape;81;p3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3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38"/>
          <p:cNvGrpSpPr/>
          <p:nvPr/>
        </p:nvGrpSpPr>
        <p:grpSpPr>
          <a:xfrm>
            <a:off x="7946599" y="37026"/>
            <a:ext cx="1103962" cy="873141"/>
            <a:chOff x="4463231" y="2475168"/>
            <a:chExt cx="1103962" cy="873141"/>
          </a:xfrm>
        </p:grpSpPr>
        <p:sp>
          <p:nvSpPr>
            <p:cNvPr id="86" name="Google Shape;86;p38"/>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8"/>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88" name="Google Shape;88;p3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9" name="Google Shape;89;p3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90" name="Google Shape;90;p3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F. Understand the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91" name="Google Shape;91;p3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92" name="Google Shape;92;p3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93" name="Google Shape;93;p3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0"/>
          <p:cNvGrpSpPr/>
          <p:nvPr/>
        </p:nvGrpSpPr>
        <p:grpSpPr>
          <a:xfrm>
            <a:off x="7954321" y="51272"/>
            <a:ext cx="1103962" cy="873141"/>
            <a:chOff x="6010290" y="2485874"/>
            <a:chExt cx="1103962" cy="873141"/>
          </a:xfrm>
        </p:grpSpPr>
        <p:sp>
          <p:nvSpPr>
            <p:cNvPr id="98" name="Google Shape;98;p40"/>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0"/>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pic>
        <p:nvPicPr>
          <p:cNvPr id="100" name="Google Shape;100;p4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1" name="Google Shape;101;p4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02" name="Google Shape;102;p4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G. Quiz yourself</a:t>
            </a: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03" name="Google Shape;103;p4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04" name="Google Shape;104;p4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3921"/>
              </a:srgbClr>
            </a:outerShdw>
          </a:effectLst>
        </p:spPr>
      </p:pic>
      <p:sp>
        <p:nvSpPr>
          <p:cNvPr id="105" name="Google Shape;105;p4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4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4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10" name="Google Shape;110;p4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3921"/>
              </a:srgbClr>
            </a:outerShdw>
          </a:effectLst>
        </p:spPr>
      </p:pic>
      <p:sp>
        <p:nvSpPr>
          <p:cNvPr id="111" name="Google Shape;111;p42"/>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12" name="Google Shape;112;p42"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3921"/>
              </a:srgbClr>
            </a:outerShdw>
          </a:effectLst>
        </p:spPr>
      </p:pic>
      <p:sp>
        <p:nvSpPr>
          <p:cNvPr id="113" name="Google Shape;113;p42"/>
          <p:cNvSpPr txBox="1"/>
          <p:nvPr/>
        </p:nvSpPr>
        <p:spPr>
          <a:xfrm>
            <a:off x="4377303" y="296316"/>
            <a:ext cx="32460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globe.gov/documents/348614/ff1147e1-6ae3-4eb1-b38c-20021910c0a8" TargetMode="External"/><Relationship Id="rId11" Type="http://schemas.openxmlformats.org/officeDocument/2006/relationships/image" Target="../media/image23.png"/><Relationship Id="rId5" Type="http://schemas.openxmlformats.org/officeDocument/2006/relationships/hyperlink" Target="http://www.globe.gov/documents/11865/0cf18ded-a3df-431d-ad72-b310970b1781" TargetMode="Externa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hyperlink" Target="https://www.globe.gov/documents/11865/d618def4-6479-8244-50ce-ca039dce73ea" TargetMode="External"/><Relationship Id="rId9" Type="http://schemas.openxmlformats.org/officeDocument/2006/relationships/image" Target="../media/image21.jpg"/><Relationship Id="rId1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hyperlink" Target="http://www.globe.gov/documents/10157/7349361/Viz+tutorial.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vis.globe.gov/GLOB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p:nvPr/>
        </p:nvSpPr>
        <p:spPr>
          <a:xfrm>
            <a:off x="1309652" y="1442820"/>
            <a:ext cx="7449702" cy="31085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Except for transparency, take water temperature before the other water measurements.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Read the temperature value on the meter while the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00" name="Google Shape;300;p10"/>
          <p:cNvSpPr/>
          <p:nvPr/>
        </p:nvSpPr>
        <p:spPr>
          <a:xfrm>
            <a:off x="1184231" y="990484"/>
            <a:ext cx="73789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Measurement Procedures</a:t>
            </a:r>
            <a:endParaRPr sz="1400" b="0" i="0" u="none" strike="noStrike" cap="none">
              <a:solidFill>
                <a:srgbClr val="000000"/>
              </a:solidFill>
              <a:latin typeface="Arial"/>
              <a:ea typeface="Arial"/>
              <a:cs typeface="Arial"/>
              <a:sym typeface="Arial"/>
            </a:endParaRPr>
          </a:p>
        </p:txBody>
      </p:sp>
      <p:pic>
        <p:nvPicPr>
          <p:cNvPr id="301" name="Google Shape;301;p10" descr="A male student measuring water temperature in a bucket"/>
          <p:cNvPicPr preferRelativeResize="0"/>
          <p:nvPr/>
        </p:nvPicPr>
        <p:blipFill rotWithShape="1">
          <a:blip r:embed="rId3">
            <a:alphaModFix/>
          </a:blip>
          <a:srcRect/>
          <a:stretch/>
        </p:blipFill>
        <p:spPr>
          <a:xfrm>
            <a:off x="5926666" y="4141693"/>
            <a:ext cx="2762132" cy="2071599"/>
          </a:xfrm>
          <a:prstGeom prst="rect">
            <a:avLst/>
          </a:prstGeom>
          <a:noFill/>
          <a:ln>
            <a:noFill/>
          </a:ln>
        </p:spPr>
      </p:pic>
      <p:sp>
        <p:nvSpPr>
          <p:cNvPr id="302" name="Google Shape;302;p10"/>
          <p:cNvSpPr txBox="1"/>
          <p:nvPr/>
        </p:nvSpPr>
        <p:spPr>
          <a:xfrm>
            <a:off x="1309652" y="4366728"/>
            <a:ext cx="427429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p:nvPr/>
        </p:nvSpPr>
        <p:spPr>
          <a:xfrm>
            <a:off x="1440039" y="1760128"/>
            <a:ext cx="7380202" cy="12003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stored with the cap 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well rinsed with distilled water after use to avoid mineral deposit accumulation.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periodically be cleaned with alcohol.</a:t>
            </a:r>
            <a:endParaRPr sz="1800" b="0" i="0" u="none" strike="noStrike" cap="none">
              <a:solidFill>
                <a:schemeClr val="dk1"/>
              </a:solidFill>
              <a:latin typeface="Calibri"/>
              <a:ea typeface="Calibri"/>
              <a:cs typeface="Calibri"/>
              <a:sym typeface="Calibri"/>
            </a:endParaRPr>
          </a:p>
        </p:txBody>
      </p:sp>
      <p:sp>
        <p:nvSpPr>
          <p:cNvPr id="308" name="Google Shape;308;p11"/>
          <p:cNvSpPr/>
          <p:nvPr/>
        </p:nvSpPr>
        <p:spPr>
          <a:xfrm>
            <a:off x="1309653" y="1190539"/>
            <a:ext cx="62812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Instrument Care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p:nvPr/>
        </p:nvSpPr>
        <p:spPr>
          <a:xfrm>
            <a:off x="1375737" y="1145080"/>
            <a:ext cx="749481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Sources for Equipment You Need for the Water Temperature Protocol</a:t>
            </a:r>
            <a:endParaRPr sz="2000" b="1" i="0" u="none" strike="noStrike" cap="none">
              <a:solidFill>
                <a:srgbClr val="055000"/>
              </a:solidFill>
              <a:latin typeface="Calibri"/>
              <a:ea typeface="Calibri"/>
              <a:cs typeface="Calibri"/>
              <a:sym typeface="Calibri"/>
            </a:endParaRPr>
          </a:p>
        </p:txBody>
      </p:sp>
      <p:sp>
        <p:nvSpPr>
          <p:cNvPr id="314" name="Google Shape;314;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15" name="Google Shape;315;p12"/>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3921"/>
              </a:srgbClr>
            </a:outerShdw>
          </a:effectLst>
        </p:spPr>
      </p:pic>
      <p:sp>
        <p:nvSpPr>
          <p:cNvPr id="316" name="Google Shape;316;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Where to find specifications for instruments used in GLOBE investigations</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p:nvPr/>
        </p:nvSpPr>
        <p:spPr>
          <a:xfrm>
            <a:off x="1305418" y="1025494"/>
            <a:ext cx="7083814" cy="566308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Water Temperature Protocol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23" name="Google Shape;323;p13" descr="Clipboard with equipment list including calibrated meter and probe, latex gloves, pen or pencil, clock or watch"/>
          <p:cNvGrpSpPr/>
          <p:nvPr/>
        </p:nvGrpSpPr>
        <p:grpSpPr>
          <a:xfrm>
            <a:off x="6115570" y="862126"/>
            <a:ext cx="3023347" cy="3718278"/>
            <a:chOff x="6592772" y="1178762"/>
            <a:chExt cx="3355918" cy="4057268"/>
          </a:xfrm>
        </p:grpSpPr>
        <p:pic>
          <p:nvPicPr>
            <p:cNvPr id="324" name="Google Shape;324;p13" descr="ClipboardandPaper.png"/>
            <p:cNvPicPr preferRelativeResize="0"/>
            <p:nvPr/>
          </p:nvPicPr>
          <p:blipFill rotWithShape="1">
            <a:blip r:embed="rId3">
              <a:alphaModFix/>
            </a:blip>
            <a:srcRect/>
            <a:stretch/>
          </p:blipFill>
          <p:spPr>
            <a:xfrm rot="624378">
              <a:off x="6897170" y="1397088"/>
              <a:ext cx="2747122" cy="3620616"/>
            </a:xfrm>
            <a:prstGeom prst="rect">
              <a:avLst/>
            </a:prstGeom>
            <a:noFill/>
            <a:ln>
              <a:noFill/>
            </a:ln>
            <a:effectLst>
              <a:outerShdw blurRad="292100" dist="139700" dir="2700000" algn="tl" rotWithShape="0">
                <a:srgbClr val="333333">
                  <a:alpha val="63921"/>
                </a:srgbClr>
              </a:outerShdw>
            </a:effectLst>
          </p:spPr>
        </p:pic>
        <p:sp>
          <p:nvSpPr>
            <p:cNvPr id="325" name="Google Shape;325;p13"/>
            <p:cNvSpPr txBox="1"/>
            <p:nvPr/>
          </p:nvSpPr>
          <p:spPr>
            <a:xfrm rot="624378">
              <a:off x="7240550" y="2101315"/>
              <a:ext cx="2311874" cy="1981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Architects Daughter"/>
                  <a:ea typeface="Architects Daughter"/>
                  <a:cs typeface="Architects Daughter"/>
                  <a:sym typeface="Architects Daughter"/>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p:txBody>
        </p:sp>
      </p:grpSp>
      <p:sp>
        <p:nvSpPr>
          <p:cNvPr id="326" name="Google Shape;326;p13"/>
          <p:cNvSpPr/>
          <p:nvPr/>
        </p:nvSpPr>
        <p:spPr>
          <a:xfrm>
            <a:off x="1165414" y="4143252"/>
            <a:ext cx="842221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Assemble Necessary Documents: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Water Temperature Data Sheet</a:t>
            </a: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Water Temperature Protocol for Thermometer Probes Field Guide</a:t>
            </a: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Calibrating an Alcohol-filled Thermometer Lab Guide</a:t>
            </a: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Time: </a:t>
            </a:r>
            <a:r>
              <a:rPr lang="en-US" sz="1800" b="0" i="0" u="none" strike="noStrike" cap="none" dirty="0">
                <a:solidFill>
                  <a:srgbClr val="000000"/>
                </a:solidFill>
                <a:latin typeface="Calibri"/>
                <a:ea typeface="Calibri"/>
                <a:cs typeface="Calibri"/>
                <a:sym typeface="Calibri"/>
              </a:rPr>
              <a:t>10 minutes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Temperature probes must be calibrated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before each use.</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Suggested Frequency</a:t>
            </a:r>
            <a:r>
              <a:rPr lang="en-US" sz="1800" b="0" i="0" u="none" strike="noStrike" cap="none" dirty="0">
                <a:solidFill>
                  <a:srgbClr val="000000"/>
                </a:solidFill>
                <a:latin typeface="Calibri"/>
                <a:ea typeface="Calibri"/>
                <a:cs typeface="Calibri"/>
                <a:sym typeface="Calibri"/>
              </a:rPr>
              <a:t>: weekly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27" name="Google Shape;327;p13"/>
          <p:cNvSpPr txBox="1"/>
          <p:nvPr/>
        </p:nvSpPr>
        <p:spPr>
          <a:xfrm>
            <a:off x="1211301" y="1561850"/>
            <a:ext cx="382838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For Calibration: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- 400 mL 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Distilled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- 500 mL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328" name="Google Shape;328;p13" descr="Screen Shot 2015-12-26 at 10.40.09 PM.png"/>
          <p:cNvPicPr preferRelativeResize="0"/>
          <p:nvPr/>
        </p:nvPicPr>
        <p:blipFill rotWithShape="1">
          <a:blip r:embed="rId7">
            <a:alphaModFix/>
          </a:blip>
          <a:srcRect/>
          <a:stretch/>
        </p:blipFill>
        <p:spPr>
          <a:xfrm>
            <a:off x="6330688" y="4737881"/>
            <a:ext cx="1574523" cy="859846"/>
          </a:xfrm>
          <a:prstGeom prst="rect">
            <a:avLst/>
          </a:prstGeom>
          <a:noFill/>
          <a:ln>
            <a:noFill/>
          </a:ln>
        </p:spPr>
      </p:pic>
      <p:pic>
        <p:nvPicPr>
          <p:cNvPr id="329" name="Google Shape;329;p13" descr="Screen Shot 2015-12-26 at 10.40.19 PM.png"/>
          <p:cNvPicPr preferRelativeResize="0"/>
          <p:nvPr/>
        </p:nvPicPr>
        <p:blipFill rotWithShape="1">
          <a:blip r:embed="rId8">
            <a:alphaModFix/>
          </a:blip>
          <a:srcRect/>
          <a:stretch/>
        </p:blipFill>
        <p:spPr>
          <a:xfrm>
            <a:off x="8198582" y="5553750"/>
            <a:ext cx="136600" cy="1134833"/>
          </a:xfrm>
          <a:prstGeom prst="rect">
            <a:avLst/>
          </a:prstGeom>
          <a:noFill/>
          <a:ln>
            <a:noFill/>
          </a:ln>
        </p:spPr>
      </p:pic>
      <p:cxnSp>
        <p:nvCxnSpPr>
          <p:cNvPr id="330" name="Google Shape;330;p13"/>
          <p:cNvCxnSpPr/>
          <p:nvPr/>
        </p:nvCxnSpPr>
        <p:spPr>
          <a:xfrm>
            <a:off x="7905211" y="5553750"/>
            <a:ext cx="429971"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pic>
        <p:nvPicPr>
          <p:cNvPr id="331" name="Google Shape;331;p13" descr="Beaker3D100mlL.jpg"/>
          <p:cNvPicPr preferRelativeResize="0"/>
          <p:nvPr/>
        </p:nvPicPr>
        <p:blipFill rotWithShape="1">
          <a:blip r:embed="rId9">
            <a:alphaModFix/>
          </a:blip>
          <a:srcRect/>
          <a:stretch/>
        </p:blipFill>
        <p:spPr>
          <a:xfrm>
            <a:off x="3270260" y="3074865"/>
            <a:ext cx="688041" cy="884172"/>
          </a:xfrm>
          <a:prstGeom prst="rect">
            <a:avLst/>
          </a:prstGeom>
          <a:noFill/>
          <a:ln>
            <a:noFill/>
          </a:ln>
        </p:spPr>
      </p:pic>
      <p:grpSp>
        <p:nvGrpSpPr>
          <p:cNvPr id="332" name="Google Shape;332;p13"/>
          <p:cNvGrpSpPr/>
          <p:nvPr/>
        </p:nvGrpSpPr>
        <p:grpSpPr>
          <a:xfrm>
            <a:off x="3375409" y="1242739"/>
            <a:ext cx="3696889" cy="3549068"/>
            <a:chOff x="3375409" y="1242739"/>
            <a:chExt cx="3696889" cy="3549068"/>
          </a:xfrm>
        </p:grpSpPr>
        <p:grpSp>
          <p:nvGrpSpPr>
            <p:cNvPr id="333" name="Google Shape;333;p13"/>
            <p:cNvGrpSpPr/>
            <p:nvPr/>
          </p:nvGrpSpPr>
          <p:grpSpPr>
            <a:xfrm rot="-1521617">
              <a:off x="4678791" y="3795406"/>
              <a:ext cx="1558386" cy="696212"/>
              <a:chOff x="5110464" y="1424636"/>
              <a:chExt cx="2652904" cy="1213715"/>
            </a:xfrm>
          </p:grpSpPr>
          <p:pic>
            <p:nvPicPr>
              <p:cNvPr id="334" name="Google Shape;334;p13" descr="Gloves.png"/>
              <p:cNvPicPr preferRelativeResize="0"/>
              <p:nvPr/>
            </p:nvPicPr>
            <p:blipFill rotWithShape="1">
              <a:blip r:embed="rId10">
                <a:alphaModFix/>
              </a:blip>
              <a:srcRect/>
              <a:stretch/>
            </p:blipFill>
            <p:spPr>
              <a:xfrm>
                <a:off x="5110464" y="1706466"/>
                <a:ext cx="1922850" cy="487834"/>
              </a:xfrm>
              <a:prstGeom prst="rect">
                <a:avLst/>
              </a:prstGeom>
              <a:noFill/>
              <a:ln>
                <a:noFill/>
              </a:ln>
            </p:spPr>
          </p:pic>
          <p:pic>
            <p:nvPicPr>
              <p:cNvPr id="335" name="Google Shape;335;p13" descr="Gloves.png"/>
              <p:cNvPicPr preferRelativeResize="0"/>
              <p:nvPr/>
            </p:nvPicPr>
            <p:blipFill rotWithShape="1">
              <a:blip r:embed="rId10">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3921"/>
                  </a:srgbClr>
                </a:outerShdw>
              </a:effectLst>
            </p:spPr>
          </p:pic>
        </p:grpSp>
        <p:pic>
          <p:nvPicPr>
            <p:cNvPr id="336" name="Google Shape;336;p13" descr="Stopwatch.png"/>
            <p:cNvPicPr preferRelativeResize="0"/>
            <p:nvPr/>
          </p:nvPicPr>
          <p:blipFill rotWithShape="1">
            <a:blip r:embed="rId11">
              <a:alphaModFix/>
            </a:blip>
            <a:srcRect/>
            <a:stretch/>
          </p:blipFill>
          <p:spPr>
            <a:xfrm>
              <a:off x="4639878" y="2615540"/>
              <a:ext cx="543783" cy="676325"/>
            </a:xfrm>
            <a:prstGeom prst="rect">
              <a:avLst/>
            </a:prstGeom>
            <a:noFill/>
            <a:ln>
              <a:noFill/>
            </a:ln>
          </p:spPr>
        </p:pic>
        <p:pic>
          <p:nvPicPr>
            <p:cNvPr id="337" name="Google Shape;337;p13" descr="Pencil.png"/>
            <p:cNvPicPr preferRelativeResize="0"/>
            <p:nvPr/>
          </p:nvPicPr>
          <p:blipFill rotWithShape="1">
            <a:blip r:embed="rId12">
              <a:alphaModFix/>
            </a:blip>
            <a:srcRect/>
            <a:stretch/>
          </p:blipFill>
          <p:spPr>
            <a:xfrm rot="-5400000">
              <a:off x="5886789" y="2410223"/>
              <a:ext cx="120543" cy="2250475"/>
            </a:xfrm>
            <a:prstGeom prst="rect">
              <a:avLst/>
            </a:prstGeom>
            <a:noFill/>
            <a:ln>
              <a:noFill/>
            </a:ln>
          </p:spPr>
        </p:pic>
        <p:pic>
          <p:nvPicPr>
            <p:cNvPr id="338" name="Google Shape;338;p13" descr="ThermometerNosFIX.png"/>
            <p:cNvPicPr preferRelativeResize="0"/>
            <p:nvPr/>
          </p:nvPicPr>
          <p:blipFill rotWithShape="1">
            <a:blip r:embed="rId13">
              <a:alphaModFix/>
            </a:blip>
            <a:srcRect/>
            <a:stretch/>
          </p:blipFill>
          <p:spPr>
            <a:xfrm>
              <a:off x="4232971" y="1458954"/>
              <a:ext cx="190647" cy="2580261"/>
            </a:xfrm>
            <a:prstGeom prst="rect">
              <a:avLst/>
            </a:prstGeom>
            <a:noFill/>
            <a:ln>
              <a:noFill/>
            </a:ln>
          </p:spPr>
        </p:pic>
        <p:pic>
          <p:nvPicPr>
            <p:cNvPr id="339" name="Google Shape;339;p13" descr="DistilledWaterJug.jpg"/>
            <p:cNvPicPr preferRelativeResize="0"/>
            <p:nvPr/>
          </p:nvPicPr>
          <p:blipFill rotWithShape="1">
            <a:blip r:embed="rId14">
              <a:alphaModFix/>
            </a:blip>
            <a:srcRect/>
            <a:stretch/>
          </p:blipFill>
          <p:spPr>
            <a:xfrm>
              <a:off x="5133798" y="1242739"/>
              <a:ext cx="1196890" cy="1710964"/>
            </a:xfrm>
            <a:prstGeom prst="rect">
              <a:avLst/>
            </a:prstGeom>
            <a:noFill/>
            <a:ln>
              <a:noFill/>
            </a:ln>
          </p:spPr>
        </p:pic>
        <p:pic>
          <p:nvPicPr>
            <p:cNvPr id="340" name="Google Shape;340;p13" descr="BeakerCrushedIce_Med.png"/>
            <p:cNvPicPr preferRelativeResize="0"/>
            <p:nvPr/>
          </p:nvPicPr>
          <p:blipFill rotWithShape="1">
            <a:blip r:embed="rId15">
              <a:alphaModFix/>
            </a:blip>
            <a:srcRect/>
            <a:stretch/>
          </p:blipFill>
          <p:spPr>
            <a:xfrm>
              <a:off x="3375409" y="3449466"/>
              <a:ext cx="605136" cy="50104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p:nvPr/>
        </p:nvSpPr>
        <p:spPr>
          <a:xfrm>
            <a:off x="1309651" y="1636991"/>
            <a:ext cx="7282459"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meters must be calibrated before use. Check with your meter manufacturer to be sure it stores the most recent calibration. If it does, the temperature meter should be calibrated in the classroom or lab before going to the Hydrosphere Study Site. If your meter does not keep the most recent calibration, you will need to calibrate it just before you take your measurements taking care not to turn the meter or any associated software off.</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14"/>
          <p:cNvSpPr txBox="1"/>
          <p:nvPr/>
        </p:nvSpPr>
        <p:spPr>
          <a:xfrm>
            <a:off x="1309651" y="1014162"/>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sp>
        <p:nvSpPr>
          <p:cNvPr id="348" name="Google Shape;348;p14"/>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349" name="Google Shape;349;p14"/>
          <p:cNvPicPr preferRelativeResize="0"/>
          <p:nvPr/>
        </p:nvPicPr>
        <p:blipFill rotWithShape="1">
          <a:blip r:embed="rId3">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p:nvPr/>
        </p:nvSpPr>
        <p:spPr>
          <a:xfrm>
            <a:off x="1309651" y="1214217"/>
            <a:ext cx="574320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Probe (Slide 1 of 2)</a:t>
            </a:r>
            <a:endParaRPr sz="2000" b="1" i="0" u="none" strike="noStrike" cap="none" dirty="0">
              <a:solidFill>
                <a:schemeClr val="dk2"/>
              </a:solidFill>
              <a:latin typeface="Calibri"/>
              <a:ea typeface="Calibri"/>
              <a:cs typeface="Calibri"/>
              <a:sym typeface="Calibri"/>
            </a:endParaRPr>
          </a:p>
        </p:txBody>
      </p:sp>
      <p:sp>
        <p:nvSpPr>
          <p:cNvPr id="356" name="Google Shape;356;p15"/>
          <p:cNvSpPr txBox="1"/>
          <p:nvPr/>
        </p:nvSpPr>
        <p:spPr>
          <a:xfrm>
            <a:off x="1137213" y="1878929"/>
            <a:ext cx="4961400" cy="4616608"/>
          </a:xfrm>
          <a:prstGeom prst="rect">
            <a:avLst/>
          </a:prstGeom>
          <a:noFill/>
          <a:ln>
            <a:noFill/>
          </a:ln>
        </p:spPr>
        <p:txBody>
          <a:bodyPr spcFirstLastPara="1" wrap="square" lIns="91425" tIns="45700" rIns="91425" bIns="45700" anchor="t" anchorCtr="0">
            <a:spAutoFit/>
          </a:bodyPr>
          <a:lstStyle/>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Make sure that your temperature probe and meter have been calibrated within the last 24 hours (see </a:t>
            </a:r>
            <a:r>
              <a:rPr lang="en-US" sz="1400" b="0" i="1" u="none" strike="noStrike" cap="none" dirty="0">
                <a:solidFill>
                  <a:schemeClr val="dk1"/>
                </a:solidFill>
                <a:latin typeface="Calibri"/>
                <a:ea typeface="Calibri"/>
                <a:cs typeface="Calibri"/>
                <a:sym typeface="Calibri"/>
              </a:rPr>
              <a:t>Manufacturer’s Instructions)</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1"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Fill out the top portion of your </a:t>
            </a:r>
            <a:r>
              <a:rPr lang="en-US" sz="1400" b="0" i="1" u="none" strike="noStrike" cap="none" dirty="0">
                <a:solidFill>
                  <a:schemeClr val="dk1"/>
                </a:solidFill>
                <a:latin typeface="Calibri"/>
                <a:ea typeface="Calibri"/>
                <a:cs typeface="Calibri"/>
                <a:sym typeface="Calibri"/>
              </a:rPr>
              <a:t>Hydrosphere Investigation Data Sheet.</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1"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Put the probe or the into the sample water to a depth of 10 cm.</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Leave the probe in the water for three minutes.</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Read the temperature on the meter without removing the probe from the water.</a:t>
            </a:r>
            <a:endParaRPr sz="1400" b="0" i="0" u="none" strike="noStrike" cap="none" dirty="0">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chemeClr val="dk1"/>
              </a:solidFill>
              <a:latin typeface="Calibri"/>
              <a:ea typeface="Calibri"/>
              <a:cs typeface="Calibri"/>
              <a:sym typeface="Calibri"/>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Let the thermometer probe stay in the water sample for one more minute.</a:t>
            </a:r>
            <a:endParaRPr sz="1400" b="0" i="0" u="none" strike="noStrike" cap="none" dirty="0">
              <a:solidFill>
                <a:srgbClr val="000000"/>
              </a:solidFill>
              <a:latin typeface="Arial"/>
              <a:ea typeface="Arial"/>
              <a:cs typeface="Arial"/>
              <a:sym typeface="Arial"/>
            </a:endParaRPr>
          </a:p>
          <a:p>
            <a:pPr marL="482600" marR="0" lvl="0" indent="-342900" algn="just" rtl="0">
              <a:lnSpc>
                <a:spcPct val="100000"/>
              </a:lnSpc>
              <a:spcBef>
                <a:spcPts val="0"/>
              </a:spcBef>
              <a:spcAft>
                <a:spcPts val="0"/>
              </a:spcAft>
              <a:buClr>
                <a:schemeClr val="dk1"/>
              </a:buClr>
              <a:buSzPts val="1400"/>
              <a:buFont typeface="+mj-lt"/>
              <a:buAutoNum type="arabicPeriod"/>
            </a:pPr>
            <a:r>
              <a:rPr lang="en-US" sz="1400" b="0" i="0" u="none" strike="noStrike" cap="none" dirty="0">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sz="1400" b="0" i="0" u="none" strike="noStrike" cap="none" dirty="0">
              <a:solidFill>
                <a:srgbClr val="000000"/>
              </a:solidFill>
              <a:latin typeface="Arial"/>
              <a:ea typeface="Arial"/>
              <a:cs typeface="Arial"/>
              <a:sym typeface="Arial"/>
            </a:endParaRPr>
          </a:p>
        </p:txBody>
      </p:sp>
      <p:pic>
        <p:nvPicPr>
          <p:cNvPr id="357" name="Google Shape;357;p15"/>
          <p:cNvPicPr preferRelativeResize="0"/>
          <p:nvPr/>
        </p:nvPicPr>
        <p:blipFill rotWithShape="1">
          <a:blip r:embed="rId3">
            <a:alphaModFix/>
          </a:blip>
          <a:srcRect/>
          <a:stretch/>
        </p:blipFill>
        <p:spPr>
          <a:xfrm>
            <a:off x="6098613" y="1878929"/>
            <a:ext cx="2685764" cy="21322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6"/>
          <p:cNvSpPr txBox="1"/>
          <p:nvPr/>
        </p:nvSpPr>
        <p:spPr>
          <a:xfrm>
            <a:off x="1309651" y="1214217"/>
            <a:ext cx="574320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Probe (Slide 2 of 2) </a:t>
            </a:r>
            <a:endParaRPr sz="2000" b="1" i="0" u="none" strike="noStrike" cap="none" dirty="0">
              <a:solidFill>
                <a:schemeClr val="dk2"/>
              </a:solidFill>
              <a:latin typeface="Calibri"/>
              <a:ea typeface="Calibri"/>
              <a:cs typeface="Calibri"/>
              <a:sym typeface="Calibri"/>
            </a:endParaRPr>
          </a:p>
        </p:txBody>
      </p:sp>
      <p:sp>
        <p:nvSpPr>
          <p:cNvPr id="363" name="Google Shape;363;p16"/>
          <p:cNvSpPr txBox="1"/>
          <p:nvPr/>
        </p:nvSpPr>
        <p:spPr>
          <a:xfrm>
            <a:off x="1309650" y="1880137"/>
            <a:ext cx="7540592"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Record the temperature on the </a:t>
            </a:r>
            <a:r>
              <a:rPr lang="en-US" sz="18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Have two other students repeat the measurement with new water samples.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Calculate the average of the three measurements.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All temperatures should be within </a:t>
            </a:r>
            <a:r>
              <a:rPr lang="en-US" sz="1800" b="1" i="0" u="none" strike="noStrike" cap="none">
                <a:solidFill>
                  <a:srgbClr val="000090"/>
                </a:solidFill>
                <a:latin typeface="Calibri"/>
                <a:ea typeface="Calibri"/>
                <a:cs typeface="Calibri"/>
                <a:sym typeface="Calibri"/>
              </a:rPr>
              <a:t>1.0˚ C </a:t>
            </a:r>
            <a:r>
              <a:rPr lang="en-US" sz="1800" b="0" i="0" u="none" strike="noStrike" cap="none">
                <a:solidFill>
                  <a:schemeClr val="dk1"/>
                </a:solidFill>
                <a:latin typeface="Calibri"/>
                <a:ea typeface="Calibri"/>
                <a:cs typeface="Calibri"/>
                <a:sym typeface="Calibri"/>
              </a:rPr>
              <a:t>of the average. If they are not, repeat the measurement.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4" name="Google Shape;364;p16" descr="Screenshot of data sheet showing three spaces to enter water temperature data."/>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p:nvPr/>
        </p:nvSpPr>
        <p:spPr>
          <a:xfrm>
            <a:off x="1466850" y="11970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70" name="Google Shape;370;p17"/>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76" name="Google Shape;376;p56"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377" name="Google Shape;377;p56"/>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Temperature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3" name="Google Shape;383;p57"/>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384" name="Google Shape;384;p57"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385" name="Google Shape;385;p57"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 descr="1_PPTHydro_PH_Final_12_15_Lo.jpg"/>
          <p:cNvPicPr preferRelativeResize="0"/>
          <p:nvPr/>
        </p:nvPicPr>
        <p:blipFill rotWithShape="1">
          <a:blip r:embed="rId3">
            <a:alphaModFix amt="20000"/>
          </a:blip>
          <a:srcRect/>
          <a:stretch/>
        </p:blipFill>
        <p:spPr>
          <a:xfrm>
            <a:off x="1128020" y="1325143"/>
            <a:ext cx="8015979" cy="5532857"/>
          </a:xfrm>
          <a:prstGeom prst="rect">
            <a:avLst/>
          </a:prstGeom>
          <a:noFill/>
          <a:ln>
            <a:noFill/>
          </a:ln>
        </p:spPr>
      </p:pic>
      <p:sp>
        <p:nvSpPr>
          <p:cNvPr id="234" name="Google Shape;234;p2"/>
          <p:cNvSpPr txBox="1"/>
          <p:nvPr/>
        </p:nvSpPr>
        <p:spPr>
          <a:xfrm>
            <a:off x="1184449" y="986113"/>
            <a:ext cx="7959551" cy="5539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Guides the calibration of the necessary instruments for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24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why water temperature is considered a master variable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Explain why this measurement accompanies all other hydrology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	measurement taken using GLOBE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how the protocol procedures ensure the collection of accurate 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Apply the calibration and measurement steps of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800" b="1" i="0" u="none" strike="noStrike" cap="none">
              <a:solidFill>
                <a:srgbClr val="00009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8"/>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Water Temperature Protocol Data Entry</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1" name="Google Shape;391;p58"/>
          <p:cNvSpPr txBox="1"/>
          <p:nvPr/>
        </p:nvSpPr>
        <p:spPr>
          <a:xfrm>
            <a:off x="4913129" y="2794648"/>
            <a:ext cx="352597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Temperature from the list of Hydrosphere. Click continue at the bottom of the screen.</a:t>
            </a:r>
            <a:endParaRPr/>
          </a:p>
        </p:txBody>
      </p:sp>
      <p:pic>
        <p:nvPicPr>
          <p:cNvPr id="392" name="Google Shape;392;p58" descr="A screenshot of the protocol selection page."/>
          <p:cNvPicPr preferRelativeResize="0"/>
          <p:nvPr/>
        </p:nvPicPr>
        <p:blipFill rotWithShape="1">
          <a:blip r:embed="rId3">
            <a:alphaModFix/>
          </a:blip>
          <a:srcRect/>
          <a:stretch/>
        </p:blipFill>
        <p:spPr>
          <a:xfrm>
            <a:off x="2084438" y="2176246"/>
            <a:ext cx="2366130" cy="45674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9"/>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8" name="Google Shape;398;p59"/>
          <p:cNvSpPr txBox="1"/>
          <p:nvPr/>
        </p:nvSpPr>
        <p:spPr>
          <a:xfrm>
            <a:off x="5381009" y="2865327"/>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399" name="Google Shape;399;p59" descr="Screenshot showing new site creation page. If you do not already have a hydrosphere site created, make one now."/>
          <p:cNvPicPr preferRelativeResize="0"/>
          <p:nvPr/>
        </p:nvPicPr>
        <p:blipFill rotWithShape="1">
          <a:blip r:embed="rId3">
            <a:alphaModFix/>
          </a:blip>
          <a:srcRect/>
          <a:stretch/>
        </p:blipFill>
        <p:spPr>
          <a:xfrm>
            <a:off x="2628900" y="2289175"/>
            <a:ext cx="2305544" cy="43640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05" name="Google Shape;405;p60"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06" name="Google Shape;406;p60"/>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2" name="Google Shape;412;p61"/>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13" name="Google Shape;413;p61"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2"/>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9" name="Google Shape;419;p62"/>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420" name="Google Shape;420;p62"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5" name="Google Shape;472;p21" descr="1_AttentionICON_8_14_15.png">
            <a:extLst>
              <a:ext uri="{FF2B5EF4-FFF2-40B4-BE49-F238E27FC236}">
                <a16:creationId xmlns:a16="http://schemas.microsoft.com/office/drawing/2014/main" id="{8AD4A5CA-7926-A98D-12B2-BCC0D004206A}"/>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3"/>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Water Temperature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26" name="Google Shape;426;p63" descr="Screenshot of data entry. Select the type of instrument used to measure water temperature. Enter the water temperature measurement."/>
          <p:cNvPicPr preferRelativeResize="0"/>
          <p:nvPr/>
        </p:nvPicPr>
        <p:blipFill rotWithShape="1">
          <a:blip r:embed="rId3">
            <a:alphaModFix/>
          </a:blip>
          <a:srcRect/>
          <a:stretch/>
        </p:blipFill>
        <p:spPr>
          <a:xfrm>
            <a:off x="2349499" y="2250743"/>
            <a:ext cx="2383677" cy="4607257"/>
          </a:xfrm>
          <a:prstGeom prst="rect">
            <a:avLst/>
          </a:prstGeom>
          <a:noFill/>
          <a:ln>
            <a:noFill/>
          </a:ln>
        </p:spPr>
      </p:pic>
      <p:sp>
        <p:nvSpPr>
          <p:cNvPr id="427" name="Google Shape;427;p63" descr="Water temperature data entry. Select the type of instrument used to measure water temperature. Enter the water temperature measurement."/>
          <p:cNvSpPr txBox="1"/>
          <p:nvPr/>
        </p:nvSpPr>
        <p:spPr>
          <a:xfrm>
            <a:off x="5185228" y="2782710"/>
            <a:ext cx="352597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the type of instrument used to measure water temperature.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Enter the water temperature measurement.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3" name="Google Shape;433;p64"/>
          <p:cNvSpPr txBox="1"/>
          <p:nvPr/>
        </p:nvSpPr>
        <p:spPr>
          <a:xfrm>
            <a:off x="5511800" y="2723237"/>
            <a:ext cx="254520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434" name="Google Shape;434;p64" descr="Screenshot showing the Water Temperature data review page. Check that the data you entered is correct and select Finish."/>
          <p:cNvPicPr preferRelativeResize="0"/>
          <p:nvPr/>
        </p:nvPicPr>
        <p:blipFill rotWithShape="1">
          <a:blip r:embed="rId3">
            <a:alphaModFix/>
          </a:blip>
          <a:srcRect/>
          <a:stretch/>
        </p:blipFill>
        <p:spPr>
          <a:xfrm>
            <a:off x="2697051" y="2209800"/>
            <a:ext cx="2268340" cy="4406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Data System Responses</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40" name="Google Shape;440;p65"/>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441" name="Google Shape;441;p65"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442" name="Google Shape;442;p65"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443" name="Google Shape;443;p65"/>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444" name="Google Shape;444;p65"/>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445" name="Google Shape;445;p65"/>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18"/>
          <p:cNvSpPr txBox="1"/>
          <p:nvPr/>
        </p:nvSpPr>
        <p:spPr>
          <a:xfrm>
            <a:off x="1388532" y="1016892"/>
            <a:ext cx="7270751"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452" name="Google Shape;452;p18"/>
          <p:cNvSpPr txBox="1"/>
          <p:nvPr/>
        </p:nvSpPr>
        <p:spPr>
          <a:xfrm>
            <a:off x="1389764" y="6118086"/>
            <a:ext cx="7441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a:t>
            </a:r>
            <a:r>
              <a:rPr lang="en-US" sz="1800" b="1" i="0" u="none" strike="noStrike" cap="none">
                <a:solidFill>
                  <a:schemeClr val="dk1"/>
                </a:solidFill>
                <a:latin typeface="Calibri"/>
                <a:ea typeface="Calibri"/>
                <a:cs typeface="Calibri"/>
                <a:sym typeface="Calibri"/>
              </a:rPr>
              <a:t> to step-by-step tutorial on using the GLOBE Data Visualization Tool</a:t>
            </a:r>
            <a:endParaRPr sz="1800" b="1" i="0" u="none" strike="noStrike" cap="none">
              <a:solidFill>
                <a:schemeClr val="dk1"/>
              </a:solidFill>
              <a:latin typeface="Calibri"/>
              <a:ea typeface="Calibri"/>
              <a:cs typeface="Calibri"/>
              <a:sym typeface="Calibri"/>
            </a:endParaRPr>
          </a:p>
        </p:txBody>
      </p:sp>
      <p:sp>
        <p:nvSpPr>
          <p:cNvPr id="453" name="Google Shape;453;p18"/>
          <p:cNvSpPr txBox="1"/>
          <p:nvPr/>
        </p:nvSpPr>
        <p:spPr>
          <a:xfrm>
            <a:off x="1284405"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water temperature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sp>
        <p:nvSpPr>
          <p:cNvPr id="454" name="Google Shape;454;p18"/>
          <p:cNvSpPr txBox="1"/>
          <p:nvPr/>
        </p:nvSpPr>
        <p:spPr>
          <a:xfrm>
            <a:off x="6385165" y="4156213"/>
            <a:ext cx="228341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Select water temperature from drop down menu, click “Submit”</a:t>
            </a:r>
            <a:endParaRPr sz="18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From drop down menu, select “Water temperature”">
            <a:extLst>
              <a:ext uri="{FF2B5EF4-FFF2-40B4-BE49-F238E27FC236}">
                <a16:creationId xmlns:a16="http://schemas.microsoft.com/office/drawing/2014/main" id="{78ABE6D7-C1BB-9B9B-5723-18086D92E62F}"/>
              </a:ext>
            </a:extLst>
          </p:cNvPr>
          <p:cNvPicPr>
            <a:picLocks noChangeAspect="1"/>
          </p:cNvPicPr>
          <p:nvPr/>
        </p:nvPicPr>
        <p:blipFill>
          <a:blip r:embed="rId5"/>
          <a:srcRect b="16750"/>
          <a:stretch>
            <a:fillRect/>
          </a:stretch>
        </p:blipFill>
        <p:spPr>
          <a:xfrm>
            <a:off x="1388532" y="2811969"/>
            <a:ext cx="4864623" cy="3029139"/>
          </a:xfrm>
          <a:prstGeom prst="rect">
            <a:avLst/>
          </a:prstGeom>
        </p:spPr>
      </p:pic>
      <p:cxnSp>
        <p:nvCxnSpPr>
          <p:cNvPr id="5" name="Straight Arrow Connector 4">
            <a:extLst>
              <a:ext uri="{FF2B5EF4-FFF2-40B4-BE49-F238E27FC236}">
                <a16:creationId xmlns:a16="http://schemas.microsoft.com/office/drawing/2014/main" id="{5C46C9C5-B688-A5AC-C8DD-DA1F72129DAD}"/>
              </a:ext>
            </a:extLst>
          </p:cNvPr>
          <p:cNvCxnSpPr/>
          <p:nvPr/>
        </p:nvCxnSpPr>
        <p:spPr>
          <a:xfrm flipH="1">
            <a:off x="3005847" y="4617857"/>
            <a:ext cx="3379318" cy="461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9"/>
          <p:cNvSpPr txBox="1"/>
          <p:nvPr/>
        </p:nvSpPr>
        <p:spPr>
          <a:xfrm>
            <a:off x="1738505"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water temperature data,  add layer and you can see where data are available. </a:t>
            </a:r>
            <a:endParaRPr sz="1800" b="0" i="0" u="none" strike="noStrike" cap="none" dirty="0">
              <a:solidFill>
                <a:schemeClr val="dk1"/>
              </a:solidFill>
              <a:latin typeface="Calibri"/>
              <a:ea typeface="Calibri"/>
              <a:cs typeface="Calibri"/>
              <a:sym typeface="Calibri"/>
            </a:endParaRPr>
          </a:p>
        </p:txBody>
      </p:sp>
      <p:pic>
        <p:nvPicPr>
          <p:cNvPr id="3" name="Picture 2" descr="Locations where water temperature data are available for the dates selected&#10;">
            <a:extLst>
              <a:ext uri="{FF2B5EF4-FFF2-40B4-BE49-F238E27FC236}">
                <a16:creationId xmlns:a16="http://schemas.microsoft.com/office/drawing/2014/main" id="{85D5D9F5-95DF-42EE-CE11-95EE03813B2D}"/>
              </a:ext>
            </a:extLst>
          </p:cNvPr>
          <p:cNvPicPr>
            <a:picLocks noChangeAspect="1"/>
          </p:cNvPicPr>
          <p:nvPr/>
        </p:nvPicPr>
        <p:blipFill>
          <a:blip r:embed="rId3"/>
          <a:stretch>
            <a:fillRect/>
          </a:stretch>
        </p:blipFill>
        <p:spPr>
          <a:xfrm>
            <a:off x="1778137" y="2489864"/>
            <a:ext cx="5245955" cy="3801004"/>
          </a:xfrm>
          <a:prstGeom prst="rect">
            <a:avLst/>
          </a:prstGeom>
        </p:spPr>
      </p:pic>
      <p:sp>
        <p:nvSpPr>
          <p:cNvPr id="4" name="TextBox 3" descr="Locations where water temperature data are available for the dates selected&#10;">
            <a:extLst>
              <a:ext uri="{FF2B5EF4-FFF2-40B4-BE49-F238E27FC236}">
                <a16:creationId xmlns:a16="http://schemas.microsoft.com/office/drawing/2014/main" id="{1A15F928-C44D-3A92-AA5B-2D45A7E4066A}"/>
              </a:ext>
            </a:extLst>
          </p:cNvPr>
          <p:cNvSpPr txBox="1"/>
          <p:nvPr/>
        </p:nvSpPr>
        <p:spPr>
          <a:xfrm>
            <a:off x="7190767" y="3301477"/>
            <a:ext cx="1719769" cy="1169551"/>
          </a:xfrm>
          <a:prstGeom prst="rect">
            <a:avLst/>
          </a:prstGeom>
          <a:noFill/>
        </p:spPr>
        <p:txBody>
          <a:bodyPr wrap="square" rtlCol="0">
            <a:spAutoFit/>
          </a:bodyPr>
          <a:lstStyle/>
          <a:p>
            <a:r>
              <a:rPr lang="en-US" dirty="0"/>
              <a:t>Locations where water temperature data are available for the dates selected</a:t>
            </a:r>
          </a:p>
        </p:txBody>
      </p:sp>
      <p:cxnSp>
        <p:nvCxnSpPr>
          <p:cNvPr id="6" name="Straight Arrow Connector 5">
            <a:extLst>
              <a:ext uri="{FF2B5EF4-FFF2-40B4-BE49-F238E27FC236}">
                <a16:creationId xmlns:a16="http://schemas.microsoft.com/office/drawing/2014/main" id="{7C6417A5-4FE7-0C8B-4FAD-275E4097E5D4}"/>
              </a:ext>
            </a:extLst>
          </p:cNvPr>
          <p:cNvCxnSpPr/>
          <p:nvPr/>
        </p:nvCxnSpPr>
        <p:spPr>
          <a:xfrm>
            <a:off x="4401114" y="2013626"/>
            <a:ext cx="0" cy="389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030AADD-3402-1E42-A2CA-7CADF088A227}"/>
              </a:ext>
            </a:extLst>
          </p:cNvPr>
          <p:cNvCxnSpPr>
            <a:stCxn id="4" idx="1"/>
          </p:cNvCxnSpPr>
          <p:nvPr/>
        </p:nvCxnSpPr>
        <p:spPr>
          <a:xfrm flipH="1">
            <a:off x="5194570" y="3886253"/>
            <a:ext cx="1996197" cy="345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40" name="Google Shape;240;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41" name="Google Shape;241;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2" name="Google Shape;242;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20"/>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Temperature Data</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water temperature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472" name="Google Shape;472;p20" descr="Clicking on a location will open to a map note providing water temperature data for that location and time.  Follow instructions in the tutorial to download data as a .csv file for analysis.&#10;"/>
          <p:cNvSpPr txBox="1"/>
          <p:nvPr/>
        </p:nvSpPr>
        <p:spPr>
          <a:xfrm>
            <a:off x="6713772" y="4741504"/>
            <a:ext cx="2065867"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water temperature data for that location and time.  </a:t>
            </a:r>
            <a:endParaRPr sz="14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 Clicking on a location will open to a map note providing Temperature data for that location and time. Follow instructions in the tutorial to download data as a .csv file for analysis. ">
            <a:extLst>
              <a:ext uri="{FF2B5EF4-FFF2-40B4-BE49-F238E27FC236}">
                <a16:creationId xmlns:a16="http://schemas.microsoft.com/office/drawing/2014/main" id="{529D38BE-E48A-2320-39C7-4C95B70E1453}"/>
              </a:ext>
            </a:extLst>
          </p:cNvPr>
          <p:cNvPicPr>
            <a:picLocks noChangeAspect="1"/>
          </p:cNvPicPr>
          <p:nvPr/>
        </p:nvPicPr>
        <p:blipFill>
          <a:blip r:embed="rId3"/>
          <a:stretch>
            <a:fillRect/>
          </a:stretch>
        </p:blipFill>
        <p:spPr>
          <a:xfrm>
            <a:off x="1505222" y="2424188"/>
            <a:ext cx="5141334" cy="3733421"/>
          </a:xfrm>
          <a:prstGeom prst="rect">
            <a:avLst/>
          </a:prstGeom>
        </p:spPr>
      </p:pic>
      <p:cxnSp>
        <p:nvCxnSpPr>
          <p:cNvPr id="5" name="Straight Arrow Connector 4">
            <a:extLst>
              <a:ext uri="{FF2B5EF4-FFF2-40B4-BE49-F238E27FC236}">
                <a16:creationId xmlns:a16="http://schemas.microsoft.com/office/drawing/2014/main" id="{04B60BC0-F6D8-A485-9235-7A64D896AE5E}"/>
              </a:ext>
            </a:extLst>
          </p:cNvPr>
          <p:cNvCxnSpPr>
            <a:cxnSpLocks/>
            <a:stCxn id="472" idx="1"/>
          </p:cNvCxnSpPr>
          <p:nvPr/>
        </p:nvCxnSpPr>
        <p:spPr>
          <a:xfrm flipH="1" flipV="1">
            <a:off x="4075889" y="4620638"/>
            <a:ext cx="2637883" cy="70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1"/>
          <p:cNvSpPr txBox="1"/>
          <p:nvPr/>
        </p:nvSpPr>
        <p:spPr>
          <a:xfrm>
            <a:off x="1792111" y="1270000"/>
            <a:ext cx="56303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21"/>
          <p:cNvSpPr/>
          <p:nvPr/>
        </p:nvSpPr>
        <p:spPr>
          <a:xfrm>
            <a:off x="1326444" y="1115495"/>
            <a:ext cx="7253111"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Review questions to help you prepare to conduct the 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measurement should you take first, if you are conducting water protocols:  dissolved oxygen,  pH, or temperature?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Do you read the water temperature measurement when the probe or thermometer is in the water, or held just above the water surface?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step must be conducted on the instruments before the water temperature measurement is made?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All  three replicate measurements should be within  ___˚ C of the average.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Water has a (higher/lower)  heat capacity than air, so it heats and cools more (slowly/quickly).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Warmer water tends to have higher/lower concentrations of dissolved oxygen.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Where would you get the most representative water temperature sample: from a still area of the water, from rapids, or from a riffle?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480" name="Google Shape;480;p21" descr="1_PPTHydro_PH_Final_12_15_Lo.jpg"/>
          <p:cNvPicPr preferRelativeResize="0"/>
          <p:nvPr/>
        </p:nvPicPr>
        <p:blipFill rotWithShape="1">
          <a:blip r:embed="rId3">
            <a:alphaModFix amt="20000"/>
          </a:blip>
          <a:srcRect/>
          <a:stretch/>
        </p:blipFill>
        <p:spPr>
          <a:xfrm>
            <a:off x="1128021" y="1325143"/>
            <a:ext cx="8015979" cy="55328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2"/>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Temperature Protocol</a:t>
            </a:r>
            <a:r>
              <a:rPr lang="en-US" sz="2400" b="1" i="0" u="none" strike="noStrike" cap="none">
                <a:solidFill>
                  <a:srgbClr val="055000"/>
                </a:solidFill>
                <a:latin typeface="Calibri"/>
                <a:ea typeface="Calibri"/>
                <a:cs typeface="Calibri"/>
                <a:sym typeface="Calibri"/>
              </a:rPr>
              <a:t>.</a:t>
            </a:r>
            <a:endParaRPr sz="2400" b="1" i="0" u="none" strike="noStrike" cap="none">
              <a:solidFill>
                <a:srgbClr val="055000"/>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a:t>
            </a:r>
            <a:r>
              <a:rPr lang="en-US" sz="2400" b="1" i="0" u="none" strike="noStrike" cap="none">
                <a:solidFill>
                  <a:srgbClr val="000072"/>
                </a:solidFill>
                <a:latin typeface="Calibri"/>
                <a:ea typeface="Calibri"/>
                <a:cs typeface="Calibri"/>
                <a:sym typeface="Calibri"/>
              </a:rPr>
              <a:t>Water Temperature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23"/>
          <p:cNvGrpSpPr/>
          <p:nvPr/>
        </p:nvGrpSpPr>
        <p:grpSpPr>
          <a:xfrm>
            <a:off x="7913124" y="102610"/>
            <a:ext cx="1103962" cy="873141"/>
            <a:chOff x="1375335" y="3781280"/>
            <a:chExt cx="1103962" cy="873141"/>
          </a:xfrm>
        </p:grpSpPr>
        <p:sp>
          <p:nvSpPr>
            <p:cNvPr id="491" name="Google Shape;491;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2" name="Google Shape;492;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93" name="Google Shape;493;p23"/>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94" name="Google Shape;494;p23"/>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a:t>
            </a:r>
            <a:r>
              <a:rPr lang="en-US" sz="2000" b="1" i="0" u="none" strike="noStrike" cap="none">
                <a:solidFill>
                  <a:srgbClr val="000090"/>
                </a:solidFill>
                <a:latin typeface="Calibri"/>
                <a:ea typeface="Calibri"/>
                <a:cs typeface="Calibri"/>
                <a:sym typeface="Calibri"/>
              </a:rPr>
              <a:t>s</a:t>
            </a:r>
            <a:endParaRPr sz="20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23"/>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90"/>
                </a:solidFill>
                <a:latin typeface="Calibri"/>
                <a:ea typeface="Calibri"/>
                <a:cs typeface="Calibri"/>
                <a:sym typeface="Calibri"/>
              </a:rPr>
              <a:t>I noticed on the GLOBE Web site that some schools were reporting water temperatures below 0.0˚ C. Is this possible?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Yes. Distilled water will freeze at 0.0˚ C, but adding dissolved particles in the water may lower the freezing point.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90"/>
                </a:solidFill>
                <a:latin typeface="Calibri"/>
                <a:ea typeface="Calibri"/>
                <a:cs typeface="Calibri"/>
                <a:sym typeface="Calibri"/>
              </a:rPr>
              <a:t>Why is the water temperature sometimes colder and sometimes warmer than the air temperature?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Water has a higher </a:t>
            </a:r>
            <a:r>
              <a:rPr lang="en-US" sz="1800" b="0" i="1" u="none" strike="noStrike" cap="none" dirty="0">
                <a:solidFill>
                  <a:schemeClr val="dk1"/>
                </a:solidFill>
                <a:latin typeface="Calibri"/>
                <a:ea typeface="Calibri"/>
                <a:cs typeface="Calibri"/>
                <a:sym typeface="Calibri"/>
              </a:rPr>
              <a:t>specific heat than </a:t>
            </a:r>
            <a:r>
              <a:rPr lang="en-US" sz="1800" b="0" i="0" u="none" strike="noStrike" cap="none" dirty="0">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4"/>
          <p:cNvGrpSpPr/>
          <p:nvPr/>
        </p:nvGrpSpPr>
        <p:grpSpPr>
          <a:xfrm>
            <a:off x="7913124" y="102610"/>
            <a:ext cx="1103962" cy="873141"/>
            <a:chOff x="1375335" y="3781280"/>
            <a:chExt cx="1103962" cy="873141"/>
          </a:xfrm>
        </p:grpSpPr>
        <p:sp>
          <p:nvSpPr>
            <p:cNvPr id="501" name="Google Shape;501;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03" name="Google Shape;503;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04" name="Google Shape;504;p24"/>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Questions for Further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does a sudden change in air temperature affect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Is the range of air temperature different in areas next to large water bodies as compared to areas away from water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 water temperatures compare to air temperatures in the winter? In the summer?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25"/>
          <p:cNvGrpSpPr/>
          <p:nvPr/>
        </p:nvGrpSpPr>
        <p:grpSpPr>
          <a:xfrm>
            <a:off x="7913124" y="102610"/>
            <a:ext cx="1103962" cy="873141"/>
            <a:chOff x="1375335" y="3781280"/>
            <a:chExt cx="1103962" cy="873141"/>
          </a:xfrm>
        </p:grpSpPr>
        <p:sp>
          <p:nvSpPr>
            <p:cNvPr id="510" name="Google Shape;510;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12" name="Google Shape;512;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3" name="Google Shape;513;p25"/>
          <p:cNvSpPr txBox="1"/>
          <p:nvPr/>
        </p:nvSpPr>
        <p:spPr>
          <a:xfrm>
            <a:off x="1346026" y="717559"/>
            <a:ext cx="764640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dirty="0">
                <a:solidFill>
                  <a:srgbClr val="000072"/>
                </a:solidFill>
                <a:latin typeface="Calibri"/>
                <a:ea typeface="Calibri"/>
                <a:cs typeface="Calibri"/>
                <a:sym typeface="Calibri"/>
              </a:rPr>
              <a:t>We want your Feedback!</a:t>
            </a:r>
            <a:endParaRPr sz="2800" b="1" dirty="0">
              <a:solidFill>
                <a:srgbClr val="000072"/>
              </a:solidFill>
              <a:latin typeface="Calibri"/>
              <a:ea typeface="Calibri"/>
              <a:cs typeface="Calibri"/>
              <a:sym typeface="Calibri"/>
            </a:endParaRPr>
          </a:p>
        </p:txBody>
      </p:sp>
      <p:sp>
        <p:nvSpPr>
          <p:cNvPr id="514" name="Google Shape;514;p25"/>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515" name="Google Shape;515;p25" descr="Logos for NASA, NOAA, NSF and the U.S. Department of State."/>
          <p:cNvPicPr preferRelativeResize="0"/>
          <p:nvPr/>
        </p:nvPicPr>
        <p:blipFill rotWithShape="1">
          <a:blip r:embed="rId7">
            <a:alphaModFix/>
          </a:blip>
          <a:srcRect/>
          <a:stretch/>
        </p:blipFill>
        <p:spPr>
          <a:xfrm>
            <a:off x="6511860" y="5502521"/>
            <a:ext cx="2505226" cy="524283"/>
          </a:xfrm>
          <a:prstGeom prst="rect">
            <a:avLst/>
          </a:prstGeom>
          <a:noFill/>
          <a:ln>
            <a:noFill/>
          </a:ln>
        </p:spPr>
      </p:pic>
      <p:sp>
        <p:nvSpPr>
          <p:cNvPr id="516" name="Google Shape;516;p25"/>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517" name="Google Shape;517;p25"/>
          <p:cNvSpPr txBox="1"/>
          <p:nvPr/>
        </p:nvSpPr>
        <p:spPr>
          <a:xfrm>
            <a:off x="1329205" y="6026803"/>
            <a:ext cx="6730200" cy="543225"/>
          </a:xfrm>
          <a:prstGeom prst="rect">
            <a:avLst/>
          </a:prstGeom>
          <a:noFill/>
          <a:ln>
            <a:noFill/>
          </a:ln>
        </p:spPr>
        <p:txBody>
          <a:bodyPr spcFirstLastPara="1" wrap="square" lIns="91425" tIns="91425" rIns="91425" bIns="91425" anchor="t" anchorCtr="0">
            <a:noAutofit/>
          </a:bodyPr>
          <a:lstStyle/>
          <a:p>
            <a:r>
              <a:rPr lang="en-US" sz="1000" b="1" dirty="0"/>
              <a:t>Version 11/19/25. Modified by GLOBE Implementation Office – Science, Training, Education, and Public Engagement. If you edit and modify this slide set for use for educational purposes, please note “modified by (and your name and date)" on this page. Thank you.</a:t>
            </a:r>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
          <p:cNvSpPr txBox="1"/>
          <p:nvPr/>
        </p:nvSpPr>
        <p:spPr>
          <a:xfrm>
            <a:off x="1286934" y="1811866"/>
            <a:ext cx="4943834"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measurement of water temperature determines how hot or cold the water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sometimes called a master variable because almost all properties of water, as well as chemical reactions taking place in it, are affected by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b="0" i="0" u="none" strike="noStrike" cap="none">
              <a:solidFill>
                <a:schemeClr val="dk1"/>
              </a:solidFill>
              <a:latin typeface="Calibri"/>
              <a:ea typeface="Calibri"/>
              <a:cs typeface="Calibri"/>
              <a:sym typeface="Calibri"/>
            </a:endParaRPr>
          </a:p>
        </p:txBody>
      </p:sp>
      <p:sp>
        <p:nvSpPr>
          <p:cNvPr id="250" name="Google Shape;250;p4" descr="List of GLOBE Hydrosphere Measurements. Hydrosphere Study Site, Water Temperature, Water Transparency, Conductivity, pH, Mosquito Larvae, Alkalinity, Dissolved Oxygen, Salinity, Nitrates, and Freshwater Macroinvertebrates. This is the water temperature protocol. "/>
          <p:cNvSpPr txBox="1"/>
          <p:nvPr/>
        </p:nvSpPr>
        <p:spPr>
          <a:xfrm>
            <a:off x="6129960" y="1119669"/>
            <a:ext cx="2675374"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51" name="Google Shape;251;p4"/>
          <p:cNvSpPr/>
          <p:nvPr/>
        </p:nvSpPr>
        <p:spPr>
          <a:xfrm>
            <a:off x="6363886" y="2571523"/>
            <a:ext cx="2138990"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p:nvPr/>
        </p:nvSpPr>
        <p:spPr>
          <a:xfrm>
            <a:off x="1219622" y="1469581"/>
            <a:ext cx="4142600"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overturn is followed by a period of rapid growth of microscopic aquatic plants and animals. </a:t>
            </a:r>
            <a:endParaRPr sz="1800" b="0" i="0" u="none" strike="noStrike" cap="none">
              <a:solidFill>
                <a:schemeClr val="dk1"/>
              </a:solidFill>
              <a:latin typeface="Calibri"/>
              <a:ea typeface="Calibri"/>
              <a:cs typeface="Calibri"/>
              <a:sym typeface="Calibri"/>
            </a:endParaRPr>
          </a:p>
        </p:txBody>
      </p:sp>
      <p:pic>
        <p:nvPicPr>
          <p:cNvPr id="257" name="Google Shape;257;p5" descr="Teacher shows students how to read thermometer "/>
          <p:cNvPicPr preferRelativeResize="0"/>
          <p:nvPr/>
        </p:nvPicPr>
        <p:blipFill rotWithShape="1">
          <a:blip r:embed="rId3">
            <a:alphaModFix/>
          </a:blip>
          <a:srcRect/>
          <a:stretch/>
        </p:blipFill>
        <p:spPr>
          <a:xfrm>
            <a:off x="5660489" y="1610693"/>
            <a:ext cx="3207137" cy="2354529"/>
          </a:xfrm>
          <a:prstGeom prst="rect">
            <a:avLst/>
          </a:prstGeom>
          <a:noFill/>
          <a:ln>
            <a:noFill/>
          </a:ln>
        </p:spPr>
      </p:pic>
      <p:sp>
        <p:nvSpPr>
          <p:cNvPr id="258" name="Google Shape;258;p5"/>
          <p:cNvSpPr txBox="1"/>
          <p:nvPr/>
        </p:nvSpPr>
        <p:spPr>
          <a:xfrm>
            <a:off x="1219622" y="4464802"/>
            <a:ext cx="718255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Many fish and other aquatic animals also spawn at this time of year when the temperatures rise and food is abundant. Shallow lakes are an exception to this cycle, as they mix throughout the year.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sz="1400" b="0" i="0" u="none" strike="noStrike" cap="none">
              <a:solidFill>
                <a:srgbClr val="000000"/>
              </a:solidFill>
              <a:latin typeface="Arial"/>
              <a:ea typeface="Arial"/>
              <a:cs typeface="Arial"/>
              <a:sym typeface="Arial"/>
            </a:endParaRPr>
          </a:p>
        </p:txBody>
      </p:sp>
      <p:sp>
        <p:nvSpPr>
          <p:cNvPr id="259" name="Google Shape;259;p5"/>
          <p:cNvSpPr txBox="1"/>
          <p:nvPr/>
        </p:nvSpPr>
        <p:spPr>
          <a:xfrm>
            <a:off x="1219622" y="1044222"/>
            <a:ext cx="61463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b="0" i="0" u="none" strike="noStrike" cap="none">
              <a:solidFill>
                <a:schemeClr val="dk1"/>
              </a:solidFill>
              <a:latin typeface="Calibri"/>
              <a:ea typeface="Calibri"/>
              <a:cs typeface="Calibri"/>
              <a:sym typeface="Calibri"/>
            </a:endParaRPr>
          </a:p>
        </p:txBody>
      </p:sp>
      <p:pic>
        <p:nvPicPr>
          <p:cNvPr id="266" name="Google Shape;266;p6" descr="Water cycle graphic showing evaporation from oceans, lakes and streams; condensation; transpiration from plants; precipitation; and surface runoff"/>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7" name="Google Shape;267;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Image Credit: NASA</a:t>
            </a:r>
            <a:endParaRPr sz="1400" b="0" i="1" u="none" strike="noStrike" cap="none">
              <a:solidFill>
                <a:schemeClr val="dk1"/>
              </a:solidFill>
              <a:latin typeface="Calibri"/>
              <a:ea typeface="Calibri"/>
              <a:cs typeface="Calibri"/>
              <a:sym typeface="Calibri"/>
            </a:endParaRPr>
          </a:p>
        </p:txBody>
      </p:sp>
      <p:sp>
        <p:nvSpPr>
          <p:cNvPr id="268" name="Google Shape;268;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txBox="1"/>
          <p:nvPr/>
        </p:nvSpPr>
        <p:spPr>
          <a:xfrm>
            <a:off x="1186805" y="1024788"/>
            <a:ext cx="7500734"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Calibri"/>
                <a:ea typeface="Calibri"/>
                <a:cs typeface="Calibri"/>
                <a:sym typeface="Calibri"/>
              </a:rPr>
              <a:t>How Your Measurements Can Help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1F497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a regional and global scale, you and and other GLOBE measurements of water temperature data are helping to better understand hydrologic and energy cycles.</a:t>
            </a:r>
            <a:endParaRPr sz="1400" b="0" i="0" u="none" strike="noStrike" cap="none">
              <a:solidFill>
                <a:srgbClr val="000000"/>
              </a:solidFill>
              <a:latin typeface="Arial"/>
              <a:ea typeface="Arial"/>
              <a:cs typeface="Arial"/>
              <a:sym typeface="Arial"/>
            </a:endParaRPr>
          </a:p>
        </p:txBody>
      </p:sp>
      <p:pic>
        <p:nvPicPr>
          <p:cNvPr id="274" name="Google Shape;274;p7" descr="Thermometer in placed in a bucket to measure water temperature."/>
          <p:cNvPicPr preferRelativeResize="0"/>
          <p:nvPr/>
        </p:nvPicPr>
        <p:blipFill rotWithShape="1">
          <a:blip r:embed="rId3">
            <a:alphaModFix/>
          </a:blip>
          <a:srcRect/>
          <a:stretch/>
        </p:blipFill>
        <p:spPr>
          <a:xfrm>
            <a:off x="5253179" y="3832000"/>
            <a:ext cx="3338519" cy="2503889"/>
          </a:xfrm>
          <a:prstGeom prst="rect">
            <a:avLst/>
          </a:prstGeom>
          <a:noFill/>
          <a:ln>
            <a:noFill/>
          </a:ln>
        </p:spPr>
      </p:pic>
      <p:pic>
        <p:nvPicPr>
          <p:cNvPr id="275" name="Google Shape;275;p7" descr="Young students measuring the temperature of water in a bucket."/>
          <p:cNvPicPr preferRelativeResize="0"/>
          <p:nvPr/>
        </p:nvPicPr>
        <p:blipFill rotWithShape="1">
          <a:blip r:embed="rId4">
            <a:alphaModFix/>
          </a:blip>
          <a:srcRect/>
          <a:stretch/>
        </p:blipFill>
        <p:spPr>
          <a:xfrm>
            <a:off x="1542816" y="3832000"/>
            <a:ext cx="3338519" cy="2503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8" descr="Collecting a water sample from a bridge using a bucket."/>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84" name="Google Shape;284;p8"/>
          <p:cNvSpPr txBox="1"/>
          <p:nvPr/>
        </p:nvSpPr>
        <p:spPr>
          <a:xfrm>
            <a:off x="1236134" y="4680445"/>
            <a:ext cx="7274799"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p:nvPr/>
        </p:nvSpPr>
        <p:spPr>
          <a:xfrm>
            <a:off x="1319573" y="1150854"/>
            <a:ext cx="5764205" cy="53860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thermometer probe.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When using temperature probes, you will hear references to either temperature probes or meters. For clarification, probes are the instruments that measure voltage or resistance in a water sample. Meters are instruments that convert voltage or resistance measurements to concentrations. In order to measure temperature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sz="1800" b="0" i="0" u="none" strike="noStrike" cap="none">
              <a:solidFill>
                <a:schemeClr val="dk1"/>
              </a:solidFill>
              <a:latin typeface="Calibri"/>
              <a:ea typeface="Calibri"/>
              <a:cs typeface="Calibri"/>
              <a:sym typeface="Calibri"/>
            </a:endParaRPr>
          </a:p>
        </p:txBody>
      </p:sp>
      <p:pic>
        <p:nvPicPr>
          <p:cNvPr id="290" name="Google Shape;290;p9" descr="Alcohol-filled thermometer"/>
          <p:cNvPicPr preferRelativeResize="0"/>
          <p:nvPr/>
        </p:nvPicPr>
        <p:blipFill rotWithShape="1">
          <a:blip r:embed="rId3">
            <a:alphaModFix/>
          </a:blip>
          <a:srcRect/>
          <a:stretch/>
        </p:blipFill>
        <p:spPr>
          <a:xfrm>
            <a:off x="8258287" y="1150854"/>
            <a:ext cx="245863" cy="3327564"/>
          </a:xfrm>
          <a:prstGeom prst="rect">
            <a:avLst/>
          </a:prstGeom>
          <a:noFill/>
          <a:ln>
            <a:noFill/>
          </a:ln>
        </p:spPr>
      </p:pic>
      <p:grpSp>
        <p:nvGrpSpPr>
          <p:cNvPr id="291" name="Google Shape;291;p9" descr="Thermometer probe"/>
          <p:cNvGrpSpPr/>
          <p:nvPr/>
        </p:nvGrpSpPr>
        <p:grpSpPr>
          <a:xfrm>
            <a:off x="7317540" y="4818855"/>
            <a:ext cx="1375709" cy="1386198"/>
            <a:chOff x="7317540" y="4818855"/>
            <a:chExt cx="1375709" cy="1386198"/>
          </a:xfrm>
        </p:grpSpPr>
        <p:pic>
          <p:nvPicPr>
            <p:cNvPr id="292" name="Google Shape;292;p9" descr="Screen Shot 2015-12-26 at 10.40.09 PM.png"/>
            <p:cNvPicPr preferRelativeResize="0"/>
            <p:nvPr/>
          </p:nvPicPr>
          <p:blipFill rotWithShape="1">
            <a:blip r:embed="rId4">
              <a:alphaModFix/>
            </a:blip>
            <a:srcRect/>
            <a:stretch/>
          </p:blipFill>
          <p:spPr>
            <a:xfrm>
              <a:off x="7317540" y="4818855"/>
              <a:ext cx="1128925" cy="616505"/>
            </a:xfrm>
            <a:prstGeom prst="rect">
              <a:avLst/>
            </a:prstGeom>
            <a:noFill/>
            <a:ln>
              <a:noFill/>
            </a:ln>
          </p:spPr>
        </p:pic>
        <p:pic>
          <p:nvPicPr>
            <p:cNvPr id="293" name="Google Shape;293;p9" descr="Screen Shot 2015-12-26 at 10.40.19 PM.png"/>
            <p:cNvPicPr preferRelativeResize="0"/>
            <p:nvPr/>
          </p:nvPicPr>
          <p:blipFill rotWithShape="1">
            <a:blip r:embed="rId5">
              <a:alphaModFix/>
            </a:blip>
            <a:srcRect/>
            <a:stretch/>
          </p:blipFill>
          <p:spPr>
            <a:xfrm>
              <a:off x="8595308" y="5391384"/>
              <a:ext cx="97941" cy="813669"/>
            </a:xfrm>
            <a:prstGeom prst="rect">
              <a:avLst/>
            </a:prstGeom>
            <a:noFill/>
            <a:ln>
              <a:noFill/>
            </a:ln>
          </p:spPr>
        </p:pic>
      </p:grpSp>
      <p:cxnSp>
        <p:nvCxnSpPr>
          <p:cNvPr id="294" name="Google Shape;294;p9"/>
          <p:cNvCxnSpPr/>
          <p:nvPr/>
        </p:nvCxnSpPr>
        <p:spPr>
          <a:xfrm>
            <a:off x="8426182" y="5391384"/>
            <a:ext cx="232024"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3021</Words>
  <Application>Microsoft Macintosh PowerPoint</Application>
  <PresentationFormat>On-screen Show (4:3)</PresentationFormat>
  <Paragraphs>337</Paragraphs>
  <Slides>35</Slides>
  <Notes>35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35</vt:i4>
      </vt:variant>
    </vt:vector>
  </HeadingPairs>
  <TitlesOfParts>
    <vt:vector size="53" baseType="lpstr">
      <vt:lpstr>Arial</vt:lpstr>
      <vt:lpstr>Calibri</vt:lpstr>
      <vt:lpstr>Architects Daughter</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Alison Mote</cp:lastModifiedBy>
  <cp:revision>5</cp:revision>
  <dcterms:created xsi:type="dcterms:W3CDTF">2015-12-27T04:09:05Z</dcterms:created>
  <dcterms:modified xsi:type="dcterms:W3CDTF">2026-01-16T18:21:47Z</dcterms:modified>
</cp:coreProperties>
</file>