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 id="2147483680" r:id="rId14"/>
    <p:sldMasterId id="2147483681" r:id="rId15"/>
    <p:sldMasterId id="2147483682" r:id="rId16"/>
    <p:sldMasterId id="2147483683" r:id="rId17"/>
    <p:sldMasterId id="2147483684" r:id="rId18"/>
    <p:sldMasterId id="2147483685" r:id="rId19"/>
  </p:sldMasterIdLst>
  <p:notesMasterIdLst>
    <p:notesMasterId r:id="rId63"/>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9" r:id="rId45"/>
    <p:sldId id="290" r:id="rId46"/>
    <p:sldId id="291" r:id="rId47"/>
    <p:sldId id="292" r:id="rId48"/>
    <p:sldId id="293" r:id="rId49"/>
    <p:sldId id="294" r:id="rId50"/>
    <p:sldId id="295" r:id="rId51"/>
    <p:sldId id="296" r:id="rId52"/>
    <p:sldId id="297" r:id="rId53"/>
    <p:sldId id="298" r:id="rId54"/>
    <p:sldId id="281" r:id="rId55"/>
    <p:sldId id="282" r:id="rId56"/>
    <p:sldId id="283" r:id="rId57"/>
    <p:sldId id="284" r:id="rId58"/>
    <p:sldId id="285" r:id="rId59"/>
    <p:sldId id="286" r:id="rId60"/>
    <p:sldId id="287" r:id="rId61"/>
    <p:sldId id="300"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E9E30-7E41-48E1-AD13-9BC0C8692B25}" v="3" dt="2024-10-02T13:46:45.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591"/>
  </p:normalViewPr>
  <p:slideViewPr>
    <p:cSldViewPr snapToGrid="0">
      <p:cViewPr varScale="1">
        <p:scale>
          <a:sx n="118" d="100"/>
          <a:sy n="118" d="100"/>
        </p:scale>
        <p:origin x="156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70839216-893B-670D-8E14-FAA36F786D96}"/>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47EE7FA-F736-BACD-D82C-B931AA4C58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BE480DFB-ECFC-E01E-88B9-A0AC2D1DA81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50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5EE35E0C-98DD-87F2-1904-8DC6750351FA}"/>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A6F9B44C-0B3B-11E0-E947-B459709291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CDD1839B-2734-D83D-D408-ABEEC8897C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672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D8F4F1D6-2B70-C221-4BA8-FCC8F79B862F}"/>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EB9872CF-D2FB-B0C5-6314-56DF498235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C1B4F843-81C2-7E3A-C987-3BDB730AF29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6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EB7A1507-B3B2-93E5-0E47-9860DE6D9253}"/>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3786A329-09DE-EF71-E291-AFFAB44B12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0B41F8C7-C562-576F-5919-4EA395C27B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32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408C4D7F-C147-5509-6119-6B645D89D756}"/>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7B6929CE-4F2F-2D17-02F0-A1C717D660C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BE4736E-F946-D0D4-62A7-5F27BFAF93B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25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A7C70FCA-AA54-4ADD-2227-ABCD115FFF48}"/>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8B36734A-ABA6-BA7A-9783-F179E236C90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76F43696-2CEB-7229-4926-22140B6D8E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49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B606F94C-915D-E408-7E04-C0FE53DA8284}"/>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2CADB105-DF43-4999-33CF-BED3794E081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4382F163-09F3-9A2E-670E-B8726F6CBA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50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1BFAB2D4-2D9B-B6B9-4986-7879F796EB37}"/>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FB32538-0896-78D1-DFFE-8F90DCE34E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745A390-B57F-A6D0-A9DD-FB6C0A3C80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98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671C0BB3-1F77-2B5D-3647-3DF1085A1A94}"/>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4D48DA0E-6196-D000-3CD8-A00789196DB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46769B15-453D-102B-BB4B-EAB9B9CDA2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168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4221E745-70D3-D1F9-05E5-39130ACAB5DD}"/>
            </a:ext>
          </a:extLst>
        </p:cNvPr>
        <p:cNvGrpSpPr/>
        <p:nvPr/>
      </p:nvGrpSpPr>
      <p:grpSpPr>
        <a:xfrm>
          <a:off x="0" y="0"/>
          <a:ext cx="0" cy="0"/>
          <a:chOff x="0" y="0"/>
          <a:chExt cx="0" cy="0"/>
        </a:xfrm>
      </p:grpSpPr>
      <p:sp>
        <p:nvSpPr>
          <p:cNvPr id="503" name="Google Shape;503;p25:notes">
            <a:extLst>
              <a:ext uri="{FF2B5EF4-FFF2-40B4-BE49-F238E27FC236}">
                <a16:creationId xmlns:a16="http://schemas.microsoft.com/office/drawing/2014/main" id="{7E9B4B75-696C-0463-BE3A-1DCCCD47FF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a:extLst>
              <a:ext uri="{FF2B5EF4-FFF2-40B4-BE49-F238E27FC236}">
                <a16:creationId xmlns:a16="http://schemas.microsoft.com/office/drawing/2014/main" id="{1375A7D0-13AC-3A27-E42D-913F7C0F2E0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233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3" name="Picture 2">
            <a:extLst>
              <a:ext uri="{FF2B5EF4-FFF2-40B4-BE49-F238E27FC236}">
                <a16:creationId xmlns:a16="http://schemas.microsoft.com/office/drawing/2014/main" id="{52F4342D-8955-18A9-A89E-41AF2FFB85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0196" y="24591"/>
            <a:ext cx="3607358" cy="7991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1"/>
        <p:cNvGrpSpPr/>
        <p:nvPr/>
      </p:nvGrpSpPr>
      <p:grpSpPr>
        <a:xfrm>
          <a:off x="0" y="0"/>
          <a:ext cx="0" cy="0"/>
          <a:chOff x="0" y="0"/>
          <a:chExt cx="0" cy="0"/>
        </a:xfrm>
      </p:grpSpPr>
      <p:grpSp>
        <p:nvGrpSpPr>
          <p:cNvPr id="292" name="Google Shape;292;p36"/>
          <p:cNvGrpSpPr/>
          <p:nvPr/>
        </p:nvGrpSpPr>
        <p:grpSpPr>
          <a:xfrm>
            <a:off x="6374035" y="5006800"/>
            <a:ext cx="1103962" cy="873142"/>
            <a:chOff x="4862177" y="5007913"/>
            <a:chExt cx="1103962" cy="873142"/>
          </a:xfrm>
        </p:grpSpPr>
        <p:sp>
          <p:nvSpPr>
            <p:cNvPr id="293" name="Google Shape;293;p3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6"/>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295" name="Google Shape;295;p36"/>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1"/>
        <p:cNvGrpSpPr/>
        <p:nvPr/>
      </p:nvGrpSpPr>
      <p:grpSpPr>
        <a:xfrm>
          <a:off x="0" y="0"/>
          <a:ext cx="0" cy="0"/>
          <a:chOff x="0" y="0"/>
          <a:chExt cx="0" cy="0"/>
        </a:xfrm>
      </p:grpSpPr>
      <p:grpSp>
        <p:nvGrpSpPr>
          <p:cNvPr id="302" name="Google Shape;302;p38"/>
          <p:cNvGrpSpPr/>
          <p:nvPr/>
        </p:nvGrpSpPr>
        <p:grpSpPr>
          <a:xfrm>
            <a:off x="6374035" y="5006800"/>
            <a:ext cx="1103962" cy="873142"/>
            <a:chOff x="4862177" y="5007913"/>
            <a:chExt cx="1103962" cy="873142"/>
          </a:xfrm>
        </p:grpSpPr>
        <p:sp>
          <p:nvSpPr>
            <p:cNvPr id="303" name="Google Shape;303;p3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8"/>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305" name="Google Shape;305;p38"/>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63" y="6479"/>
            <a:ext cx="9144000" cy="819058"/>
          </a:xfrm>
          <a:prstGeom prst="rect">
            <a:avLst/>
          </a:prstGeom>
          <a:noFill/>
          <a:ln>
            <a:noFill/>
          </a:ln>
        </p:spPr>
      </p:pic>
      <p:grpSp>
        <p:nvGrpSpPr>
          <p:cNvPr id="11" name="Google Shape;11;p1"/>
          <p:cNvGrpSpPr/>
          <p:nvPr/>
        </p:nvGrpSpPr>
        <p:grpSpPr>
          <a:xfrm>
            <a:off x="25172" y="4270"/>
            <a:ext cx="10314896" cy="821267"/>
            <a:chOff x="0" y="0"/>
            <a:chExt cx="10314896" cy="821267"/>
          </a:xfrm>
        </p:grpSpPr>
        <p:grpSp>
          <p:nvGrpSpPr>
            <p:cNvPr id="12" name="Google Shape;12;p1"/>
            <p:cNvGrpSpPr/>
            <p:nvPr/>
          </p:nvGrpSpPr>
          <p:grpSpPr>
            <a:xfrm>
              <a:off x="6051755" y="126108"/>
              <a:ext cx="4263141" cy="369332"/>
              <a:chOff x="5298192" y="905072"/>
              <a:chExt cx="4263141" cy="369332"/>
            </a:xfrm>
          </p:grpSpPr>
          <p:sp>
            <p:nvSpPr>
              <p:cNvPr id="13" name="Google Shape;13;p1"/>
              <p:cNvSpPr txBox="1"/>
              <p:nvPr/>
            </p:nvSpPr>
            <p:spPr>
              <a:xfrm>
                <a:off x="5463466" y="905072"/>
                <a:ext cx="4097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Water Transparency</a:t>
                </a:r>
                <a:endParaRPr/>
              </a:p>
            </p:txBody>
          </p:sp>
          <p:sp>
            <p:nvSpPr>
              <p:cNvPr id="14" name="Google Shape;14;p1"/>
              <p:cNvSpPr/>
              <p:nvPr/>
            </p:nvSpPr>
            <p:spPr>
              <a:xfrm>
                <a:off x="5298192" y="1059375"/>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1"/>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1"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1"/>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82605" y="90665"/>
              <a:ext cx="630768" cy="632169"/>
            </a:xfrm>
            <a:prstGeom prst="rect">
              <a:avLst/>
            </a:prstGeom>
            <a:noFill/>
            <a:ln>
              <a:noFill/>
            </a:ln>
            <a:effectLst>
              <a:outerShdw blurRad="292100" dist="139700" dir="2700000" algn="tl" rotWithShape="0">
                <a:srgbClr val="333333">
                  <a:alpha val="64705"/>
                </a:srgbClr>
              </a:outerShdw>
            </a:effectLst>
          </p:spPr>
        </p:pic>
      </p:grpSp>
      <p:pic>
        <p:nvPicPr>
          <p:cNvPr id="19" name="Google Shape;19;p1" descr="1_HydroTransTubeLandingPageIllustv3.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2040539"/>
            <a:ext cx="9144000" cy="4817461"/>
          </a:xfrm>
          <a:prstGeom prst="rect">
            <a:avLst/>
          </a:prstGeom>
          <a:noFill/>
          <a:ln>
            <a:noFill/>
          </a:ln>
        </p:spPr>
      </p:pic>
      <p:sp>
        <p:nvSpPr>
          <p:cNvPr id="20" name="Google Shape;20;p1"/>
          <p:cNvSpPr txBox="1"/>
          <p:nvPr/>
        </p:nvSpPr>
        <p:spPr>
          <a:xfrm>
            <a:off x="4516206" y="130378"/>
            <a:ext cx="15440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a:solidFill>
                <a:schemeClr val="dk1"/>
              </a:solidFill>
              <a:latin typeface="Calibri"/>
              <a:ea typeface="Calibri"/>
              <a:cs typeface="Calibri"/>
              <a:sym typeface="Calibri"/>
            </a:endParaRPr>
          </a:p>
        </p:txBody>
      </p:sp>
      <p:sp>
        <p:nvSpPr>
          <p:cNvPr id="21" name="Google Shape;21;p1"/>
          <p:cNvSpPr txBox="1"/>
          <p:nvPr/>
        </p:nvSpPr>
        <p:spPr>
          <a:xfrm>
            <a:off x="6258910" y="456205"/>
            <a:ext cx="37163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A2659"/>
                </a:solidFill>
                <a:latin typeface="Calibri"/>
                <a:ea typeface="Calibri"/>
                <a:cs typeface="Calibri"/>
                <a:sym typeface="Calibri"/>
              </a:rPr>
              <a:t>Transparency Tube Protocol</a:t>
            </a:r>
            <a:endParaRPr sz="1600" b="1">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1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7" name="Google Shape;137;p19"/>
          <p:cNvGrpSpPr/>
          <p:nvPr/>
        </p:nvGrpSpPr>
        <p:grpSpPr>
          <a:xfrm>
            <a:off x="7946599" y="37026"/>
            <a:ext cx="1103962" cy="873141"/>
            <a:chOff x="4463231" y="2475168"/>
            <a:chExt cx="1103962" cy="873141"/>
          </a:xfrm>
        </p:grpSpPr>
        <p:sp>
          <p:nvSpPr>
            <p:cNvPr id="138" name="Google Shape;138;p1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40" name="Google Shape;140;p1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41" name="Google Shape;141;p1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2" name="Google Shape;142;p19"/>
          <p:cNvSpPr/>
          <p:nvPr/>
        </p:nvSpPr>
        <p:spPr>
          <a:xfrm>
            <a:off x="3" y="1079021"/>
            <a:ext cx="1153580" cy="52629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E. </a:t>
            </a:r>
            <a:r>
              <a:rPr lang="en-US" sz="1200" b="1" dirty="0">
                <a:solidFill>
                  <a:srgbClr val="8CB3E3"/>
                </a:solidFill>
                <a:latin typeface="Calibri"/>
                <a:ea typeface="Calibri"/>
                <a:cs typeface="Calibri"/>
                <a:sym typeface="Calibri"/>
              </a:rPr>
              <a:t>Submitting data to GLOBE</a:t>
            </a:r>
            <a:r>
              <a:rPr lang="en-US" sz="1200" b="1" dirty="0">
                <a:solidFill>
                  <a:srgbClr val="8EB4E3"/>
                </a:solidFill>
                <a:latin typeface="Calibri"/>
                <a:ea typeface="Calibri"/>
                <a:cs typeface="Calibri"/>
                <a:sym typeface="Calibri"/>
              </a:rPr>
              <a:t>.</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F. Understand the data.</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43" name="Google Shape;143;p1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44" name="Google Shape;144;p1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45" name="Google Shape;145;p1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47" name="Google Shape;147;p1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2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1" name="Google Shape;151;p21"/>
          <p:cNvGrpSpPr/>
          <p:nvPr/>
        </p:nvGrpSpPr>
        <p:grpSpPr>
          <a:xfrm>
            <a:off x="7954321" y="51272"/>
            <a:ext cx="1103962" cy="873141"/>
            <a:chOff x="6010290" y="2485874"/>
            <a:chExt cx="1103962" cy="873141"/>
          </a:xfrm>
        </p:grpSpPr>
        <p:sp>
          <p:nvSpPr>
            <p:cNvPr id="152" name="Google Shape;152;p2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pic>
        <p:nvPicPr>
          <p:cNvPr id="154" name="Google Shape;154;p2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5" name="Google Shape;155;p2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2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G. Quiz yourself</a:t>
            </a: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57" name="Google Shape;157;p2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58" name="Google Shape;158;p2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59" name="Google Shape;159;p2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1" name="Google Shape;161;p2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2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65" name="Google Shape;165;p23"/>
          <p:cNvGrpSpPr/>
          <p:nvPr/>
        </p:nvGrpSpPr>
        <p:grpSpPr>
          <a:xfrm>
            <a:off x="7980619" y="51272"/>
            <a:ext cx="1103962" cy="873141"/>
            <a:chOff x="1375335" y="3781280"/>
            <a:chExt cx="1103962" cy="873141"/>
          </a:xfrm>
        </p:grpSpPr>
        <p:sp>
          <p:nvSpPr>
            <p:cNvPr id="166" name="Google Shape;166;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68" name="Google Shape;168;p2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9" name="Google Shape;169;p2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0" name="Google Shape;170;p2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E. </a:t>
            </a:r>
            <a:r>
              <a:rPr lang="en-US" sz="1200" b="1" dirty="0">
                <a:solidFill>
                  <a:srgbClr val="8CB3E3"/>
                </a:solidFill>
                <a:latin typeface="Calibri"/>
                <a:ea typeface="Calibri"/>
                <a:cs typeface="Calibri"/>
                <a:sym typeface="Calibri"/>
              </a:rPr>
              <a:t>Submitting data to GLOBE</a:t>
            </a:r>
            <a:r>
              <a:rPr lang="en-US" sz="1200" b="1" dirty="0">
                <a:solidFill>
                  <a:srgbClr val="8EB4E3"/>
                </a:solidFill>
                <a:latin typeface="Calibri"/>
                <a:ea typeface="Calibri"/>
                <a:cs typeface="Calibri"/>
                <a:sym typeface="Calibri"/>
              </a:rPr>
              <a:t>.</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resources</a:t>
            </a:r>
            <a:endParaRPr sz="1200" b="1" dirty="0">
              <a:solidFill>
                <a:srgbClr val="000072"/>
              </a:solidFill>
              <a:latin typeface="Calibri"/>
              <a:ea typeface="Calibri"/>
              <a:cs typeface="Calibri"/>
              <a:sym typeface="Calibri"/>
            </a:endParaRPr>
          </a:p>
        </p:txBody>
      </p:sp>
      <p:sp>
        <p:nvSpPr>
          <p:cNvPr id="171" name="Google Shape;171;p2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72" name="Google Shape;172;p2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73" name="Google Shape;173;p2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5" name="Google Shape;175;p2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2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9" name="Google Shape;179;p25"/>
          <p:cNvGrpSpPr/>
          <p:nvPr/>
        </p:nvGrpSpPr>
        <p:grpSpPr>
          <a:xfrm>
            <a:off x="7912579" y="51272"/>
            <a:ext cx="1103962" cy="893063"/>
            <a:chOff x="1410627" y="2455123"/>
            <a:chExt cx="1103962" cy="893063"/>
          </a:xfrm>
        </p:grpSpPr>
        <p:sp>
          <p:nvSpPr>
            <p:cNvPr id="180" name="Google Shape;180;p2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182" name="Google Shape;182;p2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83" name="Google Shape;183;p2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4" name="Google Shape;184;p25"/>
          <p:cNvSpPr/>
          <p:nvPr/>
        </p:nvSpPr>
        <p:spPr>
          <a:xfrm>
            <a:off x="3" y="1079021"/>
            <a:ext cx="1153580" cy="54476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EB4E3"/>
                </a:solidFill>
                <a:latin typeface="Calibri"/>
                <a:ea typeface="Calibri"/>
                <a:cs typeface="Calibri"/>
                <a:sym typeface="Calibri"/>
              </a:rPr>
              <a:t>A. What is water transparency?</a:t>
            </a:r>
            <a:br>
              <a:rPr lang="en-US" sz="1200" b="1" dirty="0">
                <a:solidFill>
                  <a:srgbClr val="8EB4E3"/>
                </a:solidFill>
                <a:latin typeface="Calibri"/>
                <a:ea typeface="Calibri"/>
                <a:cs typeface="Calibri"/>
                <a:sym typeface="Calibri"/>
              </a:rPr>
            </a:br>
            <a:endParaRPr sz="1200" b="1" dirty="0">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C. How your measurements can help</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dirty="0"/>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85" name="Google Shape;185;p2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86" name="Google Shape;186;p2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87" name="Google Shape;187;p2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9" name="Google Shape;189;p2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pic>
        <p:nvPicPr>
          <p:cNvPr id="192" name="Google Shape;192;p2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93" name="Google Shape;193;p27"/>
          <p:cNvGrpSpPr/>
          <p:nvPr/>
        </p:nvGrpSpPr>
        <p:grpSpPr>
          <a:xfrm>
            <a:off x="7909222" y="51272"/>
            <a:ext cx="1103962" cy="873142"/>
            <a:chOff x="4787671" y="3863282"/>
            <a:chExt cx="1103962" cy="873142"/>
          </a:xfrm>
        </p:grpSpPr>
        <p:sp>
          <p:nvSpPr>
            <p:cNvPr id="194" name="Google Shape;194;p27"/>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96" name="Google Shape;196;p2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7" name="Google Shape;197;p2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8" name="Google Shape;198;p2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99" name="Google Shape;199;p2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00" name="Google Shape;200;p2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01" name="Google Shape;201;p2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3" name="Google Shape;203;p2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2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07" name="Google Shape;207;p29"/>
          <p:cNvGrpSpPr/>
          <p:nvPr/>
        </p:nvGrpSpPr>
        <p:grpSpPr>
          <a:xfrm>
            <a:off x="7932915" y="55980"/>
            <a:ext cx="1103962" cy="873142"/>
            <a:chOff x="6285205" y="3863282"/>
            <a:chExt cx="1103962" cy="873142"/>
          </a:xfrm>
        </p:grpSpPr>
        <p:sp>
          <p:nvSpPr>
            <p:cNvPr id="208" name="Google Shape;208;p2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210" name="Google Shape;210;p2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11" name="Google Shape;211;p2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12" name="Google Shape;212;p2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213" name="Google Shape;213;p2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14" name="Google Shape;214;p2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15" name="Google Shape;215;p2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2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17" name="Google Shape;217;p2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p3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21" name="Google Shape;221;p31"/>
          <p:cNvGrpSpPr/>
          <p:nvPr/>
        </p:nvGrpSpPr>
        <p:grpSpPr>
          <a:xfrm>
            <a:off x="7959841" y="51272"/>
            <a:ext cx="1103962" cy="873142"/>
            <a:chOff x="3038859" y="4998979"/>
            <a:chExt cx="1103962" cy="873142"/>
          </a:xfrm>
        </p:grpSpPr>
        <p:sp>
          <p:nvSpPr>
            <p:cNvPr id="222" name="Google Shape;222;p31"/>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1"/>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24" name="Google Shape;224;p3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25" name="Google Shape;225;p3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26" name="Google Shape;226;p3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227" name="Google Shape;227;p3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28" name="Google Shape;228;p3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29" name="Google Shape;229;p3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1" name="Google Shape;231;p3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Google Shape;234;p3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35" name="Google Shape;235;p3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36" name="Google Shape;236;p3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7" name="Google Shape;237;p3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38" name="Google Shape;238;p3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39" name="Google Shape;239;p3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1" name="Google Shape;241;p3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grpSp>
        <p:nvGrpSpPr>
          <p:cNvPr id="244" name="Google Shape;244;p35"/>
          <p:cNvGrpSpPr/>
          <p:nvPr/>
        </p:nvGrpSpPr>
        <p:grpSpPr>
          <a:xfrm>
            <a:off x="1445312" y="854228"/>
            <a:ext cx="1122067" cy="887461"/>
            <a:chOff x="1445312" y="854228"/>
            <a:chExt cx="1122067" cy="887461"/>
          </a:xfrm>
        </p:grpSpPr>
        <p:sp>
          <p:nvSpPr>
            <p:cNvPr id="245" name="Google Shape;245;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47" name="Google Shape;247;p35"/>
          <p:cNvGrpSpPr/>
          <p:nvPr/>
        </p:nvGrpSpPr>
        <p:grpSpPr>
          <a:xfrm>
            <a:off x="2932656" y="872333"/>
            <a:ext cx="1103962" cy="873141"/>
            <a:chOff x="2932656" y="872333"/>
            <a:chExt cx="1103962" cy="873141"/>
          </a:xfrm>
        </p:grpSpPr>
        <p:sp>
          <p:nvSpPr>
            <p:cNvPr id="248" name="Google Shape;248;p3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50" name="Google Shape;250;p35"/>
          <p:cNvGrpSpPr/>
          <p:nvPr/>
        </p:nvGrpSpPr>
        <p:grpSpPr>
          <a:xfrm>
            <a:off x="4418556" y="967979"/>
            <a:ext cx="1103962" cy="873141"/>
            <a:chOff x="4418556" y="967979"/>
            <a:chExt cx="1103962" cy="873141"/>
          </a:xfrm>
        </p:grpSpPr>
        <p:sp>
          <p:nvSpPr>
            <p:cNvPr id="251" name="Google Shape;251;p3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5"/>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grpSp>
        <p:nvGrpSpPr>
          <p:cNvPr id="253" name="Google Shape;253;p35"/>
          <p:cNvGrpSpPr/>
          <p:nvPr/>
        </p:nvGrpSpPr>
        <p:grpSpPr>
          <a:xfrm>
            <a:off x="1410627" y="2455123"/>
            <a:ext cx="1103962" cy="893063"/>
            <a:chOff x="1410627" y="2455123"/>
            <a:chExt cx="1103962" cy="893063"/>
          </a:xfrm>
        </p:grpSpPr>
        <p:sp>
          <p:nvSpPr>
            <p:cNvPr id="254" name="Google Shape;254;p3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56" name="Google Shape;256;p35"/>
          <p:cNvGrpSpPr/>
          <p:nvPr/>
        </p:nvGrpSpPr>
        <p:grpSpPr>
          <a:xfrm>
            <a:off x="2981189" y="2467920"/>
            <a:ext cx="1103962" cy="880267"/>
            <a:chOff x="2981189" y="2467920"/>
            <a:chExt cx="1103962" cy="880267"/>
          </a:xfrm>
        </p:grpSpPr>
        <p:sp>
          <p:nvSpPr>
            <p:cNvPr id="257" name="Google Shape;257;p3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5"/>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59" name="Google Shape;259;p35"/>
          <p:cNvGrpSpPr/>
          <p:nvPr/>
        </p:nvGrpSpPr>
        <p:grpSpPr>
          <a:xfrm>
            <a:off x="4463231" y="2475168"/>
            <a:ext cx="1103962" cy="873141"/>
            <a:chOff x="4463231" y="2475168"/>
            <a:chExt cx="1103962" cy="873141"/>
          </a:xfrm>
        </p:grpSpPr>
        <p:sp>
          <p:nvSpPr>
            <p:cNvPr id="260" name="Google Shape;260;p3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62" name="Google Shape;262;p35"/>
          <p:cNvGrpSpPr/>
          <p:nvPr/>
        </p:nvGrpSpPr>
        <p:grpSpPr>
          <a:xfrm>
            <a:off x="6010290" y="2485874"/>
            <a:ext cx="1103962" cy="873141"/>
            <a:chOff x="6010290" y="2485874"/>
            <a:chExt cx="1103962" cy="873141"/>
          </a:xfrm>
        </p:grpSpPr>
        <p:sp>
          <p:nvSpPr>
            <p:cNvPr id="263" name="Google Shape;263;p3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grpSp>
        <p:nvGrpSpPr>
          <p:cNvPr id="265" name="Google Shape;265;p35"/>
          <p:cNvGrpSpPr/>
          <p:nvPr/>
        </p:nvGrpSpPr>
        <p:grpSpPr>
          <a:xfrm>
            <a:off x="5902565" y="945552"/>
            <a:ext cx="1103962" cy="879786"/>
            <a:chOff x="5902565" y="945552"/>
            <a:chExt cx="1103962" cy="879786"/>
          </a:xfrm>
        </p:grpSpPr>
        <p:sp>
          <p:nvSpPr>
            <p:cNvPr id="266" name="Google Shape;266;p3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68" name="Google Shape;268;p35"/>
          <p:cNvGrpSpPr/>
          <p:nvPr/>
        </p:nvGrpSpPr>
        <p:grpSpPr>
          <a:xfrm>
            <a:off x="1375335" y="3781280"/>
            <a:ext cx="1103962" cy="873141"/>
            <a:chOff x="1375335" y="3781280"/>
            <a:chExt cx="1103962" cy="873141"/>
          </a:xfrm>
        </p:grpSpPr>
        <p:sp>
          <p:nvSpPr>
            <p:cNvPr id="269" name="Google Shape;269;p3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71" name="Google Shape;271;p35"/>
          <p:cNvGrpSpPr/>
          <p:nvPr/>
        </p:nvGrpSpPr>
        <p:grpSpPr>
          <a:xfrm>
            <a:off x="3144060" y="3786557"/>
            <a:ext cx="1103962" cy="873142"/>
            <a:chOff x="3144060" y="3786557"/>
            <a:chExt cx="1103962" cy="873142"/>
          </a:xfrm>
        </p:grpSpPr>
        <p:sp>
          <p:nvSpPr>
            <p:cNvPr id="272" name="Google Shape;272;p3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74" name="Google Shape;274;p35"/>
          <p:cNvGrpSpPr/>
          <p:nvPr/>
        </p:nvGrpSpPr>
        <p:grpSpPr>
          <a:xfrm>
            <a:off x="4787671" y="3863282"/>
            <a:ext cx="1103962" cy="873142"/>
            <a:chOff x="4787671" y="3863282"/>
            <a:chExt cx="1103962" cy="873142"/>
          </a:xfrm>
        </p:grpSpPr>
        <p:sp>
          <p:nvSpPr>
            <p:cNvPr id="275" name="Google Shape;275;p3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77" name="Google Shape;277;p35"/>
          <p:cNvGrpSpPr/>
          <p:nvPr/>
        </p:nvGrpSpPr>
        <p:grpSpPr>
          <a:xfrm>
            <a:off x="6285205" y="3863282"/>
            <a:ext cx="1103962" cy="873142"/>
            <a:chOff x="6285205" y="3863282"/>
            <a:chExt cx="1103962" cy="873142"/>
          </a:xfrm>
        </p:grpSpPr>
        <p:sp>
          <p:nvSpPr>
            <p:cNvPr id="278" name="Google Shape;278;p3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80" name="Google Shape;280;p35"/>
          <p:cNvGrpSpPr/>
          <p:nvPr/>
        </p:nvGrpSpPr>
        <p:grpSpPr>
          <a:xfrm>
            <a:off x="1375335" y="4888824"/>
            <a:ext cx="1103962" cy="873142"/>
            <a:chOff x="1375335" y="4888824"/>
            <a:chExt cx="1103962" cy="873142"/>
          </a:xfrm>
        </p:grpSpPr>
        <p:sp>
          <p:nvSpPr>
            <p:cNvPr id="281" name="Google Shape;281;p3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83" name="Google Shape;283;p35"/>
          <p:cNvGrpSpPr/>
          <p:nvPr/>
        </p:nvGrpSpPr>
        <p:grpSpPr>
          <a:xfrm>
            <a:off x="4838174" y="5007913"/>
            <a:ext cx="1172116" cy="873142"/>
            <a:chOff x="4838174" y="5007913"/>
            <a:chExt cx="1172116" cy="873142"/>
          </a:xfrm>
        </p:grpSpPr>
        <p:sp>
          <p:nvSpPr>
            <p:cNvPr id="284" name="Google Shape;284;p3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3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86" name="Google Shape;286;p35"/>
          <p:cNvGrpSpPr/>
          <p:nvPr/>
        </p:nvGrpSpPr>
        <p:grpSpPr>
          <a:xfrm>
            <a:off x="3038859" y="4998979"/>
            <a:ext cx="1103962" cy="873142"/>
            <a:chOff x="3038859" y="4998979"/>
            <a:chExt cx="1103962" cy="873142"/>
          </a:xfrm>
        </p:grpSpPr>
        <p:sp>
          <p:nvSpPr>
            <p:cNvPr id="287" name="Google Shape;287;p3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3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89" name="Google Shape;289;p35"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90" name="Google Shape;290;p35"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37"/>
          <p:cNvSpPr txBox="1"/>
          <p:nvPr/>
        </p:nvSpPr>
        <p:spPr>
          <a:xfrm>
            <a:off x="995873" y="2264253"/>
            <a:ext cx="7362973" cy="3247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72"/>
                </a:solidFill>
                <a:latin typeface="Calibri"/>
                <a:ea typeface="Calibri"/>
                <a:cs typeface="Calibri"/>
                <a:sym typeface="Calibri"/>
              </a:rPr>
              <a:t>Title [28 pts]</a:t>
            </a:r>
            <a:endParaRPr/>
          </a:p>
          <a:p>
            <a:pPr marL="0" marR="0" lvl="0" indent="0" algn="l" rtl="0">
              <a:spcBef>
                <a:spcPts val="600"/>
              </a:spcBef>
              <a:spcAft>
                <a:spcPts val="0"/>
              </a:spcAft>
              <a:buNone/>
            </a:pPr>
            <a:r>
              <a:rPr lang="en-US" sz="2400" b="1">
                <a:solidFill>
                  <a:srgbClr val="000072"/>
                </a:solidFill>
                <a:latin typeface="Calibri"/>
                <a:ea typeface="Calibri"/>
                <a:cs typeface="Calibri"/>
                <a:sym typeface="Calibri"/>
              </a:rPr>
              <a:t>Title [24 pts]</a:t>
            </a:r>
            <a:endParaRPr/>
          </a:p>
          <a:p>
            <a:pPr marL="0" marR="0" lvl="0" indent="0" algn="l" rtl="0">
              <a:spcBef>
                <a:spcPts val="600"/>
              </a:spcBef>
              <a:spcAft>
                <a:spcPts val="0"/>
              </a:spcAft>
              <a:buNone/>
            </a:pPr>
            <a:r>
              <a:rPr lang="en-US" sz="2000" b="1">
                <a:solidFill>
                  <a:srgbClr val="000072"/>
                </a:solidFill>
                <a:latin typeface="Calibri"/>
                <a:ea typeface="Calibri"/>
                <a:cs typeface="Calibri"/>
                <a:sym typeface="Calibri"/>
              </a:rPr>
              <a:t>Title [20 pts]</a:t>
            </a:r>
            <a:endParaRPr/>
          </a:p>
          <a:p>
            <a:pPr marL="0" marR="0" lvl="0" indent="0" algn="l" rtl="0">
              <a:spcBef>
                <a:spcPts val="600"/>
              </a:spcBef>
              <a:spcAft>
                <a:spcPts val="0"/>
              </a:spcAft>
              <a:buNone/>
            </a:pPr>
            <a:r>
              <a:rPr lang="en-US" sz="1800" b="1">
                <a:solidFill>
                  <a:srgbClr val="000072"/>
                </a:solidFill>
                <a:latin typeface="Calibri"/>
                <a:ea typeface="Calibri"/>
                <a:cs typeface="Calibri"/>
                <a:sym typeface="Calibri"/>
              </a:rPr>
              <a:t>Title [18 pts]</a:t>
            </a:r>
            <a:endParaRPr/>
          </a:p>
          <a:p>
            <a:pPr marL="0" marR="0" lvl="0" indent="0" algn="l" rtl="0">
              <a:spcBef>
                <a:spcPts val="600"/>
              </a:spcBef>
              <a:spcAft>
                <a:spcPts val="0"/>
              </a:spcAft>
              <a:buNone/>
            </a:pPr>
            <a:r>
              <a:rPr lang="en-US" sz="2400">
                <a:solidFill>
                  <a:schemeClr val="dk1"/>
                </a:solidFill>
                <a:latin typeface="Calibri"/>
                <a:ea typeface="Calibri"/>
                <a:cs typeface="Calibri"/>
                <a:sym typeface="Calibri"/>
              </a:rPr>
              <a:t>Text [24 pts]</a:t>
            </a:r>
            <a:endParaRPr sz="240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[20 pts]</a:t>
            </a:r>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[18 pts]</a:t>
            </a:r>
            <a:endParaRPr/>
          </a:p>
          <a:p>
            <a:pPr marL="342900" marR="0" lvl="0" indent="-342900" algn="l" rtl="0">
              <a:spcBef>
                <a:spcPts val="60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Text [16 pts]</a:t>
            </a:r>
            <a:endParaRPr sz="1600">
              <a:solidFill>
                <a:schemeClr val="dk1"/>
              </a:solidFill>
              <a:latin typeface="Calibri"/>
              <a:ea typeface="Calibri"/>
              <a:cs typeface="Calibri"/>
              <a:sym typeface="Calibri"/>
            </a:endParaRPr>
          </a:p>
        </p:txBody>
      </p:sp>
      <p:sp>
        <p:nvSpPr>
          <p:cNvPr id="298" name="Google Shape;298;p37"/>
          <p:cNvSpPr txBox="1"/>
          <p:nvPr/>
        </p:nvSpPr>
        <p:spPr>
          <a:xfrm>
            <a:off x="2656304" y="464831"/>
            <a:ext cx="40911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TEXT FORMATTING</a:t>
            </a:r>
            <a:endParaRPr sz="1800">
              <a:solidFill>
                <a:srgbClr val="974806"/>
              </a:solidFill>
              <a:latin typeface="Calibri"/>
              <a:ea typeface="Calibri"/>
              <a:cs typeface="Calibri"/>
              <a:sym typeface="Calibri"/>
            </a:endParaRPr>
          </a:p>
        </p:txBody>
      </p:sp>
      <p:sp>
        <p:nvSpPr>
          <p:cNvPr id="299" name="Google Shape;299;p37"/>
          <p:cNvSpPr txBox="1"/>
          <p:nvPr/>
        </p:nvSpPr>
        <p:spPr>
          <a:xfrm>
            <a:off x="1732712" y="1033030"/>
            <a:ext cx="6013072"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74806"/>
                </a:solidFill>
                <a:latin typeface="Calibri"/>
                <a:ea typeface="Calibri"/>
                <a:cs typeface="Calibri"/>
                <a:sym typeface="Calibri"/>
              </a:rPr>
              <a:t>Rusty: Here are some standardized options for Titles and Text,</a:t>
            </a:r>
            <a:endParaRPr/>
          </a:p>
          <a:p>
            <a:pPr marL="0" marR="0" lvl="0" indent="0" algn="l" rtl="0">
              <a:spcBef>
                <a:spcPts val="0"/>
              </a:spcBef>
              <a:spcAft>
                <a:spcPts val="0"/>
              </a:spcAft>
              <a:buNone/>
            </a:pPr>
            <a:r>
              <a:rPr lang="en-US" sz="1800">
                <a:solidFill>
                  <a:srgbClr val="974806"/>
                </a:solidFill>
                <a:latin typeface="Calibri"/>
                <a:ea typeface="Calibri"/>
                <a:cs typeface="Calibri"/>
                <a:sym typeface="Calibri"/>
              </a:rPr>
              <a:t>but we don’t have to be draconian </a:t>
            </a:r>
            <a:endParaRPr/>
          </a:p>
          <a:p>
            <a:pPr marL="0" marR="0" lvl="0" indent="0" algn="l" rtl="0">
              <a:spcBef>
                <a:spcPts val="600"/>
              </a:spcBef>
              <a:spcAft>
                <a:spcPts val="0"/>
              </a:spcAft>
              <a:buNone/>
            </a:pPr>
            <a:r>
              <a:rPr lang="en-US" sz="1800">
                <a:solidFill>
                  <a:srgbClr val="974806"/>
                </a:solidFill>
                <a:latin typeface="Calibri"/>
                <a:ea typeface="Calibri"/>
                <a:cs typeface="Calibri"/>
                <a:sym typeface="Calibri"/>
              </a:rPr>
              <a:t>FYI: I generally leave a 6 pt break after a Paragraph</a:t>
            </a:r>
            <a:endParaRPr sz="1800">
              <a:solidFill>
                <a:srgbClr val="974806"/>
              </a:solidFill>
              <a:latin typeface="Calibri"/>
              <a:ea typeface="Calibri"/>
              <a:cs typeface="Calibri"/>
              <a:sym typeface="Calibri"/>
            </a:endParaRPr>
          </a:p>
        </p:txBody>
      </p:sp>
      <p:sp>
        <p:nvSpPr>
          <p:cNvPr id="300" name="Google Shape;300;p37"/>
          <p:cNvSpPr txBox="1"/>
          <p:nvPr/>
        </p:nvSpPr>
        <p:spPr>
          <a:xfrm>
            <a:off x="1120609" y="5529736"/>
            <a:ext cx="249577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line [8 pts italic – Place on lower RIGHT of image]</a:t>
            </a:r>
            <a:endParaRPr sz="800" i="1">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5" name="Google Shape;25;p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sp>
        <p:nvSpPr>
          <p:cNvPr id="26" name="Google Shape;26;p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7" name="Google Shape;27;p3" descr="IconHydrosphere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pic>
        <p:nvPicPr>
          <p:cNvPr id="28" name="Google Shape;28;p3"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9" name="Google Shape;29;p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A. What is water transparency?</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grpSp>
        <p:nvGrpSpPr>
          <p:cNvPr id="30" name="Google Shape;30;p3"/>
          <p:cNvGrpSpPr/>
          <p:nvPr/>
        </p:nvGrpSpPr>
        <p:grpSpPr>
          <a:xfrm>
            <a:off x="7893399" y="51272"/>
            <a:ext cx="1103962" cy="873141"/>
            <a:chOff x="4418556" y="967979"/>
            <a:chExt cx="1103962" cy="873141"/>
          </a:xfrm>
        </p:grpSpPr>
        <p:sp>
          <p:nvSpPr>
            <p:cNvPr id="31" name="Google Shape;31;p3"/>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sp>
        <p:nvSpPr>
          <p:cNvPr id="33" name="Google Shape;33;p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5" name="Google Shape;35;p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9" name="Google Shape;39;p5"/>
          <p:cNvGrpSpPr/>
          <p:nvPr/>
        </p:nvGrpSpPr>
        <p:grpSpPr>
          <a:xfrm>
            <a:off x="7889899" y="52915"/>
            <a:ext cx="1103962" cy="879786"/>
            <a:chOff x="5902565" y="945552"/>
            <a:chExt cx="1103962" cy="879786"/>
          </a:xfrm>
        </p:grpSpPr>
        <p:sp>
          <p:nvSpPr>
            <p:cNvPr id="40" name="Google Shape;40;p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pic>
        <p:nvPicPr>
          <p:cNvPr id="42" name="Google Shape;42;p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3" name="Google Shape;43;p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4" name="Google Shape;44;p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B4DBDB"/>
                </a:solidFill>
                <a:latin typeface="Calibri"/>
                <a:ea typeface="Calibri"/>
                <a:cs typeface="Calibri"/>
                <a:sym typeface="Calibri"/>
              </a:rPr>
            </a:br>
            <a:endParaRPr sz="1200" b="1" dirty="0">
              <a:solidFill>
                <a:srgbClr val="B4DBDB"/>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45" name="Google Shape;45;p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46" name="Google Shape;46;p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47" name="Google Shape;47;p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9" name="Google Shape;49;p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52" name="Google Shape;52;p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53" name="Google Shape;53;p7"/>
          <p:cNvGrpSpPr/>
          <p:nvPr/>
        </p:nvGrpSpPr>
        <p:grpSpPr>
          <a:xfrm>
            <a:off x="7923919" y="74081"/>
            <a:ext cx="1103962" cy="873142"/>
            <a:chOff x="3144060" y="3786557"/>
            <a:chExt cx="1103962" cy="873142"/>
          </a:xfrm>
        </p:grpSpPr>
        <p:sp>
          <p:nvSpPr>
            <p:cNvPr id="54" name="Google Shape;54;p7"/>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7"/>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56" name="Google Shape;56;p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7" name="Google Shape;57;p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8" name="Google Shape;58;p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A. What is water transparency?</a:t>
            </a:r>
            <a:br>
              <a:rPr lang="en-US" sz="1200" b="1" dirty="0">
                <a:solidFill>
                  <a:srgbClr val="000072"/>
                </a:solidFill>
                <a:latin typeface="Calibri"/>
                <a:ea typeface="Calibri"/>
                <a:cs typeface="Calibri"/>
                <a:sym typeface="Calibri"/>
              </a:rPr>
            </a:br>
            <a:endParaRPr sz="1200" b="1" dirty="0">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59" name="Google Shape;59;p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60" name="Google Shape;60;p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61" name="Google Shape;61;p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63" name="Google Shape;63;p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7" name="Google Shape;67;p9"/>
          <p:cNvGrpSpPr/>
          <p:nvPr/>
        </p:nvGrpSpPr>
        <p:grpSpPr>
          <a:xfrm>
            <a:off x="7884711" y="43872"/>
            <a:ext cx="1122067" cy="887461"/>
            <a:chOff x="1445312" y="854228"/>
            <a:chExt cx="1122067" cy="887461"/>
          </a:xfrm>
        </p:grpSpPr>
        <p:sp>
          <p:nvSpPr>
            <p:cNvPr id="68" name="Google Shape;68;p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70" name="Google Shape;70;p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1" name="Google Shape;71;p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2" name="Google Shape;72;p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73" name="Google Shape;73;p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74" name="Google Shape;74;p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75" name="Google Shape;75;p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77" name="Google Shape;77;p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1" name="Google Shape;81;p11"/>
          <p:cNvGrpSpPr/>
          <p:nvPr/>
        </p:nvGrpSpPr>
        <p:grpSpPr>
          <a:xfrm>
            <a:off x="7919805" y="51272"/>
            <a:ext cx="1103962" cy="873141"/>
            <a:chOff x="2932656" y="872333"/>
            <a:chExt cx="1103962" cy="873141"/>
          </a:xfrm>
        </p:grpSpPr>
        <p:sp>
          <p:nvSpPr>
            <p:cNvPr id="82" name="Google Shape;82;p11"/>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1"/>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84" name="Google Shape;84;p1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5" name="Google Shape;85;p1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6" name="Google Shape;86;p1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87" name="Google Shape;87;p1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88" name="Google Shape;88;p1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89" name="Google Shape;89;p1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91" name="Google Shape;91;p1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5" name="Google Shape;95;p13"/>
          <p:cNvGrpSpPr/>
          <p:nvPr/>
        </p:nvGrpSpPr>
        <p:grpSpPr>
          <a:xfrm>
            <a:off x="7925433" y="51272"/>
            <a:ext cx="1172116" cy="873142"/>
            <a:chOff x="4838174" y="5007913"/>
            <a:chExt cx="1172116" cy="873142"/>
          </a:xfrm>
        </p:grpSpPr>
        <p:sp>
          <p:nvSpPr>
            <p:cNvPr id="96" name="Google Shape;96;p13"/>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3"/>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98" name="Google Shape;98;p1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99" name="Google Shape;99;p1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0" name="Google Shape;100;p13"/>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01" name="Google Shape;101;p1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02" name="Google Shape;102;p1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03" name="Google Shape;103;p1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5" name="Google Shape;105;p1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1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09" name="Google Shape;109;p15"/>
          <p:cNvGrpSpPr/>
          <p:nvPr/>
        </p:nvGrpSpPr>
        <p:grpSpPr>
          <a:xfrm>
            <a:off x="7980619" y="51272"/>
            <a:ext cx="1103962" cy="873142"/>
            <a:chOff x="1375335" y="4888824"/>
            <a:chExt cx="1103962" cy="873142"/>
          </a:xfrm>
        </p:grpSpPr>
        <p:sp>
          <p:nvSpPr>
            <p:cNvPr id="110" name="Google Shape;110;p1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12" name="Google Shape;112;p1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13" name="Google Shape;113;p1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4" name="Google Shape;114;p1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15" name="Google Shape;115;p1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16" name="Google Shape;116;p1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17" name="Google Shape;117;p1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9" name="Google Shape;119;p1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3" name="Google Shape;123;p17"/>
          <p:cNvGrpSpPr/>
          <p:nvPr/>
        </p:nvGrpSpPr>
        <p:grpSpPr>
          <a:xfrm>
            <a:off x="7948933" y="51272"/>
            <a:ext cx="1103962" cy="880267"/>
            <a:chOff x="2981189" y="2467920"/>
            <a:chExt cx="1103962" cy="880267"/>
          </a:xfrm>
        </p:grpSpPr>
        <p:sp>
          <p:nvSpPr>
            <p:cNvPr id="124" name="Google Shape;124;p1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26" name="Google Shape;126;p1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7" name="Google Shape;127;p1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8" name="Google Shape;128;p1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A. What is water transparency?</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B. Why collect water transparency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C. How your measurements can help</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D. How to collect your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000072"/>
                </a:solidFill>
                <a:latin typeface="Calibri"/>
                <a:ea typeface="Calibri"/>
                <a:cs typeface="Calibri"/>
                <a:sym typeface="Calibri"/>
              </a:rPr>
              <a:t>E. Submitting data to GLOBE.</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F. Understand the data.</a:t>
            </a:r>
            <a:br>
              <a:rPr lang="en-US" sz="1200" b="1" dirty="0">
                <a:solidFill>
                  <a:srgbClr val="8CB3E3"/>
                </a:solidFill>
                <a:latin typeface="Calibri"/>
                <a:ea typeface="Calibri"/>
                <a:cs typeface="Calibri"/>
                <a:sym typeface="Calibri"/>
              </a:rPr>
            </a:b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G. Quiz yourself</a:t>
            </a: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endParaRPr sz="1200" b="1" dirty="0">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H. Additional</a:t>
            </a:r>
            <a:endParaRPr dirty="0"/>
          </a:p>
          <a:p>
            <a:pPr marL="0" marR="0" lvl="0" indent="0" algn="l" rtl="0">
              <a:spcBef>
                <a:spcPts val="0"/>
              </a:spcBef>
              <a:spcAft>
                <a:spcPts val="0"/>
              </a:spcAft>
              <a:buNone/>
            </a:pPr>
            <a:r>
              <a:rPr lang="en-US" sz="1200" b="1" dirty="0">
                <a:solidFill>
                  <a:srgbClr val="8CB3E3"/>
                </a:solidFill>
                <a:latin typeface="Calibri"/>
                <a:ea typeface="Calibri"/>
                <a:cs typeface="Calibri"/>
                <a:sym typeface="Calibri"/>
              </a:rPr>
              <a:t>resources</a:t>
            </a:r>
            <a:endParaRPr sz="1200" b="1" dirty="0">
              <a:solidFill>
                <a:srgbClr val="8CB3E3"/>
              </a:solidFill>
              <a:latin typeface="Calibri"/>
              <a:ea typeface="Calibri"/>
              <a:cs typeface="Calibri"/>
              <a:sym typeface="Calibri"/>
            </a:endParaRPr>
          </a:p>
        </p:txBody>
      </p:sp>
      <p:sp>
        <p:nvSpPr>
          <p:cNvPr id="129" name="Google Shape;129;p1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30" name="Google Shape;130;p1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31" name="Google Shape;131;p1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33" name="Google Shape;133;p1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www.globe.gov/documents/348614/139cd526-ca0b-4192-9659-ad9ee5a5c893" TargetMode="External"/><Relationship Id="rId3" Type="http://schemas.openxmlformats.org/officeDocument/2006/relationships/hyperlink" Target="http://www.globe.gov/documents/11865/17a92e8d-2e80-4dfa-bcae-d06ea103c94a" TargetMode="External"/><Relationship Id="rId7" Type="http://schemas.openxmlformats.org/officeDocument/2006/relationships/hyperlink" Target="http://www.globe.gov/documents/348614/1c29caf7-fb2f-4414-8b43-11fd64087ea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globe.gov/documents/11865/26f37835-c82a-4418-906d-23ec9f6c64a9" TargetMode="External"/><Relationship Id="rId5" Type="http://schemas.openxmlformats.org/officeDocument/2006/relationships/hyperlink" Target="https://www.globe.gov/documents/11865/4e764f19-5994-5050-87d3-89ad6547ffb9" TargetMode="External"/><Relationship Id="rId10" Type="http://schemas.openxmlformats.org/officeDocument/2006/relationships/image" Target="../media/image30.png"/><Relationship Id="rId4" Type="http://schemas.openxmlformats.org/officeDocument/2006/relationships/hyperlink" Target="http://www.globe.gov/documents/11865/920675f5-56c0-46a3-97b5-74f9953b2ae4" TargetMode="External"/><Relationship Id="rId9" Type="http://schemas.openxmlformats.org/officeDocument/2006/relationships/hyperlink" Target="http://www.globe.gov/documents/10157/2872378/GLOBE+Cloud+Char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hyperlink" Target="http://www.globe.gov/documents/10157/7349361/Viz+tutorial.pdf" TargetMode="External"/><Relationship Id="rId4" Type="http://schemas.openxmlformats.org/officeDocument/2006/relationships/hyperlink" Target="http://vis.globe.gov/GLOB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p:nvPr/>
        </p:nvSpPr>
        <p:spPr>
          <a:xfrm>
            <a:off x="1246716" y="3966265"/>
            <a:ext cx="7479300" cy="304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1200" dirty="0">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 Here is an example of how this might be done for transparency.</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marR="0" lvl="0" indent="0" algn="just" rtl="0">
              <a:spcBef>
                <a:spcPts val="0"/>
              </a:spcBef>
              <a:spcAft>
                <a:spcPts val="0"/>
              </a:spcAft>
              <a:buNone/>
            </a:pPr>
            <a:r>
              <a:rPr lang="en-US" sz="1200" dirty="0">
                <a:solidFill>
                  <a:schemeClr val="dk1"/>
                </a:solidFill>
                <a:latin typeface="Calibri"/>
                <a:ea typeface="Calibri"/>
                <a:cs typeface="Calibri"/>
                <a:sym typeface="Calibri"/>
              </a:rPr>
              <a:t>Water transparency  and color can be observed in satellite imagery. In May 2015, the east coast of Australia was hit by a severe storm and deadly flooding, dropping more than 360 millimeters (14 inches) of rain within about three hours in southeast Queensland, Australia. This image of the Brisbane River entering Moreton Bay was acquired on May 3, 2015 by the Operational Land Imager on Landsat 8.</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dirty="0">
                <a:solidFill>
                  <a:schemeClr val="dk1"/>
                </a:solidFill>
                <a:latin typeface="Calibri"/>
                <a:ea typeface="Calibri"/>
                <a:cs typeface="Calibri"/>
                <a:sym typeface="Calibri"/>
              </a:rPr>
              <a:t>As a result of the rainfall, flash flooding caused distinct river plumes to form along the coastline. Flood waters usually contain elevated levels of sediment and colored dissolved organic matter (CDOM). Sediment tends to scatter red light, and CDOM absorbs blue light. As a result, a brown color is visible where the Brisbane River mouth where these two optical phenomena work in concert. Further from the mouth, the coarser sediments tend to settle to the bottom but the CDOM is still observed in the water column absorbing blue light. What is coloring the yellow-green patches in the water? Scientists believe it is CDOM, but ground verification is needed to be sure. </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pic>
        <p:nvPicPr>
          <p:cNvPr id="374" name="Google Shape;374;p48" descr="Satellite image of a coastal area with sediment pollu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0075" y="1427319"/>
            <a:ext cx="5044374" cy="2502356"/>
          </a:xfrm>
          <a:prstGeom prst="rect">
            <a:avLst/>
          </a:prstGeom>
          <a:noFill/>
          <a:ln>
            <a:noFill/>
          </a:ln>
        </p:spPr>
      </p:pic>
      <p:sp>
        <p:nvSpPr>
          <p:cNvPr id="375" name="Google Shape;375;p48"/>
          <p:cNvSpPr txBox="1"/>
          <p:nvPr/>
        </p:nvSpPr>
        <p:spPr>
          <a:xfrm>
            <a:off x="7447822" y="2389715"/>
            <a:ext cx="1379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Credit: NASA Earth Observatory</a:t>
            </a:r>
            <a:endParaRPr sz="1000">
              <a:solidFill>
                <a:schemeClr val="dk1"/>
              </a:solidFill>
              <a:latin typeface="Calibri"/>
              <a:ea typeface="Calibri"/>
              <a:cs typeface="Calibri"/>
              <a:sym typeface="Calibri"/>
            </a:endParaRPr>
          </a:p>
        </p:txBody>
      </p:sp>
      <p:sp>
        <p:nvSpPr>
          <p:cNvPr id="376" name="Google Shape;376;p48"/>
          <p:cNvSpPr txBox="1"/>
          <p:nvPr/>
        </p:nvSpPr>
        <p:spPr>
          <a:xfrm>
            <a:off x="1246716" y="1034534"/>
            <a:ext cx="46498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Your Measurements Can Help </a:t>
            </a:r>
            <a:endParaRPr sz="2400" b="1">
              <a:solidFill>
                <a:srgbClr val="000072"/>
              </a:solidFill>
              <a:latin typeface="Calibri"/>
              <a:ea typeface="Calibri"/>
              <a:cs typeface="Calibri"/>
              <a:sym typeface="Calibri"/>
            </a:endParaRPr>
          </a:p>
        </p:txBody>
      </p:sp>
      <p:grpSp>
        <p:nvGrpSpPr>
          <p:cNvPr id="377" name="Google Shape;377;p48"/>
          <p:cNvGrpSpPr/>
          <p:nvPr/>
        </p:nvGrpSpPr>
        <p:grpSpPr>
          <a:xfrm>
            <a:off x="7897616" y="90671"/>
            <a:ext cx="1103962" cy="893063"/>
            <a:chOff x="1410627" y="2455123"/>
            <a:chExt cx="1103962" cy="893063"/>
          </a:xfrm>
        </p:grpSpPr>
        <p:sp>
          <p:nvSpPr>
            <p:cNvPr id="378" name="Google Shape;378;p4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4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sp>
        <p:nvSpPr>
          <p:cNvPr id="2" name="Google Shape;520;p26">
            <a:extLst>
              <a:ext uri="{FF2B5EF4-FFF2-40B4-BE49-F238E27FC236}">
                <a16:creationId xmlns:a16="http://schemas.microsoft.com/office/drawing/2014/main" id="{BA60313E-F89C-13B6-3372-024F3D83D212}"/>
              </a:ext>
            </a:extLst>
          </p:cNvPr>
          <p:cNvSpPr txBox="1"/>
          <p:nvPr/>
        </p:nvSpPr>
        <p:spPr>
          <a:xfrm>
            <a:off x="6568119" y="649290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dirty="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p:nvPr/>
        </p:nvSpPr>
        <p:spPr>
          <a:xfrm>
            <a:off x="1409700" y="1041668"/>
            <a:ext cx="7200900" cy="48936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000072"/>
                </a:solidFill>
                <a:latin typeface="Calibri"/>
                <a:ea typeface="Calibri"/>
                <a:cs typeface="Calibri"/>
                <a:sym typeface="Calibri"/>
              </a:rPr>
              <a:t>How to Collect Your Data</a:t>
            </a:r>
            <a:endParaRPr dirty="0"/>
          </a:p>
          <a:p>
            <a:pPr marL="0" marR="0" lvl="0" indent="0" algn="l" rtl="0">
              <a:spcBef>
                <a:spcPts val="0"/>
              </a:spcBef>
              <a:spcAft>
                <a:spcPts val="0"/>
              </a:spcAft>
              <a:buNone/>
            </a:pPr>
            <a:r>
              <a:rPr lang="en-US" sz="1800" b="1" dirty="0">
                <a:solidFill>
                  <a:srgbClr val="000072"/>
                </a:solidFill>
                <a:latin typeface="Calibri"/>
                <a:ea typeface="Calibri"/>
                <a:cs typeface="Calibri"/>
                <a:sym typeface="Calibri"/>
              </a:rPr>
              <a:t>Simultaneous or Prior Investigations Required to do Water Transparency Measurements</a:t>
            </a:r>
            <a:endParaRPr sz="1800" b="1" dirty="0">
              <a:solidFill>
                <a:srgbClr val="000072"/>
              </a:solidFill>
              <a:latin typeface="Calibri"/>
              <a:ea typeface="Calibri"/>
              <a:cs typeface="Calibri"/>
              <a:sym typeface="Calibri"/>
            </a:endParaRPr>
          </a:p>
          <a:p>
            <a:pPr marL="0" marR="0" lvl="0" indent="0" algn="l"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dirty="0">
                <a:solidFill>
                  <a:schemeClr val="dk1"/>
                </a:solidFill>
                <a:latin typeface="Calibri"/>
                <a:ea typeface="Calibri"/>
                <a:cs typeface="Calibri"/>
                <a:sym typeface="Calibri"/>
              </a:rPr>
              <a:t>You will need to define your </a:t>
            </a:r>
            <a:r>
              <a:rPr lang="en-US" sz="1400" b="1" dirty="0">
                <a:solidFill>
                  <a:srgbClr val="000072"/>
                </a:solidFill>
                <a:latin typeface="Calibri"/>
                <a:ea typeface="Calibri"/>
                <a:cs typeface="Calibri"/>
                <a:sym typeface="Calibri"/>
              </a:rPr>
              <a:t>Hydrosphere Study Site. A Hydrosphere Study Site </a:t>
            </a:r>
            <a:r>
              <a:rPr lang="en-US" sz="1400" dirty="0">
                <a:solidFill>
                  <a:schemeClr val="dk1"/>
                </a:solidFill>
                <a:latin typeface="Calibri"/>
                <a:ea typeface="Calibri"/>
                <a:cs typeface="Calibri"/>
                <a:sym typeface="Calibri"/>
              </a:rPr>
              <a:t>can be any surface water site that can be safely visited, although natural waters are preferred. </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dirty="0">
                <a:solidFill>
                  <a:schemeClr val="dk1"/>
                </a:solidFill>
                <a:latin typeface="Calibri"/>
                <a:ea typeface="Calibri"/>
                <a:cs typeface="Calibri"/>
                <a:sym typeface="Calibri"/>
              </a:rPr>
              <a:t>Sites, in order of preference, may include: </a:t>
            </a:r>
            <a:endParaRPr dirty="0"/>
          </a:p>
          <a:p>
            <a:pPr marL="285750" marR="0" lvl="0" indent="-285750" algn="just"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Streams or rivers</a:t>
            </a:r>
            <a:endParaRPr dirty="0"/>
          </a:p>
          <a:p>
            <a:pPr marL="285750" marR="0" lvl="0" indent="-285750" algn="just"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Lakes, reservoirs, bays or ocean</a:t>
            </a:r>
            <a:endParaRPr dirty="0"/>
          </a:p>
          <a:p>
            <a:pPr marL="285750" marR="0" lvl="0" indent="-285750" algn="just"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Pond</a:t>
            </a:r>
            <a:endParaRPr dirty="0"/>
          </a:p>
          <a:p>
            <a:pPr marL="285750" marR="0" lvl="0" indent="-285750" algn="just"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Irrigation ditch or other water body, if those above are not available</a:t>
            </a:r>
            <a:endParaRPr sz="1400" b="1" dirty="0">
              <a:solidFill>
                <a:srgbClr val="000072"/>
              </a:solidFill>
              <a:latin typeface="Calibri"/>
              <a:ea typeface="Calibri"/>
              <a:cs typeface="Calibri"/>
              <a:sym typeface="Calibri"/>
            </a:endParaRPr>
          </a:p>
          <a:p>
            <a:pPr marL="0" marR="0" lvl="0" indent="0" algn="just"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dirty="0">
                <a:solidFill>
                  <a:schemeClr val="dk1"/>
                </a:solidFill>
                <a:latin typeface="Calibri"/>
                <a:ea typeface="Calibri"/>
                <a:cs typeface="Calibri"/>
                <a:sym typeface="Calibri"/>
              </a:rPr>
              <a:t>To define you study site you  will need these documents:</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r>
              <a:rPr lang="en-US" sz="1400" b="1" dirty="0">
                <a:solidFill>
                  <a:schemeClr val="dk2"/>
                </a:solidFill>
                <a:latin typeface="Calibri"/>
                <a:ea typeface="Calibri"/>
                <a:cs typeface="Calibri"/>
                <a:sym typeface="Calibri"/>
              </a:rPr>
              <a:t>  </a:t>
            </a:r>
            <a:r>
              <a:rPr lang="en-US" sz="1400" b="1" u="sng"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400" b="1" dirty="0">
              <a:solidFill>
                <a:schemeClr val="dk2"/>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0289712-85DC-7728-5651-045FDD7661C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p:nvPr/>
        </p:nvSpPr>
        <p:spPr>
          <a:xfrm>
            <a:off x="1417844" y="1063796"/>
            <a:ext cx="77026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Determine Which is Appropriate for Your Water Body: Secchi Disk or Transparency Tube?</a:t>
            </a:r>
            <a:endParaRPr/>
          </a:p>
        </p:txBody>
      </p:sp>
      <p:pic>
        <p:nvPicPr>
          <p:cNvPr id="390" name="Google Shape;390;p50" descr="Person in field gear holding a transparency tube and secchi dis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70100" y="2159000"/>
            <a:ext cx="5435600" cy="4076700"/>
          </a:xfrm>
          <a:prstGeom prst="rect">
            <a:avLst/>
          </a:prstGeom>
          <a:noFill/>
          <a:ln>
            <a:noFill/>
          </a:ln>
        </p:spPr>
      </p:pic>
      <p:sp>
        <p:nvSpPr>
          <p:cNvPr id="2" name="Google Shape;520;p26">
            <a:extLst>
              <a:ext uri="{FF2B5EF4-FFF2-40B4-BE49-F238E27FC236}">
                <a16:creationId xmlns:a16="http://schemas.microsoft.com/office/drawing/2014/main" id="{F66EF666-DB20-EDC3-3D97-28DDD7BA14B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1" descr="Illustration showing a secchi diks submerged in water and a transparency tube in wa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7299" y="3038863"/>
            <a:ext cx="5168901" cy="3197404"/>
          </a:xfrm>
          <a:prstGeom prst="rect">
            <a:avLst/>
          </a:prstGeom>
          <a:noFill/>
          <a:ln>
            <a:noFill/>
          </a:ln>
          <a:effectLst>
            <a:outerShdw blurRad="292100" dist="139700" dir="2700000" algn="tl" rotWithShape="0">
              <a:srgbClr val="333333">
                <a:alpha val="64705"/>
              </a:srgbClr>
            </a:outerShdw>
          </a:effectLst>
        </p:spPr>
      </p:pic>
      <p:sp>
        <p:nvSpPr>
          <p:cNvPr id="396" name="Google Shape;396;p51"/>
          <p:cNvSpPr txBox="1"/>
          <p:nvPr/>
        </p:nvSpPr>
        <p:spPr>
          <a:xfrm>
            <a:off x="1417845" y="1486824"/>
            <a:ext cx="731975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First, determine if your study site has </a:t>
            </a:r>
            <a:r>
              <a:rPr lang="en-US" sz="1600" b="1">
                <a:solidFill>
                  <a:srgbClr val="000072"/>
                </a:solidFill>
                <a:latin typeface="Calibri"/>
                <a:ea typeface="Calibri"/>
                <a:cs typeface="Calibri"/>
                <a:sym typeface="Calibri"/>
              </a:rPr>
              <a:t>deep, still water or shallow and/or flowing water</a:t>
            </a:r>
            <a:r>
              <a:rPr lang="en-US" sz="1600">
                <a:solidFill>
                  <a:schemeClr val="dk1"/>
                </a:solidFill>
                <a:latin typeface="Calibri"/>
                <a:ea typeface="Calibri"/>
                <a:cs typeface="Calibri"/>
                <a:sym typeface="Calibri"/>
              </a:rPr>
              <a:t>. If the water is deep and still, you will use a </a:t>
            </a:r>
            <a:r>
              <a:rPr lang="en-US" sz="1600" b="1">
                <a:solidFill>
                  <a:srgbClr val="000072"/>
                </a:solidFill>
                <a:latin typeface="Calibri"/>
                <a:ea typeface="Calibri"/>
                <a:cs typeface="Calibri"/>
                <a:sym typeface="Calibri"/>
              </a:rPr>
              <a:t>Secchi Disk </a:t>
            </a:r>
            <a:r>
              <a:rPr lang="en-US" sz="1600">
                <a:solidFill>
                  <a:schemeClr val="dk1"/>
                </a:solidFill>
                <a:latin typeface="Calibri"/>
                <a:ea typeface="Calibri"/>
                <a:cs typeface="Calibri"/>
                <a:sym typeface="Calibri"/>
              </a:rPr>
              <a:t>for your water transparency measurements. If the water is shallow or flowing, you will use a </a:t>
            </a:r>
            <a:r>
              <a:rPr lang="en-US" sz="1600" b="1">
                <a:solidFill>
                  <a:srgbClr val="000072"/>
                </a:solidFill>
                <a:latin typeface="Calibri"/>
                <a:ea typeface="Calibri"/>
                <a:cs typeface="Calibri"/>
                <a:sym typeface="Calibri"/>
              </a:rPr>
              <a:t>Transparency Tube </a:t>
            </a:r>
            <a:r>
              <a:rPr lang="en-US" sz="1600">
                <a:solidFill>
                  <a:schemeClr val="dk1"/>
                </a:solidFill>
                <a:latin typeface="Calibri"/>
                <a:ea typeface="Calibri"/>
                <a:cs typeface="Calibri"/>
                <a:sym typeface="Calibri"/>
              </a:rPr>
              <a:t>(also called a Turbidity Tube). If you will be using the Secchi Disk, use instructions in the the </a:t>
            </a:r>
            <a:r>
              <a:rPr lang="en-US" sz="1600" b="1">
                <a:solidFill>
                  <a:srgbClr val="000072"/>
                </a:solidFill>
                <a:latin typeface="Calibri"/>
                <a:ea typeface="Calibri"/>
                <a:cs typeface="Calibri"/>
                <a:sym typeface="Calibri"/>
              </a:rPr>
              <a:t>Water Transparency Secchi Disk Field Guide</a:t>
            </a:r>
            <a:r>
              <a:rPr lang="en-US" sz="1600">
                <a:solidFill>
                  <a:schemeClr val="dk1"/>
                </a:solidFill>
                <a:latin typeface="Calibri"/>
                <a:ea typeface="Calibri"/>
                <a:cs typeface="Calibri"/>
                <a:sym typeface="Calibri"/>
              </a:rPr>
              <a:t>. </a:t>
            </a:r>
            <a:endParaRPr/>
          </a:p>
        </p:txBody>
      </p:sp>
      <p:sp>
        <p:nvSpPr>
          <p:cNvPr id="397" name="Google Shape;397;p51"/>
          <p:cNvSpPr txBox="1"/>
          <p:nvPr/>
        </p:nvSpPr>
        <p:spPr>
          <a:xfrm>
            <a:off x="2400300" y="6310800"/>
            <a:ext cx="26370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Secchi Disk used with  deep and  still water</a:t>
            </a:r>
            <a:endParaRPr sz="1100">
              <a:solidFill>
                <a:schemeClr val="dk1"/>
              </a:solidFill>
              <a:latin typeface="Calibri"/>
              <a:ea typeface="Calibri"/>
              <a:cs typeface="Calibri"/>
              <a:sym typeface="Calibri"/>
            </a:endParaRPr>
          </a:p>
        </p:txBody>
      </p:sp>
      <p:sp>
        <p:nvSpPr>
          <p:cNvPr id="398" name="Google Shape;398;p51"/>
          <p:cNvSpPr txBox="1"/>
          <p:nvPr/>
        </p:nvSpPr>
        <p:spPr>
          <a:xfrm>
            <a:off x="5145979" y="6309033"/>
            <a:ext cx="26899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Transparency Tube used with shallow or Flowing water</a:t>
            </a:r>
            <a:endParaRPr sz="1100">
              <a:solidFill>
                <a:schemeClr val="dk1"/>
              </a:solidFill>
              <a:latin typeface="Calibri"/>
              <a:ea typeface="Calibri"/>
              <a:cs typeface="Calibri"/>
              <a:sym typeface="Calibri"/>
            </a:endParaRPr>
          </a:p>
        </p:txBody>
      </p:sp>
      <p:sp>
        <p:nvSpPr>
          <p:cNvPr id="399" name="Google Shape;399;p51"/>
          <p:cNvSpPr txBox="1"/>
          <p:nvPr/>
        </p:nvSpPr>
        <p:spPr>
          <a:xfrm>
            <a:off x="1163845" y="988677"/>
            <a:ext cx="79801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How to Collect Your Data: Select Appropriate Instrument</a:t>
            </a:r>
            <a:endParaRPr sz="24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C8F97C80-C69F-E620-E14C-804E4AA1333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p:nvPr/>
        </p:nvSpPr>
        <p:spPr>
          <a:xfrm>
            <a:off x="1170517" y="1684608"/>
            <a:ext cx="4209781" cy="450892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Assemble field equipment</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Collect site data</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Conduct cloud type and cloud cover measurements</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Take the measurements using a Secchi Disk or Transparency Tube</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Repeat 3 times to ensure accuracy and precision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Verify that the data from the three measurements are within </a:t>
            </a:r>
            <a:r>
              <a:rPr lang="en-US" sz="1800" b="1">
                <a:solidFill>
                  <a:srgbClr val="000090"/>
                </a:solidFill>
                <a:latin typeface="Calibri"/>
                <a:ea typeface="Calibri"/>
                <a:cs typeface="Calibri"/>
                <a:sym typeface="Calibri"/>
              </a:rPr>
              <a:t>10 cm </a:t>
            </a:r>
            <a:r>
              <a:rPr lang="en-US" sz="1800">
                <a:solidFill>
                  <a:schemeClr val="dk1"/>
                </a:solidFill>
                <a:latin typeface="Calibri"/>
                <a:ea typeface="Calibri"/>
                <a:cs typeface="Calibri"/>
                <a:sym typeface="Calibri"/>
              </a:rPr>
              <a:t>of the mean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your data to the GLOBE Website</a:t>
            </a:r>
            <a:endParaRPr sz="1800">
              <a:solidFill>
                <a:schemeClr val="dk1"/>
              </a:solidFill>
              <a:latin typeface="Calibri"/>
              <a:ea typeface="Calibri"/>
              <a:cs typeface="Calibri"/>
              <a:sym typeface="Calibri"/>
            </a:endParaRPr>
          </a:p>
          <a:p>
            <a:pPr marL="0" marR="0" lvl="0" indent="0" algn="l" rtl="0">
              <a:spcBef>
                <a:spcPts val="60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05" name="Google Shape;405;p52" descr="Person holding a clipboard with data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3011" y="1684608"/>
            <a:ext cx="2957423" cy="2218067"/>
          </a:xfrm>
          <a:prstGeom prst="rect">
            <a:avLst/>
          </a:prstGeom>
          <a:noFill/>
          <a:ln>
            <a:noFill/>
          </a:ln>
        </p:spPr>
      </p:pic>
      <p:sp>
        <p:nvSpPr>
          <p:cNvPr id="406" name="Google Shape;406;p52"/>
          <p:cNvSpPr txBox="1"/>
          <p:nvPr/>
        </p:nvSpPr>
        <p:spPr>
          <a:xfrm>
            <a:off x="1170517" y="1069539"/>
            <a:ext cx="6051206"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Overview of the Water Transparency Protocol </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pic>
        <p:nvPicPr>
          <p:cNvPr id="407" name="Google Shape;407;p52" descr="Young people using a transparency tube to measure transparenc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43011" y="4068842"/>
            <a:ext cx="2957424" cy="2218068"/>
          </a:xfrm>
          <a:prstGeom prst="rect">
            <a:avLst/>
          </a:prstGeom>
          <a:noFill/>
          <a:ln>
            <a:noFill/>
          </a:ln>
        </p:spPr>
      </p:pic>
      <p:sp>
        <p:nvSpPr>
          <p:cNvPr id="2" name="Google Shape;520;p26">
            <a:extLst>
              <a:ext uri="{FF2B5EF4-FFF2-40B4-BE49-F238E27FC236}">
                <a16:creationId xmlns:a16="http://schemas.microsoft.com/office/drawing/2014/main" id="{A5A9608D-176E-9CBC-873F-81808A7CA92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3" descr="Illustration of a transparency tube showing how light penetrates the water sample in the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9044" y="2390101"/>
            <a:ext cx="4154619" cy="4369124"/>
          </a:xfrm>
          <a:prstGeom prst="rect">
            <a:avLst/>
          </a:prstGeom>
          <a:noFill/>
          <a:ln>
            <a:noFill/>
          </a:ln>
        </p:spPr>
      </p:pic>
      <p:sp>
        <p:nvSpPr>
          <p:cNvPr id="413" name="Google Shape;413;p53"/>
          <p:cNvSpPr txBox="1"/>
          <p:nvPr/>
        </p:nvSpPr>
        <p:spPr>
          <a:xfrm>
            <a:off x="6392544" y="2425006"/>
            <a:ext cx="2266336" cy="2123618"/>
          </a:xfrm>
          <a:prstGeom prst="rect">
            <a:avLst/>
          </a:prstGeom>
          <a:noFill/>
          <a:ln>
            <a:noFill/>
          </a:ln>
        </p:spPr>
        <p:txBody>
          <a:bodyPr spcFirstLastPara="1" wrap="square" lIns="91425" tIns="45700" rIns="91425" bIns="45700" anchor="t" anchorCtr="0">
            <a:spAutoFit/>
          </a:bodyPr>
          <a:lstStyle/>
          <a:p>
            <a:pPr algn="just"/>
            <a:r>
              <a:rPr lang="en-US" sz="1200" b="1" dirty="0">
                <a:solidFill>
                  <a:srgbClr val="000000"/>
                </a:solidFill>
                <a:latin typeface="Calibri"/>
                <a:ea typeface="Calibri"/>
                <a:cs typeface="Calibri"/>
                <a:sym typeface="Calibri"/>
              </a:rPr>
              <a:t>Light penetrates through the water sample, coming in through the top and possibly also the sides of the transparency </a:t>
            </a:r>
            <a:r>
              <a:rPr lang="en-US" sz="1200" b="1" dirty="0">
                <a:latin typeface="Calibri"/>
                <a:ea typeface="Calibri"/>
                <a:cs typeface="Calibri"/>
                <a:sym typeface="Calibri"/>
              </a:rPr>
              <a:t>tube. </a:t>
            </a:r>
          </a:p>
          <a:p>
            <a:pPr algn="just"/>
            <a:endParaRPr lang="en-US" sz="1200" b="1" dirty="0">
              <a:latin typeface="Calibri"/>
              <a:ea typeface="Calibri"/>
              <a:cs typeface="Calibri"/>
              <a:sym typeface="Calibri"/>
            </a:endParaRPr>
          </a:p>
          <a:p>
            <a:pPr algn="just"/>
            <a:r>
              <a:rPr lang="en-US" sz="1200" b="1" u="sng" dirty="0">
                <a:latin typeface="Calibri"/>
                <a:ea typeface="Calibri"/>
                <a:cs typeface="Calibri"/>
                <a:sym typeface="Calibri"/>
              </a:rPr>
              <a:t>Pro Tip</a:t>
            </a:r>
            <a:r>
              <a:rPr lang="en-US" sz="1200" b="1" dirty="0">
                <a:latin typeface="Calibri"/>
                <a:ea typeface="Calibri"/>
                <a:cs typeface="Calibri"/>
                <a:sym typeface="Calibri"/>
              </a:rPr>
              <a:t>: It is important to shade the tube with your body to prevent light from coming from the sides of the tube. </a:t>
            </a:r>
          </a:p>
          <a:p>
            <a:pPr marL="0" marR="0" lvl="0" indent="0" algn="just" rtl="0">
              <a:spcBef>
                <a:spcPts val="0"/>
              </a:spcBef>
              <a:spcAft>
                <a:spcPts val="0"/>
              </a:spcAft>
              <a:buNone/>
            </a:pPr>
            <a:endParaRPr sz="1200" b="1" dirty="0">
              <a:solidFill>
                <a:srgbClr val="000000"/>
              </a:solidFill>
              <a:latin typeface="Calibri"/>
              <a:ea typeface="Calibri"/>
              <a:cs typeface="Calibri"/>
              <a:sym typeface="Calibri"/>
            </a:endParaRPr>
          </a:p>
        </p:txBody>
      </p:sp>
      <p:sp>
        <p:nvSpPr>
          <p:cNvPr id="414" name="Google Shape;414;p53"/>
          <p:cNvSpPr txBox="1"/>
          <p:nvPr/>
        </p:nvSpPr>
        <p:spPr>
          <a:xfrm>
            <a:off x="1438705" y="3175069"/>
            <a:ext cx="176730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0000"/>
                </a:solidFill>
                <a:latin typeface="Calibri"/>
                <a:ea typeface="Calibri"/>
                <a:cs typeface="Calibri"/>
                <a:sym typeface="Calibri"/>
              </a:rPr>
              <a:t>Transparency varies with the amount of suspended particles in the water</a:t>
            </a:r>
            <a:endParaRPr sz="1200" b="1">
              <a:solidFill>
                <a:srgbClr val="000000"/>
              </a:solidFill>
              <a:latin typeface="Calibri"/>
              <a:ea typeface="Calibri"/>
              <a:cs typeface="Calibri"/>
              <a:sym typeface="Calibri"/>
            </a:endParaRPr>
          </a:p>
        </p:txBody>
      </p:sp>
      <p:sp>
        <p:nvSpPr>
          <p:cNvPr id="415" name="Google Shape;415;p53"/>
          <p:cNvSpPr txBox="1"/>
          <p:nvPr/>
        </p:nvSpPr>
        <p:spPr>
          <a:xfrm>
            <a:off x="1143000" y="981045"/>
            <a:ext cx="38910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Using the Transparency Tube</a:t>
            </a:r>
            <a:endParaRPr sz="2400" b="1">
              <a:solidFill>
                <a:srgbClr val="000072"/>
              </a:solidFill>
              <a:latin typeface="Calibri"/>
              <a:ea typeface="Calibri"/>
              <a:cs typeface="Calibri"/>
              <a:sym typeface="Calibri"/>
            </a:endParaRPr>
          </a:p>
        </p:txBody>
      </p:sp>
      <p:sp>
        <p:nvSpPr>
          <p:cNvPr id="416" name="Google Shape;416;p53"/>
          <p:cNvSpPr txBox="1"/>
          <p:nvPr/>
        </p:nvSpPr>
        <p:spPr>
          <a:xfrm>
            <a:off x="1438705" y="1816100"/>
            <a:ext cx="7124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transparency tube measures light penetration through surface waters</a:t>
            </a: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0E7C2AF9-2FF6-580D-6892-4F466FC1FD7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p:nvPr/>
        </p:nvSpPr>
        <p:spPr>
          <a:xfrm>
            <a:off x="1193800" y="1028700"/>
            <a:ext cx="26859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Time Requirements</a:t>
            </a:r>
            <a:endParaRPr sz="2400" b="1">
              <a:solidFill>
                <a:srgbClr val="000072"/>
              </a:solidFill>
              <a:latin typeface="Calibri"/>
              <a:ea typeface="Calibri"/>
              <a:cs typeface="Calibri"/>
              <a:sym typeface="Calibri"/>
            </a:endParaRPr>
          </a:p>
        </p:txBody>
      </p:sp>
      <p:sp>
        <p:nvSpPr>
          <p:cNvPr id="422" name="Google Shape;422;p54"/>
          <p:cNvSpPr txBox="1"/>
          <p:nvPr/>
        </p:nvSpPr>
        <p:spPr>
          <a:xfrm>
            <a:off x="1237333" y="1860034"/>
            <a:ext cx="295366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Time Requirements</a:t>
            </a:r>
            <a:r>
              <a:rPr lang="en-US" sz="1800">
                <a:solidFill>
                  <a:schemeClr val="dk1"/>
                </a:solidFill>
                <a:latin typeface="Calibri"/>
                <a:ea typeface="Calibri"/>
                <a:cs typeface="Calibri"/>
                <a:sym typeface="Calibri"/>
              </a:rPr>
              <a:t>: about ten minutes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Frequency: </a:t>
            </a:r>
            <a:r>
              <a:rPr lang="en-US" sz="1800">
                <a:solidFill>
                  <a:schemeClr val="dk1"/>
                </a:solidFill>
                <a:latin typeface="Calibri"/>
                <a:ea typeface="Calibri"/>
                <a:cs typeface="Calibri"/>
                <a:sym typeface="Calibri"/>
              </a:rPr>
              <a:t>ideally, weekly measurements at the same sampling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Ease of Protocol:  </a:t>
            </a:r>
            <a:r>
              <a:rPr lang="en-US" sz="1800">
                <a:solidFill>
                  <a:schemeClr val="dk1"/>
                </a:solidFill>
                <a:latin typeface="Calibri"/>
                <a:ea typeface="Calibri"/>
                <a:cs typeface="Calibri"/>
                <a:sym typeface="Calibri"/>
              </a:rPr>
              <a:t>Beginner Level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3" name="Google Shape;423;p54" descr="Young people in the field with a transparency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45000" y="1860034"/>
            <a:ext cx="4267200" cy="3200400"/>
          </a:xfrm>
          <a:prstGeom prst="rect">
            <a:avLst/>
          </a:prstGeom>
          <a:noFill/>
          <a:ln>
            <a:noFill/>
          </a:ln>
        </p:spPr>
      </p:pic>
      <p:sp>
        <p:nvSpPr>
          <p:cNvPr id="2" name="Google Shape;520;p26">
            <a:extLst>
              <a:ext uri="{FF2B5EF4-FFF2-40B4-BE49-F238E27FC236}">
                <a16:creationId xmlns:a16="http://schemas.microsoft.com/office/drawing/2014/main" id="{B944C156-9B99-BA75-AFCC-E016E83D463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5" descr="Meter sti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00000">
            <a:off x="3722093" y="3811641"/>
            <a:ext cx="3121019" cy="216585"/>
          </a:xfrm>
          <a:prstGeom prst="rect">
            <a:avLst/>
          </a:prstGeom>
          <a:noFill/>
          <a:ln>
            <a:noFill/>
          </a:ln>
          <a:effectLst>
            <a:outerShdw blurRad="292100" dist="139700" dir="2700000" algn="tl" rotWithShape="0">
              <a:srgbClr val="333333">
                <a:alpha val="64705"/>
              </a:srgbClr>
            </a:outerShdw>
          </a:effectLst>
        </p:spPr>
      </p:pic>
      <p:pic>
        <p:nvPicPr>
          <p:cNvPr id="430" name="Google Shape;430;p55" descr="Glov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3193401" y="2101921"/>
            <a:ext cx="1634428" cy="414660"/>
          </a:xfrm>
          <a:prstGeom prst="rect">
            <a:avLst/>
          </a:prstGeom>
          <a:noFill/>
          <a:ln>
            <a:noFill/>
          </a:ln>
          <a:effectLst>
            <a:outerShdw blurRad="292100" dist="139700" dir="2700000" algn="tl" rotWithShape="0">
              <a:srgbClr val="333333">
                <a:alpha val="64705"/>
              </a:srgbClr>
            </a:outerShdw>
          </a:effectLst>
        </p:spPr>
      </p:pic>
      <p:sp>
        <p:nvSpPr>
          <p:cNvPr id="431" name="Google Shape;431;p55"/>
          <p:cNvSpPr/>
          <p:nvPr/>
        </p:nvSpPr>
        <p:spPr>
          <a:xfrm>
            <a:off x="1358907" y="1017593"/>
            <a:ext cx="724444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Assemble Transparency Tube Field Equipment</a:t>
            </a:r>
            <a:endParaRPr/>
          </a:p>
        </p:txBody>
      </p:sp>
      <p:sp>
        <p:nvSpPr>
          <p:cNvPr id="432" name="Google Shape;432;p55"/>
          <p:cNvSpPr/>
          <p:nvPr/>
        </p:nvSpPr>
        <p:spPr>
          <a:xfrm>
            <a:off x="4248861" y="2324527"/>
            <a:ext cx="154401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Latex or Nitrile gloves</a:t>
            </a:r>
            <a:endParaRPr sz="1200">
              <a:solidFill>
                <a:schemeClr val="dk2"/>
              </a:solidFill>
              <a:latin typeface="Calibri"/>
              <a:ea typeface="Calibri"/>
              <a:cs typeface="Calibri"/>
              <a:sym typeface="Calibri"/>
            </a:endParaRPr>
          </a:p>
        </p:txBody>
      </p:sp>
      <p:sp>
        <p:nvSpPr>
          <p:cNvPr id="433" name="Google Shape;433;p55"/>
          <p:cNvSpPr/>
          <p:nvPr/>
        </p:nvSpPr>
        <p:spPr>
          <a:xfrm>
            <a:off x="3848410" y="3325226"/>
            <a:ext cx="194446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Permanent marker or pencil</a:t>
            </a:r>
            <a:endParaRPr sz="1200">
              <a:solidFill>
                <a:schemeClr val="dk2"/>
              </a:solidFill>
              <a:latin typeface="Calibri"/>
              <a:ea typeface="Calibri"/>
              <a:cs typeface="Calibri"/>
              <a:sym typeface="Calibri"/>
            </a:endParaRPr>
          </a:p>
        </p:txBody>
      </p:sp>
      <p:sp>
        <p:nvSpPr>
          <p:cNvPr id="434" name="Google Shape;434;p55"/>
          <p:cNvSpPr/>
          <p:nvPr/>
        </p:nvSpPr>
        <p:spPr>
          <a:xfrm>
            <a:off x="4755627" y="4133111"/>
            <a:ext cx="89031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Meter stick</a:t>
            </a:r>
            <a:endParaRPr sz="1200">
              <a:solidFill>
                <a:schemeClr val="dk2"/>
              </a:solidFill>
              <a:latin typeface="Calibri"/>
              <a:ea typeface="Calibri"/>
              <a:cs typeface="Calibri"/>
              <a:sym typeface="Calibri"/>
            </a:endParaRPr>
          </a:p>
        </p:txBody>
      </p:sp>
      <p:grpSp>
        <p:nvGrpSpPr>
          <p:cNvPr id="2" name="Group 1" descr="Pen and pencil">
            <a:extLst>
              <a:ext uri="{FF2B5EF4-FFF2-40B4-BE49-F238E27FC236}">
                <a16:creationId xmlns:a16="http://schemas.microsoft.com/office/drawing/2014/main" id="{C28CECF6-1E6F-86D1-9199-FA4854CD14FE}"/>
              </a:ext>
            </a:extLst>
          </p:cNvPr>
          <p:cNvGrpSpPr/>
          <p:nvPr/>
        </p:nvGrpSpPr>
        <p:grpSpPr>
          <a:xfrm>
            <a:off x="3476014" y="2945402"/>
            <a:ext cx="2046429" cy="249598"/>
            <a:chOff x="3476014" y="2945402"/>
            <a:chExt cx="2046429" cy="249598"/>
          </a:xfrm>
        </p:grpSpPr>
        <p:pic>
          <p:nvPicPr>
            <p:cNvPr id="429" name="Google Shape;429;p55"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860000">
              <a:off x="4453796" y="2097072"/>
              <a:ext cx="90865" cy="2046429"/>
            </a:xfrm>
            <a:prstGeom prst="rect">
              <a:avLst/>
            </a:prstGeom>
            <a:noFill/>
            <a:ln>
              <a:noFill/>
            </a:ln>
            <a:effectLst>
              <a:outerShdw blurRad="292100" dist="139700" dir="2700000" algn="tl" rotWithShape="0">
                <a:srgbClr val="333333">
                  <a:alpha val="64705"/>
                </a:srgbClr>
              </a:outerShdw>
            </a:effectLst>
          </p:spPr>
        </p:pic>
        <p:pic>
          <p:nvPicPr>
            <p:cNvPr id="435" name="Google Shape;435;p55" descr="PermanentMarker.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20000">
              <a:off x="3490543" y="2945402"/>
              <a:ext cx="1656017" cy="249598"/>
            </a:xfrm>
            <a:prstGeom prst="rect">
              <a:avLst/>
            </a:prstGeom>
            <a:noFill/>
            <a:ln>
              <a:noFill/>
            </a:ln>
            <a:effectLst>
              <a:outerShdw blurRad="292100" dist="139700" dir="2700000" algn="tl" rotWithShape="0">
                <a:srgbClr val="333333">
                  <a:alpha val="64705"/>
                </a:srgbClr>
              </a:outerShdw>
            </a:effectLst>
          </p:spPr>
        </p:pic>
      </p:grpSp>
      <p:pic>
        <p:nvPicPr>
          <p:cNvPr id="436" name="Google Shape;436;p55" descr="bucke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956997" y="2066292"/>
            <a:ext cx="939078" cy="1448200"/>
          </a:xfrm>
          <a:prstGeom prst="rect">
            <a:avLst/>
          </a:prstGeom>
          <a:noFill/>
          <a:ln>
            <a:noFill/>
          </a:ln>
          <a:effectLst>
            <a:outerShdw blurRad="292100" dist="139700" dir="2700000" algn="tl" rotWithShape="0">
              <a:srgbClr val="333333">
                <a:alpha val="64705"/>
              </a:srgbClr>
            </a:outerShdw>
          </a:effectLst>
        </p:spPr>
      </p:pic>
      <p:pic>
        <p:nvPicPr>
          <p:cNvPr id="437" name="Google Shape;437;p55" descr="Transparency tub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19587" y="1742275"/>
            <a:ext cx="245075" cy="4355121"/>
          </a:xfrm>
          <a:prstGeom prst="rect">
            <a:avLst/>
          </a:prstGeom>
          <a:noFill/>
          <a:ln>
            <a:noFill/>
          </a:ln>
          <a:effectLst>
            <a:outerShdw blurRad="292100" dist="139700" dir="2700000" algn="tl" rotWithShape="0">
              <a:srgbClr val="333333">
                <a:alpha val="64705"/>
              </a:srgbClr>
            </a:outerShdw>
          </a:effectLst>
        </p:spPr>
      </p:pic>
      <p:sp>
        <p:nvSpPr>
          <p:cNvPr id="438" name="Google Shape;438;p55"/>
          <p:cNvSpPr/>
          <p:nvPr/>
        </p:nvSpPr>
        <p:spPr>
          <a:xfrm>
            <a:off x="1956997" y="3671590"/>
            <a:ext cx="12105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Bucket and rope</a:t>
            </a:r>
            <a:endParaRPr sz="1200">
              <a:solidFill>
                <a:schemeClr val="dk2"/>
              </a:solidFill>
              <a:latin typeface="Calibri"/>
              <a:ea typeface="Calibri"/>
              <a:cs typeface="Calibri"/>
              <a:sym typeface="Calibri"/>
            </a:endParaRPr>
          </a:p>
        </p:txBody>
      </p:sp>
      <p:sp>
        <p:nvSpPr>
          <p:cNvPr id="439" name="Google Shape;439;p55"/>
          <p:cNvSpPr/>
          <p:nvPr/>
        </p:nvSpPr>
        <p:spPr>
          <a:xfrm>
            <a:off x="7518157" y="1897475"/>
            <a:ext cx="1260197"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Transparency Tube: (Instructions to build homemade transparency tube next slide)</a:t>
            </a:r>
            <a:endParaRPr sz="1200">
              <a:solidFill>
                <a:schemeClr val="dk2"/>
              </a:solidFill>
              <a:latin typeface="Calibri"/>
              <a:ea typeface="Calibri"/>
              <a:cs typeface="Calibri"/>
              <a:sym typeface="Calibri"/>
            </a:endParaRPr>
          </a:p>
        </p:txBody>
      </p:sp>
      <p:sp>
        <p:nvSpPr>
          <p:cNvPr id="3" name="Google Shape;520;p26">
            <a:extLst>
              <a:ext uri="{FF2B5EF4-FFF2-40B4-BE49-F238E27FC236}">
                <a16:creationId xmlns:a16="http://schemas.microsoft.com/office/drawing/2014/main" id="{0123895E-18DA-62C8-7D8F-BC26406C339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dirty="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p:nvPr/>
        </p:nvSpPr>
        <p:spPr>
          <a:xfrm>
            <a:off x="1262181" y="1786094"/>
            <a:ext cx="6159300" cy="3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Transparency Tube Transparency Protocol</a:t>
            </a:r>
            <a:endParaRPr sz="18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Collecting Water Sample in a Bucket</a:t>
            </a:r>
            <a:endParaRPr sz="1800" b="1" dirty="0">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5"/>
              </a:rPr>
              <a:t>Water Transparency Tube Data Sheet</a:t>
            </a:r>
            <a:r>
              <a:rPr lang="en-US" sz="1800" b="1" dirty="0">
                <a:solidFill>
                  <a:schemeClr val="dk2"/>
                </a:solidFill>
                <a:latin typeface="Calibri"/>
                <a:ea typeface="Calibri"/>
                <a:cs typeface="Calibri"/>
                <a:sym typeface="Calibri"/>
                <a:hlinkClick r:id="rId5"/>
              </a:rPr>
              <a:t> </a:t>
            </a:r>
            <a:r>
              <a:rPr lang="en-US" sz="1800" b="1" dirty="0">
                <a:solidFill>
                  <a:schemeClr val="dk2"/>
                </a:solidFill>
                <a:latin typeface="Calibri"/>
                <a:ea typeface="Calibri"/>
                <a:cs typeface="Calibri"/>
                <a:sym typeface="Calibri"/>
              </a:rPr>
              <a:t>OR </a:t>
            </a:r>
            <a:r>
              <a:rPr lang="en-US" sz="1800" b="1" u="sng" dirty="0">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All Protocols Data Sheet</a:t>
            </a:r>
            <a:endParaRPr sz="1800" b="1" dirty="0">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Cloud and Cover Contrail Protocol Field Guide</a:t>
            </a:r>
            <a:endParaRPr sz="1800" b="1" dirty="0">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Cloud and Contrail Type Protocol Field Guide</a:t>
            </a:r>
            <a:endParaRPr sz="1800" b="1" dirty="0">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dirty="0">
                <a:solidFill>
                  <a:schemeClr val="dk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Cloud Chart</a:t>
            </a:r>
            <a:endParaRPr sz="18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2"/>
              </a:solidFill>
              <a:latin typeface="Calibri"/>
              <a:ea typeface="Calibri"/>
              <a:cs typeface="Calibri"/>
              <a:sym typeface="Calibri"/>
            </a:endParaRPr>
          </a:p>
        </p:txBody>
      </p:sp>
      <p:pic>
        <p:nvPicPr>
          <p:cNvPr id="445" name="Google Shape;445;p56">
            <a:extLst>
              <a:ext uri="{C183D7F6-B498-43B3-948B-1728B52AA6E4}">
                <adec:decorative xmlns:adec="http://schemas.microsoft.com/office/drawing/2017/decorative" val="1"/>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055291" y="1274352"/>
            <a:ext cx="245075" cy="4355121"/>
          </a:xfrm>
          <a:prstGeom prst="rect">
            <a:avLst/>
          </a:prstGeom>
          <a:noFill/>
          <a:ln>
            <a:noFill/>
          </a:ln>
          <a:effectLst>
            <a:outerShdw blurRad="292100" dist="139700" dir="2700000" algn="tl" rotWithShape="0">
              <a:srgbClr val="333333">
                <a:alpha val="64705"/>
              </a:srgbClr>
            </a:outerShdw>
          </a:effectLst>
        </p:spPr>
      </p:pic>
      <p:sp>
        <p:nvSpPr>
          <p:cNvPr id="446" name="Google Shape;446;p56"/>
          <p:cNvSpPr txBox="1"/>
          <p:nvPr/>
        </p:nvSpPr>
        <p:spPr>
          <a:xfrm>
            <a:off x="1262181" y="984424"/>
            <a:ext cx="51874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Assemble Documents Needed in Field</a:t>
            </a:r>
            <a:endParaRPr/>
          </a:p>
        </p:txBody>
      </p:sp>
      <p:sp>
        <p:nvSpPr>
          <p:cNvPr id="2" name="Google Shape;520;p26">
            <a:extLst>
              <a:ext uri="{FF2B5EF4-FFF2-40B4-BE49-F238E27FC236}">
                <a16:creationId xmlns:a16="http://schemas.microsoft.com/office/drawing/2014/main" id="{7B9417EB-6F44-8E57-C39F-3361E1C353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dirty="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7" descr="Illustration of a transparency tube showing the 1 cm increments and black and white patter on inside of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8150" y="1692049"/>
            <a:ext cx="3295850" cy="3851015"/>
          </a:xfrm>
          <a:prstGeom prst="rect">
            <a:avLst/>
          </a:prstGeom>
          <a:noFill/>
          <a:ln>
            <a:noFill/>
          </a:ln>
        </p:spPr>
      </p:pic>
      <p:sp>
        <p:nvSpPr>
          <p:cNvPr id="452" name="Google Shape;452;p57"/>
          <p:cNvSpPr/>
          <p:nvPr/>
        </p:nvSpPr>
        <p:spPr>
          <a:xfrm>
            <a:off x="1358906" y="1017593"/>
            <a:ext cx="763269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Instrument Construction Instructions for Making a Transparency Tube</a:t>
            </a:r>
            <a:endParaRPr sz="2000" b="1">
              <a:solidFill>
                <a:srgbClr val="000072"/>
              </a:solidFill>
              <a:latin typeface="Calibri"/>
              <a:ea typeface="Calibri"/>
              <a:cs typeface="Calibri"/>
              <a:sym typeface="Calibri"/>
            </a:endParaRPr>
          </a:p>
        </p:txBody>
      </p:sp>
      <p:sp>
        <p:nvSpPr>
          <p:cNvPr id="453" name="Google Shape;453;p57"/>
          <p:cNvSpPr txBox="1"/>
          <p:nvPr/>
        </p:nvSpPr>
        <p:spPr>
          <a:xfrm>
            <a:off x="1358906" y="1524935"/>
            <a:ext cx="4489244" cy="4585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Materials: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*Clear tube approximately 4.5 cm x 120 cm</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PVC cap (to fit snugly over one end of the tube)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Permanent black marker</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Meter stick or meter tape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rgbClr val="000090"/>
                </a:solidFill>
                <a:latin typeface="Calibri"/>
                <a:ea typeface="Calibri"/>
                <a:cs typeface="Calibri"/>
                <a:sym typeface="Calibri"/>
              </a:rPr>
              <a:t>Construction:</a:t>
            </a:r>
            <a:endParaRPr sz="14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1. On the bottom of the inside of the PVC cap, draw a Secchi  disk pattern (alternating black and white quadrants) with the black permanent marker.</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2. Put the PVC cap over one end of the tube. Cap should fit  tightly so water cannot leak out.</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3.Use the marker and meter stick to draw a scale on the side of the tube. The bottom of  the inside of the PVC cap where the Secchi disk pattern is drawn is 0 cm. Mark every cm up from that point. </a:t>
            </a:r>
            <a:endParaRPr sz="12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4. A shutoff valve can be installed near the bottom of the tube to allow water to escape in a controlled manner; this would resemble commercially-available transparency tubes. You can also drill a small hole  near the bottom that you can plug with your finger when you are making measurements.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4" name="Google Shape;454;p57"/>
          <p:cNvSpPr txBox="1"/>
          <p:nvPr/>
        </p:nvSpPr>
        <p:spPr>
          <a:xfrm>
            <a:off x="1425141" y="6017913"/>
            <a:ext cx="756645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*Many hardware stores carry long tubes for protecting fluorescent light bulbs. These are inexpensive and make excellent transparency tubes. If these are not available, any long, clear plastic tube may be used: the length is more important than the diameter.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3AAB6A3-3990-38B8-0818-81C31514D59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0" descr="1_HydroTransTubeLandingPageIllustv3.png"/>
          <p:cNvPicPr preferRelativeResize="0"/>
          <p:nvPr/>
        </p:nvPicPr>
        <p:blipFill rotWithShape="1">
          <a:blip r:embed="rId3" cstate="email">
            <a:alphaModFix amt="30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
        <p:nvSpPr>
          <p:cNvPr id="316" name="Google Shape;316;p40"/>
          <p:cNvSpPr txBox="1"/>
          <p:nvPr/>
        </p:nvSpPr>
        <p:spPr>
          <a:xfrm>
            <a:off x="1184449" y="986113"/>
            <a:ext cx="7959551" cy="5262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Guides the construction of the necessary instrument for this protocol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sz="24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transparency and  explain how environmental variables result in different transparency measurements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how the protocol procedures ensure the collection of accurate data</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transparency measurements in the field</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8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960697A-1D11-5670-AE64-23D4D95064DB}"/>
              </a:ext>
            </a:extLst>
          </p:cNvPr>
          <p:cNvSpPr txBox="1"/>
          <p:nvPr/>
        </p:nvSpPr>
        <p:spPr>
          <a:xfrm>
            <a:off x="6457950" y="6366984"/>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p:nvPr/>
        </p:nvSpPr>
        <p:spPr>
          <a:xfrm>
            <a:off x="1183216" y="1048799"/>
            <a:ext cx="747938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0090"/>
                </a:solidFill>
                <a:latin typeface="Calibri"/>
                <a:ea typeface="Calibri"/>
                <a:cs typeface="Calibri"/>
                <a:sym typeface="Calibri"/>
              </a:rPr>
              <a:t>In the Field: Collect Hydrosphere Investigation Site Data</a:t>
            </a:r>
            <a:endParaRPr dirty="0"/>
          </a:p>
          <a:p>
            <a:pPr marL="0" marR="0" lvl="0" indent="0" algn="l" rtl="0">
              <a:spcBef>
                <a:spcPts val="0"/>
              </a:spcBef>
              <a:spcAft>
                <a:spcPts val="0"/>
              </a:spcAft>
              <a:buNone/>
            </a:pPr>
            <a:endParaRPr sz="2000" b="1" dirty="0">
              <a:solidFill>
                <a:srgbClr val="000090"/>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Fill out top portion of the data sheet</a:t>
            </a:r>
            <a:endParaRPr dirty="0"/>
          </a:p>
          <a:p>
            <a:pPr marL="342900" marR="0" lvl="0" indent="-342900" algn="just" rtl="0">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Characterize the </a:t>
            </a:r>
            <a:r>
              <a:rPr lang="en-US" sz="2000" b="1" dirty="0">
                <a:solidFill>
                  <a:srgbClr val="000072"/>
                </a:solidFill>
                <a:latin typeface="Calibri"/>
                <a:ea typeface="Calibri"/>
                <a:cs typeface="Calibri"/>
                <a:sym typeface="Calibri"/>
              </a:rPr>
              <a:t>sky conditions </a:t>
            </a:r>
            <a:r>
              <a:rPr lang="en-US" sz="2000" dirty="0">
                <a:solidFill>
                  <a:srgbClr val="000000"/>
                </a:solidFill>
                <a:latin typeface="Calibri"/>
                <a:ea typeface="Calibri"/>
                <a:cs typeface="Calibri"/>
                <a:sym typeface="Calibri"/>
              </a:rPr>
              <a:t>and </a:t>
            </a:r>
            <a:r>
              <a:rPr lang="en-US" sz="2000" b="1" dirty="0">
                <a:solidFill>
                  <a:srgbClr val="000072"/>
                </a:solidFill>
                <a:latin typeface="Calibri"/>
                <a:ea typeface="Calibri"/>
                <a:cs typeface="Calibri"/>
                <a:sym typeface="Calibri"/>
              </a:rPr>
              <a:t>clouds</a:t>
            </a:r>
            <a:endParaRPr dirty="0"/>
          </a:p>
        </p:txBody>
      </p:sp>
      <p:pic>
        <p:nvPicPr>
          <p:cNvPr id="460" name="Google Shape;460;p58" descr="Screenshot of cloud char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3311" y="3359150"/>
            <a:ext cx="2831069" cy="2368550"/>
          </a:xfrm>
          <a:prstGeom prst="rect">
            <a:avLst/>
          </a:prstGeom>
          <a:noFill/>
          <a:ln>
            <a:noFill/>
          </a:ln>
          <a:effectLst>
            <a:outerShdw blurRad="292100" dist="139700" dir="2700000" algn="tl" rotWithShape="0">
              <a:srgbClr val="333333">
                <a:alpha val="64705"/>
              </a:srgbClr>
            </a:outerShdw>
          </a:effectLst>
        </p:spPr>
      </p:pic>
      <p:pic>
        <p:nvPicPr>
          <p:cNvPr id="461" name="Google Shape;461;p58" descr="Person writing on a data sheet in the fiel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19770" y="3206750"/>
            <a:ext cx="3953933" cy="2965450"/>
          </a:xfrm>
          <a:prstGeom prst="rect">
            <a:avLst/>
          </a:prstGeom>
          <a:noFill/>
          <a:ln>
            <a:noFill/>
          </a:ln>
          <a:effectLst>
            <a:outerShdw blurRad="292100" dist="139700" dir="2700000" algn="tl" rotWithShape="0">
              <a:srgbClr val="333333">
                <a:alpha val="64705"/>
              </a:srgbClr>
            </a:outerShdw>
          </a:effectLst>
        </p:spPr>
      </p:pic>
      <p:sp>
        <p:nvSpPr>
          <p:cNvPr id="2" name="Google Shape;520;p26">
            <a:extLst>
              <a:ext uri="{FF2B5EF4-FFF2-40B4-BE49-F238E27FC236}">
                <a16:creationId xmlns:a16="http://schemas.microsoft.com/office/drawing/2014/main" id="{D7D60920-85F6-8333-E571-8D4F55DB1FC1}"/>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dirty="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p:nvPr/>
        </p:nvSpPr>
        <p:spPr>
          <a:xfrm>
            <a:off x="1324477" y="1449522"/>
            <a:ext cx="5002901" cy="59862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Put on  protective gloves</a:t>
            </a:r>
            <a:endParaRPr/>
          </a:p>
          <a:p>
            <a:pPr marL="0" marR="0" lvl="0" indent="0" algn="just" rtl="0">
              <a:spcBef>
                <a:spcPts val="600"/>
              </a:spcBef>
              <a:spcAft>
                <a:spcPts val="0"/>
              </a:spcAft>
              <a:buNone/>
            </a:pPr>
            <a:r>
              <a:rPr lang="en-US" sz="1400">
                <a:solidFill>
                  <a:schemeClr val="dk1"/>
                </a:solidFill>
                <a:latin typeface="Calibri"/>
                <a:ea typeface="Calibri"/>
                <a:cs typeface="Calibri"/>
                <a:sym typeface="Calibri"/>
              </a:rPr>
              <a:t>4. Collect a surface water sample as follows: </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Rinse bucket with water from the site to avoid contamination. Do not use distilled water to clean the bucket.</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Hold tightly onto the rope. </a:t>
            </a:r>
            <a:endParaRPr sz="1400">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your sampling site is a stream, throw the bucket out to a well-mixed area (a riffle), a little distance from the shore. Ideally, the water should be flowing at least slightly. If you are sampling from a lake, bay, or the ocean, stand on the shore and throw the bucket as far out as possible to collect your sample</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the bucket floats, jostle the rope until some water enters the bucket.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You should always take a sample from the top surface water. Be careful not to let the bucket sink to the bottom or stir up bottom sediment.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Allow the bucket to fill about 2/3 to 3/4 full and pull it back in with the rope.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67" name="Google Shape;467;p5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6186" y="6405126"/>
            <a:ext cx="287095" cy="294259"/>
          </a:xfrm>
          <a:prstGeom prst="rect">
            <a:avLst/>
          </a:prstGeom>
          <a:noFill/>
          <a:ln>
            <a:noFill/>
          </a:ln>
          <a:effectLst>
            <a:outerShdw blurRad="292100" dist="139700" dir="2700000" algn="tl" rotWithShape="0">
              <a:srgbClr val="333333">
                <a:alpha val="64705"/>
              </a:srgbClr>
            </a:outerShdw>
          </a:effectLst>
        </p:spPr>
      </p:pic>
      <p:pic>
        <p:nvPicPr>
          <p:cNvPr id="468" name="Google Shape;468;p59" descr="Person collecting a water sample using a buck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57313" y="2597285"/>
            <a:ext cx="2308466" cy="1731350"/>
          </a:xfrm>
          <a:prstGeom prst="rect">
            <a:avLst/>
          </a:prstGeom>
          <a:noFill/>
          <a:ln>
            <a:noFill/>
          </a:ln>
        </p:spPr>
      </p:pic>
      <p:pic>
        <p:nvPicPr>
          <p:cNvPr id="469" name="Google Shape;469;p59" descr="Person collecting a water sample using a bucket from a bri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7313" y="4521303"/>
            <a:ext cx="2308466" cy="1731350"/>
          </a:xfrm>
          <a:prstGeom prst="rect">
            <a:avLst/>
          </a:prstGeom>
          <a:noFill/>
          <a:ln>
            <a:noFill/>
          </a:ln>
        </p:spPr>
      </p:pic>
      <p:sp>
        <p:nvSpPr>
          <p:cNvPr id="470" name="Google Shape;470;p59"/>
          <p:cNvSpPr txBox="1"/>
          <p:nvPr/>
        </p:nvSpPr>
        <p:spPr>
          <a:xfrm>
            <a:off x="1353556" y="1034534"/>
            <a:ext cx="5463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 Collect Your Water Sample</a:t>
            </a:r>
            <a:endParaRPr sz="2400" b="1">
              <a:solidFill>
                <a:srgbClr val="000090"/>
              </a:solidFill>
              <a:latin typeface="Calibri"/>
              <a:ea typeface="Calibri"/>
              <a:cs typeface="Calibri"/>
              <a:sym typeface="Calibri"/>
            </a:endParaRPr>
          </a:p>
        </p:txBody>
      </p:sp>
      <p:pic>
        <p:nvPicPr>
          <p:cNvPr id="471" name="Google Shape;471;p59" descr="Screen Shot 2015-09-16 at 4.26.06 P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57313" y="1210050"/>
            <a:ext cx="2122524" cy="1003183"/>
          </a:xfrm>
          <a:prstGeom prst="rect">
            <a:avLst/>
          </a:prstGeom>
          <a:noFill/>
          <a:ln>
            <a:noFill/>
          </a:ln>
        </p:spPr>
      </p:pic>
      <p:sp>
        <p:nvSpPr>
          <p:cNvPr id="472" name="Google Shape;472;p59"/>
          <p:cNvSpPr txBox="1"/>
          <p:nvPr/>
        </p:nvSpPr>
        <p:spPr>
          <a:xfrm>
            <a:off x="6327379" y="6405126"/>
            <a:ext cx="281662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Be sure to rinse bucket with sample water</a:t>
            </a:r>
            <a:endParaRPr sz="12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8664DBC-40CC-95B0-99A3-A64D0FA4C383}"/>
              </a:ext>
            </a:extLst>
          </p:cNvPr>
          <p:cNvSpPr txBox="1"/>
          <p:nvPr/>
        </p:nvSpPr>
        <p:spPr>
          <a:xfrm>
            <a:off x="6457950" y="654364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dirty="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78" name="Google Shape;478;p60"/>
          <p:cNvSpPr/>
          <p:nvPr/>
        </p:nvSpPr>
        <p:spPr>
          <a:xfrm>
            <a:off x="1324478" y="1996119"/>
            <a:ext cx="3755521" cy="261610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5. Stand with your back to the sun, so that the transparency tube is shaded. </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6. Pour sample water slowly into the tube using a cup. Look straight down into the tube with your eye close to its opening.</a:t>
            </a:r>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Stop adding water when you can’t see the Secchi pattern at tube’s bottom.</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p:txBody>
      </p:sp>
      <p:pic>
        <p:nvPicPr>
          <p:cNvPr id="479" name="Google Shape;479;p6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5568" y="4806099"/>
            <a:ext cx="399410" cy="409377"/>
          </a:xfrm>
          <a:prstGeom prst="rect">
            <a:avLst/>
          </a:prstGeom>
          <a:noFill/>
          <a:ln>
            <a:noFill/>
          </a:ln>
          <a:effectLst>
            <a:outerShdw blurRad="292100" dist="139700" dir="2700000" algn="tl" rotWithShape="0">
              <a:srgbClr val="333333">
                <a:alpha val="64705"/>
              </a:srgbClr>
            </a:outerShdw>
          </a:effectLst>
        </p:spPr>
      </p:pic>
      <p:sp>
        <p:nvSpPr>
          <p:cNvPr id="480" name="Google Shape;480;p60"/>
          <p:cNvSpPr txBox="1"/>
          <p:nvPr/>
        </p:nvSpPr>
        <p:spPr>
          <a:xfrm>
            <a:off x="1684978" y="4806099"/>
            <a:ext cx="341482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Measurement of water transparency must be done in the shade to avoid sun glare and differences in visibility. </a:t>
            </a:r>
            <a:endParaRPr sz="14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81" name="Google Shape;481;p60" descr="Young people pouring water from a bucket into a transparency tube in the fiel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7589" y="1282904"/>
            <a:ext cx="3234002" cy="2425502"/>
          </a:xfrm>
          <a:prstGeom prst="rect">
            <a:avLst/>
          </a:prstGeom>
          <a:noFill/>
          <a:ln>
            <a:noFill/>
          </a:ln>
        </p:spPr>
      </p:pic>
      <p:pic>
        <p:nvPicPr>
          <p:cNvPr id="482" name="Google Shape;482;p60" descr="Young people looking into a transparency tube in the fiel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589" y="3798410"/>
            <a:ext cx="3234002" cy="2425502"/>
          </a:xfrm>
          <a:prstGeom prst="rect">
            <a:avLst/>
          </a:prstGeom>
          <a:noFill/>
          <a:ln>
            <a:noFill/>
          </a:ln>
        </p:spPr>
      </p:pic>
      <p:sp>
        <p:nvSpPr>
          <p:cNvPr id="483" name="Google Shape;483;p60"/>
          <p:cNvSpPr txBox="1"/>
          <p:nvPr/>
        </p:nvSpPr>
        <p:spPr>
          <a:xfrm>
            <a:off x="1208742" y="1069945"/>
            <a:ext cx="38910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a:t>
            </a:r>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Using the Transparency Tube</a:t>
            </a:r>
            <a:endParaRPr sz="2400" b="1">
              <a:solidFill>
                <a:srgbClr val="00009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9D2644A-FE1E-B306-429C-22D168087CC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22</a:t>
            </a:fld>
            <a:endParaRPr sz="1200" dirty="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1"/>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89" name="Google Shape;489;p61"/>
          <p:cNvSpPr/>
          <p:nvPr/>
        </p:nvSpPr>
        <p:spPr>
          <a:xfrm>
            <a:off x="1399242" y="1964540"/>
            <a:ext cx="3755521" cy="33547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7. Rotate the tube slowly as you look to ensure that you can’t see the Secchi pattern.</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 Secchi pattern at the bottom of the tube should be completely unrecognizable when you look through the tube.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pic>
        <p:nvPicPr>
          <p:cNvPr id="490" name="Google Shape;490;p6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9242" y="6150467"/>
            <a:ext cx="399410" cy="409377"/>
          </a:xfrm>
          <a:prstGeom prst="rect">
            <a:avLst/>
          </a:prstGeom>
          <a:noFill/>
          <a:ln>
            <a:noFill/>
          </a:ln>
          <a:effectLst>
            <a:outerShdw blurRad="292100" dist="139700" dir="2700000" algn="tl" rotWithShape="0">
              <a:srgbClr val="333333">
                <a:alpha val="64705"/>
              </a:srgbClr>
            </a:outerShdw>
          </a:effectLst>
        </p:spPr>
      </p:pic>
      <p:sp>
        <p:nvSpPr>
          <p:cNvPr id="491" name="Google Shape;491;p61"/>
          <p:cNvSpPr txBox="1"/>
          <p:nvPr/>
        </p:nvSpPr>
        <p:spPr>
          <a:xfrm>
            <a:off x="1798652" y="6098179"/>
            <a:ext cx="679004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Measurement of water transparency must be done in the shade to avoid sun glare and differences in visibility. </a:t>
            </a:r>
            <a:endParaRPr sz="1400" b="1" i="1">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61"/>
          <p:cNvSpPr txBox="1"/>
          <p:nvPr/>
        </p:nvSpPr>
        <p:spPr>
          <a:xfrm>
            <a:off x="1208742" y="1069945"/>
            <a:ext cx="6160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Collect your Data Using the Transparency Tube</a:t>
            </a:r>
            <a:endParaRPr sz="2400" b="1">
              <a:solidFill>
                <a:srgbClr val="000090"/>
              </a:solidFill>
              <a:latin typeface="Calibri"/>
              <a:ea typeface="Calibri"/>
              <a:cs typeface="Calibri"/>
              <a:sym typeface="Calibri"/>
            </a:endParaRPr>
          </a:p>
        </p:txBody>
      </p:sp>
      <p:pic>
        <p:nvPicPr>
          <p:cNvPr id="493" name="Google Shape;493;p61" descr="Illlustration of a person looking into a transparency tube, showing the black and white pattern at the base of the transparency tu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84862" y="1716719"/>
            <a:ext cx="3382037" cy="2472049"/>
          </a:xfrm>
          <a:prstGeom prst="rect">
            <a:avLst/>
          </a:prstGeom>
          <a:noFill/>
          <a:ln>
            <a:noFill/>
          </a:ln>
        </p:spPr>
      </p:pic>
      <p:cxnSp>
        <p:nvCxnSpPr>
          <p:cNvPr id="494" name="Google Shape;494;p61">
            <a:extLst>
              <a:ext uri="{C183D7F6-B498-43B3-948B-1728B52AA6E4}">
                <adec:decorative xmlns:adec="http://schemas.microsoft.com/office/drawing/2017/decorative" val="1"/>
              </a:ext>
            </a:extLst>
          </p:cNvPr>
          <p:cNvCxnSpPr/>
          <p:nvPr/>
        </p:nvCxnSpPr>
        <p:spPr>
          <a:xfrm>
            <a:off x="2247900" y="3124200"/>
            <a:ext cx="3759200" cy="6477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2" name="Google Shape;520;p26">
            <a:extLst>
              <a:ext uri="{FF2B5EF4-FFF2-40B4-BE49-F238E27FC236}">
                <a16:creationId xmlns:a16="http://schemas.microsoft.com/office/drawing/2014/main" id="{6DC126BC-C2E6-7C52-4DF4-72E0AE9A7F9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2"/>
          <p:cNvSpPr txBox="1"/>
          <p:nvPr/>
        </p:nvSpPr>
        <p:spPr>
          <a:xfrm>
            <a:off x="1498895" y="2575618"/>
            <a:ext cx="2679406" cy="5386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Repeat and record your measurement for a total of 3x and record your data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00" name="Google Shape;500;p62" descr="Screen Shot 2015-12-18 at 3.13.2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3400" y="1308963"/>
            <a:ext cx="4216399" cy="5129073"/>
          </a:xfrm>
          <a:prstGeom prst="rect">
            <a:avLst/>
          </a:prstGeom>
          <a:noFill/>
          <a:ln>
            <a:noFill/>
          </a:ln>
          <a:effectLst>
            <a:outerShdw blurRad="292100" dist="139700" dir="2700000" algn="tl" rotWithShape="0">
              <a:srgbClr val="333333">
                <a:alpha val="64705"/>
              </a:srgbClr>
            </a:outerShdw>
          </a:effectLst>
        </p:spPr>
      </p:pic>
      <p:cxnSp>
        <p:nvCxnSpPr>
          <p:cNvPr id="501" name="Google Shape;501;p62">
            <a:extLst>
              <a:ext uri="{C183D7F6-B498-43B3-948B-1728B52AA6E4}">
                <adec:decorative xmlns:adec="http://schemas.microsoft.com/office/drawing/2017/decorative" val="1"/>
              </a:ext>
            </a:extLst>
          </p:cNvPr>
          <p:cNvCxnSpPr/>
          <p:nvPr/>
        </p:nvCxnSpPr>
        <p:spPr>
          <a:xfrm>
            <a:off x="2336800" y="3873500"/>
            <a:ext cx="2006600" cy="1320800"/>
          </a:xfrm>
          <a:prstGeom prst="straightConnector1">
            <a:avLst/>
          </a:prstGeom>
          <a:noFill/>
          <a:ln w="381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2" name="Google Shape;520;p26">
            <a:extLst>
              <a:ext uri="{FF2B5EF4-FFF2-40B4-BE49-F238E27FC236}">
                <a16:creationId xmlns:a16="http://schemas.microsoft.com/office/drawing/2014/main" id="{9DC73A68-59C1-7169-E414-42471C90875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 name="Google Shape;421;p35">
            <a:extLst>
              <a:ext uri="{FF2B5EF4-FFF2-40B4-BE49-F238E27FC236}">
                <a16:creationId xmlns:a16="http://schemas.microsoft.com/office/drawing/2014/main" id="{28F80B65-6ECE-3F0C-A3E7-94F11C53B7B5}"/>
              </a:ext>
            </a:extLst>
          </p:cNvPr>
          <p:cNvSpPr txBox="1">
            <a:spLocks/>
          </p:cNvSpPr>
          <p:nvPr/>
        </p:nvSpPr>
        <p:spPr>
          <a:xfrm>
            <a:off x="1466850" y="1087507"/>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2060"/>
                </a:solidFill>
                <a:latin typeface="Calibri"/>
                <a:ea typeface="Calibri"/>
                <a:cs typeface="Calibri"/>
                <a:sym typeface="Calibri"/>
              </a:rPr>
              <a:t>Hydrosphere Site Creation</a:t>
            </a:r>
            <a:br>
              <a:rPr lang="en-US" dirty="0">
                <a:solidFill>
                  <a:srgbClr val="000090"/>
                </a:solidFill>
              </a:rPr>
            </a:br>
            <a:endParaRPr lang="en-US" dirty="0"/>
          </a:p>
        </p:txBody>
      </p:sp>
      <p:sp>
        <p:nvSpPr>
          <p:cNvPr id="3" name="Google Shape;394;p32">
            <a:extLst>
              <a:ext uri="{FF2B5EF4-FFF2-40B4-BE49-F238E27FC236}">
                <a16:creationId xmlns:a16="http://schemas.microsoft.com/office/drawing/2014/main" id="{CEE9F77F-C375-DD0A-9C73-83E729D68A6B}"/>
              </a:ext>
            </a:extLst>
          </p:cNvPr>
          <p:cNvSpPr txBox="1">
            <a:spLocks/>
          </p:cNvSpPr>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800"/>
              <a:buFont typeface="Arial"/>
              <a:buNone/>
            </a:pPr>
            <a:r>
              <a:rPr lang="en-US" sz="2400" dirty="0"/>
              <a:t>If this is your first time making hydrosphere observations at this location, you will need to create a new Hydrosphere study site before entering data.</a:t>
            </a:r>
          </a:p>
          <a:p>
            <a:pPr marL="0" indent="0">
              <a:spcBef>
                <a:spcPts val="0"/>
              </a:spcBef>
              <a:buSzPts val="2800"/>
              <a:buFont typeface="Arial"/>
              <a:buNone/>
            </a:pPr>
            <a:endParaRPr lang="en-US" sz="2400" dirty="0"/>
          </a:p>
          <a:p>
            <a:pPr marL="0" indent="0">
              <a:spcBef>
                <a:spcPts val="0"/>
              </a:spcBef>
              <a:buSzPts val="2800"/>
              <a:buFont typeface="Arial"/>
              <a:buNone/>
            </a:pPr>
            <a:r>
              <a:rPr lang="en-US" sz="2400" dirty="0"/>
              <a:t>To do this, please review the Introduction to Hydrosphere training.</a:t>
            </a:r>
          </a:p>
          <a:p>
            <a:pPr marL="514350" indent="-336550">
              <a:buSzPts val="2800"/>
              <a:buFont typeface="Calibri"/>
              <a:buNone/>
            </a:pPr>
            <a:endParaRPr lang="en-US" dirty="0"/>
          </a:p>
        </p:txBody>
      </p:sp>
      <p:sp>
        <p:nvSpPr>
          <p:cNvPr id="4" name="Google Shape;520;p26">
            <a:extLst>
              <a:ext uri="{FF2B5EF4-FFF2-40B4-BE49-F238E27FC236}">
                <a16:creationId xmlns:a16="http://schemas.microsoft.com/office/drawing/2014/main" id="{4C682280-0B0C-31FC-034C-4808D058F40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75AA5594-8644-967A-81D1-625F3C11BEC0}"/>
            </a:ext>
          </a:extLst>
        </p:cNvPr>
        <p:cNvGrpSpPr/>
        <p:nvPr/>
      </p:nvGrpSpPr>
      <p:grpSpPr>
        <a:xfrm>
          <a:off x="0" y="0"/>
          <a:ext cx="0" cy="0"/>
          <a:chOff x="0" y="0"/>
          <a:chExt cx="0" cy="0"/>
        </a:xfrm>
      </p:grpSpPr>
      <p:sp>
        <p:nvSpPr>
          <p:cNvPr id="4" name="Google Shape;411;p34">
            <a:extLst>
              <a:ext uri="{FF2B5EF4-FFF2-40B4-BE49-F238E27FC236}">
                <a16:creationId xmlns:a16="http://schemas.microsoft.com/office/drawing/2014/main" id="{7530AFAF-8FEE-DE56-5AB4-9DBD3009BB98}"/>
              </a:ext>
            </a:extLst>
          </p:cNvPr>
          <p:cNvSpPr txBox="1">
            <a:spLocks/>
          </p:cNvSpPr>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0072"/>
              </a:buClr>
              <a:buSzPts val="2800"/>
              <a:buFont typeface="Calibri"/>
              <a:buNone/>
            </a:pPr>
            <a:r>
              <a:rPr lang="en-US" sz="2800" b="1" dirty="0">
                <a:solidFill>
                  <a:srgbClr val="000072"/>
                </a:solidFill>
                <a:latin typeface="Calibri" panose="020F0502020204030204" pitchFamily="34" charset="0"/>
                <a:cs typeface="Calibri" panose="020F0502020204030204" pitchFamily="34" charset="0"/>
              </a:rPr>
              <a:t>Submit Your Data to GLOBE</a:t>
            </a:r>
            <a:br>
              <a:rPr lang="en-US" dirty="0">
                <a:solidFill>
                  <a:srgbClr val="000072"/>
                </a:solidFill>
              </a:rPr>
            </a:br>
            <a:endParaRPr lang="en-US" dirty="0"/>
          </a:p>
        </p:txBody>
      </p:sp>
      <p:pic>
        <p:nvPicPr>
          <p:cNvPr id="5" name="Google Shape;379;p58" descr="Screenshot showing the GLOBE Observer App homepage. Select “Data Entry” to record data.">
            <a:extLst>
              <a:ext uri="{FF2B5EF4-FFF2-40B4-BE49-F238E27FC236}">
                <a16:creationId xmlns:a16="http://schemas.microsoft.com/office/drawing/2014/main" id="{72B6728F-487A-C3E3-864B-995070775EA1}"/>
              </a:ext>
            </a:extLst>
          </p:cNvPr>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6" name="Google Shape;591;p47">
            <a:extLst>
              <a:ext uri="{FF2B5EF4-FFF2-40B4-BE49-F238E27FC236}">
                <a16:creationId xmlns:a16="http://schemas.microsoft.com/office/drawing/2014/main" id="{E49DB9AE-51EA-E738-87A3-419901E890B4}"/>
              </a:ext>
            </a:extLst>
          </p:cNvPr>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sp>
        <p:nvSpPr>
          <p:cNvPr id="2" name="Google Shape;520;p26">
            <a:extLst>
              <a:ext uri="{FF2B5EF4-FFF2-40B4-BE49-F238E27FC236}">
                <a16:creationId xmlns:a16="http://schemas.microsoft.com/office/drawing/2014/main" id="{80E8EC3D-1A88-A284-55CD-709A575FF25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308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15689451-EB20-99C9-38CA-5322A0DB3E9A}"/>
            </a:ext>
          </a:extLst>
        </p:cNvPr>
        <p:cNvGrpSpPr/>
        <p:nvPr/>
      </p:nvGrpSpPr>
      <p:grpSpPr>
        <a:xfrm>
          <a:off x="0" y="0"/>
          <a:ext cx="0" cy="0"/>
          <a:chOff x="0" y="0"/>
          <a:chExt cx="0" cy="0"/>
        </a:xfrm>
      </p:grpSpPr>
      <p:sp>
        <p:nvSpPr>
          <p:cNvPr id="2" name="Google Shape;411;p34">
            <a:extLst>
              <a:ext uri="{FF2B5EF4-FFF2-40B4-BE49-F238E27FC236}">
                <a16:creationId xmlns:a16="http://schemas.microsoft.com/office/drawing/2014/main" id="{73409754-23FA-3353-DD64-0DC1A093E0B7}"/>
              </a:ext>
            </a:extLst>
          </p:cNvPr>
          <p:cNvSpPr txBox="1">
            <a:spLocks/>
          </p:cNvSpPr>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0072"/>
              </a:buClr>
              <a:buSzPts val="2800"/>
              <a:buFont typeface="Calibri"/>
              <a:buNone/>
            </a:pPr>
            <a:r>
              <a:rPr lang="en-US" sz="2800" b="1" dirty="0">
                <a:solidFill>
                  <a:srgbClr val="000072"/>
                </a:solidFill>
                <a:latin typeface="Calibri" panose="020F0502020204030204" pitchFamily="34" charset="0"/>
                <a:cs typeface="Calibri" panose="020F0502020204030204" pitchFamily="34" charset="0"/>
              </a:rPr>
              <a:t>Water Transparency Protocol Data Entry</a:t>
            </a:r>
            <a:br>
              <a:rPr lang="en-US" dirty="0">
                <a:solidFill>
                  <a:srgbClr val="000072"/>
                </a:solidFill>
              </a:rPr>
            </a:br>
            <a:endParaRPr lang="en-US" dirty="0"/>
          </a:p>
        </p:txBody>
      </p:sp>
      <p:sp>
        <p:nvSpPr>
          <p:cNvPr id="3" name="Google Shape;378;p58">
            <a:extLst>
              <a:ext uri="{FF2B5EF4-FFF2-40B4-BE49-F238E27FC236}">
                <a16:creationId xmlns:a16="http://schemas.microsoft.com/office/drawing/2014/main" id="{91BEEC02-CCC5-2908-FA02-BA321E0D490F}"/>
              </a:ext>
            </a:extLst>
          </p:cNvPr>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To enter data, first return to GLOBE Observer main page by clicking the home button in the bottom left.</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“Data Entry”.</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Next, click “New Observation(s)”</a:t>
            </a:r>
            <a:endParaRPr dirty="0"/>
          </a:p>
        </p:txBody>
      </p:sp>
      <p:pic>
        <p:nvPicPr>
          <p:cNvPr id="4" name="Google Shape;379;p58" descr="Screenshot showing the GLOBE Observer App homepage. Select “Data Entry” to record data.">
            <a:extLst>
              <a:ext uri="{FF2B5EF4-FFF2-40B4-BE49-F238E27FC236}">
                <a16:creationId xmlns:a16="http://schemas.microsoft.com/office/drawing/2014/main" id="{B3A244DE-63EF-4A39-0E78-9BF6DEE60898}"/>
              </a:ext>
            </a:extLst>
          </p:cNvPr>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 name="Google Shape;380;p58" descr="Screenshot showing the GLOBE Observer app Data Entry page. Select “New Observation” to enter data.">
            <a:extLst>
              <a:ext uri="{FF2B5EF4-FFF2-40B4-BE49-F238E27FC236}">
                <a16:creationId xmlns:a16="http://schemas.microsoft.com/office/drawing/2014/main" id="{E197FB8F-8030-515F-935E-1F6341CB9F50}"/>
              </a:ext>
            </a:extLst>
          </p:cNvPr>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6" name="Google Shape;520;p26">
            <a:extLst>
              <a:ext uri="{FF2B5EF4-FFF2-40B4-BE49-F238E27FC236}">
                <a16:creationId xmlns:a16="http://schemas.microsoft.com/office/drawing/2014/main" id="{1C9E6A13-6F8A-6A12-FC2B-59749C64351D}"/>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8707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4C980603-8C9E-0FC3-ECB5-3C39CDA1F0C5}"/>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464F7163-3107-6521-3D9A-C73887B12A7A}"/>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Data Entry</a:t>
            </a:r>
            <a:br>
              <a:rPr lang="en-US" dirty="0">
                <a:solidFill>
                  <a:srgbClr val="000090"/>
                </a:solidFill>
              </a:rPr>
            </a:br>
            <a:endParaRPr lang="en-US" dirty="0"/>
          </a:p>
        </p:txBody>
      </p:sp>
      <p:sp>
        <p:nvSpPr>
          <p:cNvPr id="3" name="Google Shape;389;p59">
            <a:extLst>
              <a:ext uri="{FF2B5EF4-FFF2-40B4-BE49-F238E27FC236}">
                <a16:creationId xmlns:a16="http://schemas.microsoft.com/office/drawing/2014/main" id="{65251B0E-82DF-0936-4892-359DB6AD8921}"/>
              </a:ext>
            </a:extLst>
          </p:cNvPr>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Water Transparency from the list of Hydrosphere protocols. Click continue at the bottom of the screen.</a:t>
            </a:r>
          </a:p>
        </p:txBody>
      </p:sp>
      <p:pic>
        <p:nvPicPr>
          <p:cNvPr id="5" name="Picture 4" descr="A screenshot of the protocol selection page.">
            <a:extLst>
              <a:ext uri="{FF2B5EF4-FFF2-40B4-BE49-F238E27FC236}">
                <a16:creationId xmlns:a16="http://schemas.microsoft.com/office/drawing/2014/main" id="{7A8F7A81-3C85-696B-6979-6CD70D399C66}"/>
              </a:ext>
            </a:extLst>
          </p:cNvPr>
          <p:cNvPicPr>
            <a:picLocks noChangeAspect="1"/>
          </p:cNvPicPr>
          <p:nvPr/>
        </p:nvPicPr>
        <p:blipFill>
          <a:blip r:embed="rId3"/>
          <a:stretch>
            <a:fillRect/>
          </a:stretch>
        </p:blipFill>
        <p:spPr>
          <a:xfrm>
            <a:off x="2205771" y="2376001"/>
            <a:ext cx="2168521" cy="4205780"/>
          </a:xfrm>
          <a:prstGeom prst="rect">
            <a:avLst/>
          </a:prstGeom>
        </p:spPr>
      </p:pic>
      <p:sp>
        <p:nvSpPr>
          <p:cNvPr id="4" name="Google Shape;520;p26">
            <a:extLst>
              <a:ext uri="{FF2B5EF4-FFF2-40B4-BE49-F238E27FC236}">
                <a16:creationId xmlns:a16="http://schemas.microsoft.com/office/drawing/2014/main" id="{E29A4D28-57E6-4D52-163E-46355F37BED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986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C8619B9-5D65-65E5-5DF4-8F0872E715B1}"/>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C92EC991-F061-F056-91F6-22A9BB4B9045}"/>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Site Information</a:t>
            </a:r>
            <a:br>
              <a:rPr lang="en-US" dirty="0">
                <a:solidFill>
                  <a:srgbClr val="000090"/>
                </a:solidFill>
              </a:rPr>
            </a:br>
            <a:endParaRPr lang="en-US" dirty="0"/>
          </a:p>
        </p:txBody>
      </p:sp>
      <p:sp>
        <p:nvSpPr>
          <p:cNvPr id="3" name="Google Shape;389;p59">
            <a:extLst>
              <a:ext uri="{FF2B5EF4-FFF2-40B4-BE49-F238E27FC236}">
                <a16:creationId xmlns:a16="http://schemas.microsoft.com/office/drawing/2014/main" id="{1F1B7E64-46CC-4A23-F9CC-6A610FD30A56}"/>
              </a:ext>
            </a:extLst>
          </p:cNvPr>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If you have not already created a Hydrosphere site, create one now. </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Click “New Site” at the bottom of the site location screen and choose a name for your new site. </a:t>
            </a:r>
            <a:endParaRPr dirty="0"/>
          </a:p>
        </p:txBody>
      </p:sp>
      <p:pic>
        <p:nvPicPr>
          <p:cNvPr id="5" name="Picture 4" descr="Screenshot showing new site creation page. If you do not already have a hydrosphere site created, make one now.">
            <a:extLst>
              <a:ext uri="{FF2B5EF4-FFF2-40B4-BE49-F238E27FC236}">
                <a16:creationId xmlns:a16="http://schemas.microsoft.com/office/drawing/2014/main" id="{938C9969-977E-5541-270D-C4E26D0C0E69}"/>
              </a:ext>
            </a:extLst>
          </p:cNvPr>
          <p:cNvPicPr>
            <a:picLocks noChangeAspect="1"/>
          </p:cNvPicPr>
          <p:nvPr/>
        </p:nvPicPr>
        <p:blipFill>
          <a:blip r:embed="rId3"/>
          <a:stretch>
            <a:fillRect/>
          </a:stretch>
        </p:blipFill>
        <p:spPr>
          <a:xfrm>
            <a:off x="2516659" y="2247506"/>
            <a:ext cx="2349571" cy="4447403"/>
          </a:xfrm>
          <a:prstGeom prst="rect">
            <a:avLst/>
          </a:prstGeom>
        </p:spPr>
      </p:pic>
      <p:sp>
        <p:nvSpPr>
          <p:cNvPr id="4" name="Google Shape;520;p26">
            <a:extLst>
              <a:ext uri="{FF2B5EF4-FFF2-40B4-BE49-F238E27FC236}">
                <a16:creationId xmlns:a16="http://schemas.microsoft.com/office/drawing/2014/main" id="{7261E01B-F1FA-482E-DA42-239E039CDB0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4885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322" name="Google Shape;322;p41"/>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323" name="Google Shape;323;p41" descr="Earth system diagram: Energy flows and matter cycles through the Earth's biosphere, hydrosphere, atmosphere and pedosphere (soil). The cycles are powered by the Sun's energ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0800" y="1605679"/>
            <a:ext cx="3979332" cy="3786050"/>
          </a:xfrm>
          <a:prstGeom prst="rect">
            <a:avLst/>
          </a:prstGeom>
          <a:noFill/>
          <a:ln>
            <a:noFill/>
          </a:ln>
        </p:spPr>
      </p:pic>
      <p:sp>
        <p:nvSpPr>
          <p:cNvPr id="324" name="Google Shape;324;p41"/>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6B8F286E-3325-0840-CFB7-57155A7C3C5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A07FBE11-37B9-6AAD-5A1F-6DF35E8D910F}"/>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647D3C7C-0E3E-CA6C-D99B-53ADF9798701}"/>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Water Transparency Protocol Site Information</a:t>
            </a:r>
            <a:br>
              <a:rPr lang="en-US" dirty="0">
                <a:solidFill>
                  <a:srgbClr val="000090"/>
                </a:solidFill>
              </a:rPr>
            </a:br>
            <a:endParaRPr lang="en-US" dirty="0"/>
          </a:p>
        </p:txBody>
      </p:sp>
      <p:pic>
        <p:nvPicPr>
          <p:cNvPr id="3" name="Picture 2" descr="Screenshot showing new site information fields. If you do not already have a hdyrosphere site created, enter the Water Body Name and select the Water Body Type and Water Body Source from the dropdown list of options.">
            <a:extLst>
              <a:ext uri="{FF2B5EF4-FFF2-40B4-BE49-F238E27FC236}">
                <a16:creationId xmlns:a16="http://schemas.microsoft.com/office/drawing/2014/main" id="{727E6C05-ABD7-233D-9966-661CBB5126E9}"/>
              </a:ext>
            </a:extLst>
          </p:cNvPr>
          <p:cNvPicPr>
            <a:picLocks noChangeAspect="1"/>
          </p:cNvPicPr>
          <p:nvPr/>
        </p:nvPicPr>
        <p:blipFill>
          <a:blip r:embed="rId3"/>
          <a:stretch>
            <a:fillRect/>
          </a:stretch>
        </p:blipFill>
        <p:spPr>
          <a:xfrm>
            <a:off x="2708353" y="2118732"/>
            <a:ext cx="2178710" cy="4236232"/>
          </a:xfrm>
          <a:prstGeom prst="rect">
            <a:avLst/>
          </a:prstGeom>
          <a:ln w="3175">
            <a:solidFill>
              <a:schemeClr val="tx1"/>
            </a:solidFill>
          </a:ln>
        </p:spPr>
      </p:pic>
      <p:sp>
        <p:nvSpPr>
          <p:cNvPr id="4" name="Google Shape;399;p30">
            <a:extLst>
              <a:ext uri="{FF2B5EF4-FFF2-40B4-BE49-F238E27FC236}">
                <a16:creationId xmlns:a16="http://schemas.microsoft.com/office/drawing/2014/main" id="{7A2242B3-BCAF-3F03-2595-C2E6948EE182}"/>
              </a:ext>
            </a:extLst>
          </p:cNvPr>
          <p:cNvSpPr txBox="1">
            <a:spLocks/>
          </p:cNvSpPr>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Clr>
                <a:srgbClr val="000000"/>
              </a:buClr>
              <a:buSzPts val="2000"/>
            </a:pPr>
            <a:r>
              <a:rPr lang="en-US" sz="2000" dirty="0">
                <a:solidFill>
                  <a:srgbClr val="000000"/>
                </a:solidFill>
              </a:rPr>
              <a:t>Enter the Water Body Name. </a:t>
            </a:r>
            <a:endParaRPr lang="en-US" dirty="0"/>
          </a:p>
          <a:p>
            <a:pPr marL="228600" indent="-101600">
              <a:buSzPts val="2000"/>
              <a:buFont typeface="Arial"/>
              <a:buNone/>
            </a:pPr>
            <a:endParaRPr lang="en-US" sz="2000" dirty="0">
              <a:solidFill>
                <a:srgbClr val="000000"/>
              </a:solidFill>
            </a:endParaRPr>
          </a:p>
          <a:p>
            <a:pPr marL="228600" indent="-228600">
              <a:buClr>
                <a:srgbClr val="000000"/>
              </a:buClr>
              <a:buSzPts val="2000"/>
            </a:pPr>
            <a:r>
              <a:rPr lang="en-US" sz="2000" dirty="0">
                <a:solidFill>
                  <a:srgbClr val="000000"/>
                </a:solidFill>
              </a:rPr>
              <a:t>Select the Water Body Type and Water Body Source from the dropdown list of options.</a:t>
            </a:r>
            <a:endParaRPr lang="en-US" dirty="0"/>
          </a:p>
        </p:txBody>
      </p:sp>
      <p:sp>
        <p:nvSpPr>
          <p:cNvPr id="5" name="Google Shape;520;p26">
            <a:extLst>
              <a:ext uri="{FF2B5EF4-FFF2-40B4-BE49-F238E27FC236}">
                <a16:creationId xmlns:a16="http://schemas.microsoft.com/office/drawing/2014/main" id="{A4DB250F-2CAD-E7C5-0289-612820E7B7E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7066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8258EBC1-A4E6-DFD1-8FD6-8A4F8587C873}"/>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24630645-CCED-C90B-DD00-22A86336F936}"/>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Entering Measurement Data</a:t>
            </a:r>
            <a:br>
              <a:rPr lang="en-US" dirty="0">
                <a:solidFill>
                  <a:srgbClr val="000090"/>
                </a:solidFill>
              </a:rPr>
            </a:br>
            <a:endParaRPr lang="en-US" dirty="0"/>
          </a:p>
        </p:txBody>
      </p:sp>
      <p:sp>
        <p:nvSpPr>
          <p:cNvPr id="3" name="Google Shape;399;p30">
            <a:extLst>
              <a:ext uri="{FF2B5EF4-FFF2-40B4-BE49-F238E27FC236}">
                <a16:creationId xmlns:a16="http://schemas.microsoft.com/office/drawing/2014/main" id="{7310351B-3A77-F8E4-C8D5-E3FC04AC6095}"/>
              </a:ext>
            </a:extLst>
          </p:cNvPr>
          <p:cNvSpPr txBox="1">
            <a:spLocks/>
          </p:cNvSpPr>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Clr>
                <a:srgbClr val="000000"/>
              </a:buClr>
              <a:buSzPts val="2000"/>
            </a:pPr>
            <a:r>
              <a:rPr lang="en-US" sz="2000" dirty="0">
                <a:solidFill>
                  <a:srgbClr val="000000"/>
                </a:solidFill>
              </a:rPr>
              <a:t>Enter the date and time you took the measurements. </a:t>
            </a:r>
            <a:endParaRPr lang="en-US" dirty="0"/>
          </a:p>
          <a:p>
            <a:pPr marL="228600" indent="-101600">
              <a:buSzPts val="2000"/>
              <a:buFont typeface="Arial"/>
              <a:buNone/>
            </a:pPr>
            <a:endParaRPr lang="en-US" sz="2000" dirty="0">
              <a:solidFill>
                <a:srgbClr val="000000"/>
              </a:solidFill>
            </a:endParaRPr>
          </a:p>
          <a:p>
            <a:pPr marL="228600" indent="-228600">
              <a:buClr>
                <a:srgbClr val="000000"/>
              </a:buClr>
              <a:buSzPts val="2000"/>
            </a:pPr>
            <a:r>
              <a:rPr lang="en-US" sz="2000" dirty="0">
                <a:solidFill>
                  <a:srgbClr val="000000"/>
                </a:solidFill>
              </a:rPr>
              <a:t>Once you enter the date, select Set Water Body State to enter your data.</a:t>
            </a:r>
            <a:endParaRPr lang="en-US" dirty="0"/>
          </a:p>
        </p:txBody>
      </p:sp>
      <p:pic>
        <p:nvPicPr>
          <p:cNvPr id="4" name="Picture 3" descr="Screenshot showing date and time entry page">
            <a:extLst>
              <a:ext uri="{FF2B5EF4-FFF2-40B4-BE49-F238E27FC236}">
                <a16:creationId xmlns:a16="http://schemas.microsoft.com/office/drawing/2014/main" id="{44A45A12-7A07-25DB-36C3-7BDE250768DF}"/>
              </a:ext>
            </a:extLst>
          </p:cNvPr>
          <p:cNvPicPr>
            <a:picLocks noChangeAspect="1"/>
          </p:cNvPicPr>
          <p:nvPr/>
        </p:nvPicPr>
        <p:blipFill>
          <a:blip r:embed="rId3"/>
          <a:stretch>
            <a:fillRect/>
          </a:stretch>
        </p:blipFill>
        <p:spPr>
          <a:xfrm>
            <a:off x="2265885" y="2235450"/>
            <a:ext cx="2306115" cy="4486026"/>
          </a:xfrm>
          <a:prstGeom prst="rect">
            <a:avLst/>
          </a:prstGeom>
        </p:spPr>
      </p:pic>
      <p:sp>
        <p:nvSpPr>
          <p:cNvPr id="5" name="Google Shape;520;p26">
            <a:extLst>
              <a:ext uri="{FF2B5EF4-FFF2-40B4-BE49-F238E27FC236}">
                <a16:creationId xmlns:a16="http://schemas.microsoft.com/office/drawing/2014/main" id="{C1D4E887-C0EF-CB0D-3A89-F37AE6ABCAB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4012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92F78F5-202B-1910-9338-913B043E6EC4}"/>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A90A5CCF-E96B-247A-2109-F5FC02179489}"/>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 the Water Body State</a:t>
            </a:r>
            <a:br>
              <a:rPr lang="en-US" dirty="0">
                <a:solidFill>
                  <a:srgbClr val="000090"/>
                </a:solidFill>
              </a:rPr>
            </a:br>
            <a:endParaRPr lang="en-US" dirty="0"/>
          </a:p>
        </p:txBody>
      </p:sp>
      <p:sp>
        <p:nvSpPr>
          <p:cNvPr id="3" name="Google Shape;399;p30">
            <a:extLst>
              <a:ext uri="{FF2B5EF4-FFF2-40B4-BE49-F238E27FC236}">
                <a16:creationId xmlns:a16="http://schemas.microsoft.com/office/drawing/2014/main" id="{F19166B9-0895-86A7-7BA3-86B547DAFBA8}"/>
              </a:ext>
            </a:extLst>
          </p:cNvPr>
          <p:cNvSpPr txBox="1">
            <a:spLocks/>
          </p:cNvSpPr>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2000"/>
              <a:buNone/>
            </a:pPr>
            <a:r>
              <a:rPr lang="en-US" sz="2400" dirty="0"/>
              <a:t>Select the Water Body State from the dropdown list of options.</a:t>
            </a:r>
          </a:p>
          <a:p>
            <a:pPr marL="0" indent="0">
              <a:spcBef>
                <a:spcPts val="0"/>
              </a:spcBef>
              <a:buClr>
                <a:srgbClr val="000000"/>
              </a:buClr>
              <a:buSzPts val="2000"/>
              <a:buNone/>
            </a:pPr>
            <a:endParaRPr lang="en-US" sz="2400" dirty="0"/>
          </a:p>
          <a:p>
            <a:pPr marL="0" indent="0">
              <a:spcBef>
                <a:spcPts val="0"/>
              </a:spcBef>
              <a:buClr>
                <a:srgbClr val="000000"/>
              </a:buClr>
              <a:buSzPts val="2000"/>
              <a:buNone/>
            </a:pPr>
            <a:endParaRPr lang="en-US" sz="2400" dirty="0"/>
          </a:p>
          <a:p>
            <a:pPr marL="0" indent="0">
              <a:spcBef>
                <a:spcPts val="0"/>
              </a:spcBef>
              <a:buClr>
                <a:srgbClr val="000000"/>
              </a:buClr>
              <a:buSzPts val="2000"/>
              <a:buNone/>
            </a:pPr>
            <a:r>
              <a:rPr lang="en-US" sz="1400" b="1" i="1" dirty="0"/>
              <a:t>Data entry is allowed only when the state is set as “normal.” If the water body is dry, frozen or flooded, the system will not allow the measurements to be entered. </a:t>
            </a:r>
          </a:p>
          <a:p>
            <a:pPr marL="0" indent="0">
              <a:spcBef>
                <a:spcPts val="0"/>
              </a:spcBef>
              <a:buClr>
                <a:srgbClr val="000000"/>
              </a:buClr>
              <a:buSzPts val="2000"/>
              <a:buNone/>
            </a:pPr>
            <a:endParaRPr lang="en-US" sz="2400" dirty="0"/>
          </a:p>
        </p:txBody>
      </p:sp>
      <p:pic>
        <p:nvPicPr>
          <p:cNvPr id="4" name="Picture 3" descr="First screenshot showing data entry for the water body state. Select the Water Body State from the list of dropdown options. Options are Normal, Frozen, Dry, Flooded, and Unreachable.">
            <a:extLst>
              <a:ext uri="{FF2B5EF4-FFF2-40B4-BE49-F238E27FC236}">
                <a16:creationId xmlns:a16="http://schemas.microsoft.com/office/drawing/2014/main" id="{A739EC0E-9357-A6F7-8ADE-96B38A74F24C}"/>
              </a:ext>
            </a:extLst>
          </p:cNvPr>
          <p:cNvPicPr>
            <a:picLocks noChangeAspect="1"/>
          </p:cNvPicPr>
          <p:nvPr/>
        </p:nvPicPr>
        <p:blipFill>
          <a:blip r:embed="rId3"/>
          <a:stretch>
            <a:fillRect/>
          </a:stretch>
        </p:blipFill>
        <p:spPr>
          <a:xfrm>
            <a:off x="2397278" y="2067275"/>
            <a:ext cx="2250145" cy="4471638"/>
          </a:xfrm>
          <a:prstGeom prst="rect">
            <a:avLst/>
          </a:prstGeom>
        </p:spPr>
      </p:pic>
      <p:pic>
        <p:nvPicPr>
          <p:cNvPr id="5" name="Google Shape;472;p21" descr="1_AttentionICON_8_14_15.png">
            <a:extLst>
              <a:ext uri="{FF2B5EF4-FFF2-40B4-BE49-F238E27FC236}">
                <a16:creationId xmlns:a16="http://schemas.microsoft.com/office/drawing/2014/main" id="{2AD47C53-6FDF-9099-6B41-11E4CBA44A52}"/>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
        <p:nvSpPr>
          <p:cNvPr id="6" name="Google Shape;520;p26">
            <a:extLst>
              <a:ext uri="{FF2B5EF4-FFF2-40B4-BE49-F238E27FC236}">
                <a16:creationId xmlns:a16="http://schemas.microsoft.com/office/drawing/2014/main" id="{1B6079C6-39AB-0077-E245-CAB350953CA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59004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F844E079-DEA1-1683-0FE1-055527F1C6E5}"/>
            </a:ext>
          </a:extLst>
        </p:cNvPr>
        <p:cNvGrpSpPr/>
        <p:nvPr/>
      </p:nvGrpSpPr>
      <p:grpSpPr>
        <a:xfrm>
          <a:off x="0" y="0"/>
          <a:ext cx="0" cy="0"/>
          <a:chOff x="0" y="0"/>
          <a:chExt cx="0" cy="0"/>
        </a:xfrm>
      </p:grpSpPr>
      <p:sp>
        <p:nvSpPr>
          <p:cNvPr id="5" name="Google Shape;421;p35">
            <a:extLst>
              <a:ext uri="{FF2B5EF4-FFF2-40B4-BE49-F238E27FC236}">
                <a16:creationId xmlns:a16="http://schemas.microsoft.com/office/drawing/2014/main" id="{147491AA-FDFB-42C2-E6DA-204721B21CC9}"/>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Enter Water Transparency Measurement Data</a:t>
            </a:r>
            <a:br>
              <a:rPr lang="en-US" dirty="0">
                <a:solidFill>
                  <a:srgbClr val="000090"/>
                </a:solidFill>
              </a:rPr>
            </a:br>
            <a:endParaRPr lang="en-US" dirty="0"/>
          </a:p>
        </p:txBody>
      </p:sp>
      <p:sp>
        <p:nvSpPr>
          <p:cNvPr id="8" name="Google Shape;389;p59">
            <a:extLst>
              <a:ext uri="{FF2B5EF4-FFF2-40B4-BE49-F238E27FC236}">
                <a16:creationId xmlns:a16="http://schemas.microsoft.com/office/drawing/2014/main" id="{5F7DD36A-7552-B30A-6D80-E59601663D64}"/>
              </a:ext>
            </a:extLst>
          </p:cNvPr>
          <p:cNvSpPr txBox="1"/>
          <p:nvPr/>
        </p:nvSpPr>
        <p:spPr>
          <a:xfrm>
            <a:off x="5452787" y="2386074"/>
            <a:ext cx="3525976"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Select the method used to measure water transparency.</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Enter the transparency depth  measurement in cm.</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If the water fills the tube and you can see the Secchi pattern at the bottom, click “Greater than depth of transparency tube.” </a:t>
            </a:r>
          </a:p>
          <a:p>
            <a:pPr marL="0" marR="0" lvl="0" indent="0" algn="l" rtl="0">
              <a:lnSpc>
                <a:spcPct val="100000"/>
              </a:lnSpc>
              <a:spcBef>
                <a:spcPts val="0"/>
              </a:spcBef>
              <a:spcAft>
                <a:spcPts val="0"/>
              </a:spcAft>
              <a:buNone/>
            </a:pPr>
            <a:endParaRPr lang="en-US" sz="1800" dirty="0">
              <a:latin typeface="Calibri"/>
              <a:cs typeface="Calibri"/>
              <a:sym typeface="Calibri"/>
            </a:endParaRPr>
          </a:p>
          <a:p>
            <a:pPr marL="0" marR="0" lvl="0" indent="0" algn="l" rtl="0">
              <a:lnSpc>
                <a:spcPct val="100000"/>
              </a:lnSpc>
              <a:spcBef>
                <a:spcPts val="0"/>
              </a:spcBef>
              <a:spcAft>
                <a:spcPts val="0"/>
              </a:spcAft>
              <a:buNone/>
            </a:pPr>
            <a:r>
              <a:rPr lang="en-US" sz="1800" dirty="0">
                <a:latin typeface="Calibri"/>
                <a:cs typeface="Calibri"/>
                <a:sym typeface="Calibri"/>
              </a:rPr>
              <a:t>A new field will open and ask you to enter the length of the transparency tube.</a:t>
            </a:r>
            <a:endParaRPr dirty="0"/>
          </a:p>
        </p:txBody>
      </p:sp>
      <p:sp>
        <p:nvSpPr>
          <p:cNvPr id="2" name="Google Shape;520;p26">
            <a:extLst>
              <a:ext uri="{FF2B5EF4-FFF2-40B4-BE49-F238E27FC236}">
                <a16:creationId xmlns:a16="http://schemas.microsoft.com/office/drawing/2014/main" id="{CEDB5084-3AE5-99E6-7767-AC80A7414FB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dirty="0">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A2ADB7F-FD56-D618-9004-22D23C6CA689}"/>
              </a:ext>
            </a:extLst>
          </p:cNvPr>
          <p:cNvPicPr>
            <a:picLocks noChangeAspect="1"/>
          </p:cNvPicPr>
          <p:nvPr/>
        </p:nvPicPr>
        <p:blipFill>
          <a:blip r:embed="rId3"/>
          <a:srcRect t="6068"/>
          <a:stretch>
            <a:fillRect/>
          </a:stretch>
        </p:blipFill>
        <p:spPr>
          <a:xfrm>
            <a:off x="2906682" y="2054790"/>
            <a:ext cx="2171319" cy="4434289"/>
          </a:xfrm>
          <a:prstGeom prst="rect">
            <a:avLst/>
          </a:prstGeom>
        </p:spPr>
      </p:pic>
    </p:spTree>
    <p:extLst>
      <p:ext uri="{BB962C8B-B14F-4D97-AF65-F5344CB8AC3E}">
        <p14:creationId xmlns:p14="http://schemas.microsoft.com/office/powerpoint/2010/main" val="330227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631EAEA7-EAB1-4FBB-3FF7-D744761BB332}"/>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3AE07C8D-147C-B535-BA13-FB2C045644CA}"/>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Review Data Entry and Send Data</a:t>
            </a:r>
            <a:br>
              <a:rPr lang="en-US" dirty="0">
                <a:solidFill>
                  <a:srgbClr val="000090"/>
                </a:solidFill>
              </a:rPr>
            </a:br>
            <a:endParaRPr lang="en-US" dirty="0"/>
          </a:p>
        </p:txBody>
      </p:sp>
      <p:sp>
        <p:nvSpPr>
          <p:cNvPr id="3" name="Google Shape;433;p36">
            <a:extLst>
              <a:ext uri="{FF2B5EF4-FFF2-40B4-BE49-F238E27FC236}">
                <a16:creationId xmlns:a16="http://schemas.microsoft.com/office/drawing/2014/main" id="{4F8CBE86-34E1-AF42-8CD2-65EBCAA0EC72}"/>
              </a:ext>
            </a:extLst>
          </p:cNvPr>
          <p:cNvSpPr txBox="1"/>
          <p:nvPr/>
        </p:nvSpPr>
        <p:spPr>
          <a:xfrm>
            <a:off x="5795319" y="2723237"/>
            <a:ext cx="2261683"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Review the data you entered and check for errors.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When complete, select Finish to complete the send the observation to GLOBE.</a:t>
            </a:r>
            <a:endParaRPr dirty="0"/>
          </a:p>
        </p:txBody>
      </p:sp>
      <p:pic>
        <p:nvPicPr>
          <p:cNvPr id="5" name="Picture 4" descr="Screenshot showing the Alkalinity data review page. Check that the data you entered is correct and select Finish.">
            <a:extLst>
              <a:ext uri="{FF2B5EF4-FFF2-40B4-BE49-F238E27FC236}">
                <a16:creationId xmlns:a16="http://schemas.microsoft.com/office/drawing/2014/main" id="{385CC17B-2356-D6F3-4007-A21099E9C4AE}"/>
              </a:ext>
            </a:extLst>
          </p:cNvPr>
          <p:cNvPicPr>
            <a:picLocks noChangeAspect="1"/>
          </p:cNvPicPr>
          <p:nvPr/>
        </p:nvPicPr>
        <p:blipFill>
          <a:blip r:embed="rId3"/>
          <a:stretch>
            <a:fillRect/>
          </a:stretch>
        </p:blipFill>
        <p:spPr>
          <a:xfrm>
            <a:off x="2921712" y="2169901"/>
            <a:ext cx="2364921" cy="4576887"/>
          </a:xfrm>
          <a:prstGeom prst="rect">
            <a:avLst/>
          </a:prstGeom>
        </p:spPr>
      </p:pic>
      <p:sp>
        <p:nvSpPr>
          <p:cNvPr id="4" name="Google Shape;520;p26">
            <a:extLst>
              <a:ext uri="{FF2B5EF4-FFF2-40B4-BE49-F238E27FC236}">
                <a16:creationId xmlns:a16="http://schemas.microsoft.com/office/drawing/2014/main" id="{66A9B37D-E540-3BF6-51F4-CCCEEEB66EF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36384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760311E9-B2D5-D367-7B51-A1717427B755}"/>
            </a:ext>
          </a:extLst>
        </p:cNvPr>
        <p:cNvGrpSpPr/>
        <p:nvPr/>
      </p:nvGrpSpPr>
      <p:grpSpPr>
        <a:xfrm>
          <a:off x="0" y="0"/>
          <a:ext cx="0" cy="0"/>
          <a:chOff x="0" y="0"/>
          <a:chExt cx="0" cy="0"/>
        </a:xfrm>
      </p:grpSpPr>
      <p:sp>
        <p:nvSpPr>
          <p:cNvPr id="2" name="Google Shape;421;p35">
            <a:extLst>
              <a:ext uri="{FF2B5EF4-FFF2-40B4-BE49-F238E27FC236}">
                <a16:creationId xmlns:a16="http://schemas.microsoft.com/office/drawing/2014/main" id="{6B987D58-00A6-976B-5DBE-7826116692C3}"/>
              </a:ext>
            </a:extLst>
          </p:cNvPr>
          <p:cNvSpPr txBox="1">
            <a:spLocks/>
          </p:cNvSpPr>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2800"/>
              <a:buFont typeface="Calibri"/>
              <a:buNone/>
            </a:pPr>
            <a:r>
              <a:rPr lang="en-US" sz="2800" b="1" dirty="0">
                <a:solidFill>
                  <a:srgbClr val="000090"/>
                </a:solidFill>
                <a:latin typeface="Calibri" panose="020F0502020204030204" pitchFamily="34" charset="0"/>
                <a:cs typeface="Calibri" panose="020F0502020204030204" pitchFamily="34" charset="0"/>
              </a:rPr>
              <a:t>Data System Responses</a:t>
            </a:r>
            <a:br>
              <a:rPr lang="en-US" dirty="0">
                <a:solidFill>
                  <a:srgbClr val="000090"/>
                </a:solidFill>
              </a:rPr>
            </a:br>
            <a:endParaRPr lang="en-US" dirty="0"/>
          </a:p>
        </p:txBody>
      </p:sp>
      <p:sp>
        <p:nvSpPr>
          <p:cNvPr id="3" name="Google Shape;444;p37">
            <a:extLst>
              <a:ext uri="{FF2B5EF4-FFF2-40B4-BE49-F238E27FC236}">
                <a16:creationId xmlns:a16="http://schemas.microsoft.com/office/drawing/2014/main" id="{C6A6451B-15B5-3BC5-1535-442D615A614C}"/>
              </a:ext>
            </a:extLst>
          </p:cNvPr>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If your observations are within the appropriate ranges, you will see a green smiley face.</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You can review or edit your observation if needed.</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When ready, select “Send these measurements now” to send your data to GLOBE. When it has been sent, you will see a “Success” message.</a:t>
            </a:r>
            <a:endParaRPr dirty="0"/>
          </a:p>
        </p:txBody>
      </p:sp>
      <p:pic>
        <p:nvPicPr>
          <p:cNvPr id="4" name="Google Shape;445;p37"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3FBD9CC2-B9E9-6B2D-F80E-98E7EB24EC9D}"/>
              </a:ext>
            </a:extLst>
          </p:cNvPr>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 name="Google Shape;446;p37" descr="Screenshot showing a popup window which says Success, your observation has been successfully sent to GLOBE.">
            <a:extLst>
              <a:ext uri="{FF2B5EF4-FFF2-40B4-BE49-F238E27FC236}">
                <a16:creationId xmlns:a16="http://schemas.microsoft.com/office/drawing/2014/main" id="{707A00CE-AA76-353F-9AFA-C63ACBDA279B}"/>
              </a:ext>
            </a:extLst>
          </p:cNvPr>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6" name="Google Shape;449;p37">
            <a:extLst>
              <a:ext uri="{FF2B5EF4-FFF2-40B4-BE49-F238E27FC236}">
                <a16:creationId xmlns:a16="http://schemas.microsoft.com/office/drawing/2014/main" id="{8F093BAA-9303-066D-521E-72F0B47A0F77}"/>
              </a:ext>
              <a:ext uri="{C183D7F6-B498-43B3-948B-1728B52AA6E4}">
                <adec:decorative xmlns:adec="http://schemas.microsoft.com/office/drawing/2017/decorative" val="1"/>
              </a:ext>
            </a:extLst>
          </p:cNvPr>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7" name="Google Shape;448;p37">
            <a:extLst>
              <a:ext uri="{FF2B5EF4-FFF2-40B4-BE49-F238E27FC236}">
                <a16:creationId xmlns:a16="http://schemas.microsoft.com/office/drawing/2014/main" id="{EDF519AD-55F3-1845-568E-FD1000F22812}"/>
              </a:ext>
              <a:ext uri="{C183D7F6-B498-43B3-948B-1728B52AA6E4}">
                <adec:decorative xmlns:adec="http://schemas.microsoft.com/office/drawing/2017/decorative" val="1"/>
              </a:ext>
            </a:extLst>
          </p:cNvPr>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8" name="Google Shape;447;p37">
            <a:extLst>
              <a:ext uri="{FF2B5EF4-FFF2-40B4-BE49-F238E27FC236}">
                <a16:creationId xmlns:a16="http://schemas.microsoft.com/office/drawing/2014/main" id="{5D8F04E8-679E-1415-315F-3F65506AF34F}"/>
              </a:ext>
              <a:ext uri="{C183D7F6-B498-43B3-948B-1728B52AA6E4}">
                <adec:decorative xmlns:adec="http://schemas.microsoft.com/office/drawing/2017/decorative" val="1"/>
              </a:ext>
            </a:extLst>
          </p:cNvPr>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9" name="Google Shape;520;p26">
            <a:extLst>
              <a:ext uri="{FF2B5EF4-FFF2-40B4-BE49-F238E27FC236}">
                <a16:creationId xmlns:a16="http://schemas.microsoft.com/office/drawing/2014/main" id="{AB2F5580-FF92-9A3B-D665-FE6D2209DB0C}"/>
              </a:ext>
            </a:extLst>
          </p:cNvPr>
          <p:cNvSpPr txBox="1"/>
          <p:nvPr/>
        </p:nvSpPr>
        <p:spPr>
          <a:xfrm>
            <a:off x="6810493"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569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64" descr="Screenshot of map interface, GLOBE Visualization System.From drop down menu, select “Water Transparency”"/>
          <p:cNvPicPr preferRelativeResize="0"/>
          <p:nvPr/>
        </p:nvPicPr>
        <p:blipFill>
          <a:blip r:embed="rId3"/>
          <a:srcRect/>
          <a:stretch/>
        </p:blipFill>
        <p:spPr>
          <a:xfrm>
            <a:off x="1812832" y="2594429"/>
            <a:ext cx="6010212" cy="3307250"/>
          </a:xfrm>
          <a:prstGeom prst="rect">
            <a:avLst/>
          </a:prstGeom>
          <a:noFill/>
          <a:ln>
            <a:noFill/>
          </a:ln>
          <a:effectLst>
            <a:outerShdw blurRad="292100" dist="139700" dir="2700000" algn="tl" rotWithShape="0">
              <a:srgbClr val="333333">
                <a:alpha val="64705"/>
              </a:srgbClr>
            </a:outerShdw>
          </a:effectLst>
        </p:spPr>
      </p:pic>
      <p:sp>
        <p:nvSpPr>
          <p:cNvPr id="514" name="Google Shape;514;p64"/>
          <p:cNvSpPr txBox="1"/>
          <p:nvPr/>
        </p:nvSpPr>
        <p:spPr>
          <a:xfrm>
            <a:off x="1194093" y="1026220"/>
            <a:ext cx="7077000" cy="14618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GLOBE provides the ability to view and interact with data measured across the world. Select our</a:t>
            </a:r>
            <a:r>
              <a:rPr lang="en-US"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visualization tool</a:t>
            </a:r>
            <a:r>
              <a:rPr lang="en-US" sz="1600" dirty="0">
                <a:solidFill>
                  <a:schemeClr val="dk1"/>
                </a:solidFill>
                <a:latin typeface="Calibri"/>
                <a:ea typeface="Calibri"/>
                <a:cs typeface="Calibri"/>
                <a:sym typeface="Calibri"/>
              </a:rPr>
              <a:t> to map, graph, filter and export transparency tube data that have been measured across GLOBE protocols since 1995. Here is a screenshot of GLOBE’s Visualization System.</a:t>
            </a:r>
            <a:endParaRPr dirty="0"/>
          </a:p>
        </p:txBody>
      </p:sp>
      <p:sp>
        <p:nvSpPr>
          <p:cNvPr id="515" name="Google Shape;515;p64"/>
          <p:cNvSpPr txBox="1"/>
          <p:nvPr/>
        </p:nvSpPr>
        <p:spPr>
          <a:xfrm>
            <a:off x="5024968" y="2977234"/>
            <a:ext cx="396723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Turbidity Tube</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 Transparency from </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drop down menu</a:t>
            </a:r>
            <a:endParaRPr sz="1600" b="1">
              <a:solidFill>
                <a:schemeClr val="dk1"/>
              </a:solidFill>
              <a:latin typeface="Calibri"/>
              <a:ea typeface="Calibri"/>
              <a:cs typeface="Calibri"/>
              <a:sym typeface="Calibri"/>
            </a:endParaRPr>
          </a:p>
        </p:txBody>
      </p:sp>
      <p:cxnSp>
        <p:nvCxnSpPr>
          <p:cNvPr id="516" name="Google Shape;516;p64"/>
          <p:cNvCxnSpPr/>
          <p:nvPr/>
        </p:nvCxnSpPr>
        <p:spPr>
          <a:xfrm rot="10800000">
            <a:off x="4296834" y="3226404"/>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517" name="Google Shape;517;p64"/>
          <p:cNvSpPr txBox="1"/>
          <p:nvPr/>
        </p:nvSpPr>
        <p:spPr>
          <a:xfrm>
            <a:off x="1388532" y="6132890"/>
            <a:ext cx="744190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400">
                <a:solidFill>
                  <a:schemeClr val="dk1"/>
                </a:solidFill>
                <a:latin typeface="Calibri"/>
                <a:ea typeface="Calibri"/>
                <a:cs typeface="Calibri"/>
                <a:sym typeface="Calibri"/>
              </a:rPr>
              <a:t> to step-by-step tutorial on using the GLOBE Data Visualization Tool</a:t>
            </a:r>
            <a:endParaRPr sz="14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C13C025-D474-21BE-B030-96B912CA9D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dirty="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65"/>
          <p:cNvSpPr txBox="1"/>
          <p:nvPr/>
        </p:nvSpPr>
        <p:spPr>
          <a:xfrm>
            <a:off x="1234772" y="1000818"/>
            <a:ext cx="7270800"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Select the data for which you need Turbidity Tube Transparency data, add layer and you can see where data is available. </a:t>
            </a:r>
            <a:endParaRPr sz="1600" dirty="0">
              <a:solidFill>
                <a:schemeClr val="dk1"/>
              </a:solidFill>
              <a:latin typeface="Calibri"/>
              <a:ea typeface="Calibri"/>
              <a:cs typeface="Calibri"/>
              <a:sym typeface="Calibri"/>
            </a:endParaRPr>
          </a:p>
        </p:txBody>
      </p:sp>
      <p:sp>
        <p:nvSpPr>
          <p:cNvPr id="524" name="Google Shape;524;p65"/>
          <p:cNvSpPr txBox="1"/>
          <p:nvPr/>
        </p:nvSpPr>
        <p:spPr>
          <a:xfrm>
            <a:off x="7589290" y="3932531"/>
            <a:ext cx="137373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Locations where Turbidity Tube Transparency  data is available for the week you selected</a:t>
            </a:r>
            <a:endParaRPr sz="1200" b="1" dirty="0">
              <a:solidFill>
                <a:schemeClr val="dk1"/>
              </a:solidFill>
              <a:latin typeface="Calibri"/>
              <a:ea typeface="Calibri"/>
              <a:cs typeface="Calibri"/>
              <a:sym typeface="Calibri"/>
            </a:endParaRPr>
          </a:p>
        </p:txBody>
      </p:sp>
      <p:pic>
        <p:nvPicPr>
          <p:cNvPr id="3" name="Picture 2" descr="Screenshot of map interface, GLOBE Visualization System. Enter the date or range of dates of data you want to examine. Icons will appear in locations where Turbidity data is available.">
            <a:extLst>
              <a:ext uri="{FF2B5EF4-FFF2-40B4-BE49-F238E27FC236}">
                <a16:creationId xmlns:a16="http://schemas.microsoft.com/office/drawing/2014/main" id="{13B14FF3-B311-A9B5-690C-9535BF02C314}"/>
              </a:ext>
            </a:extLst>
          </p:cNvPr>
          <p:cNvPicPr>
            <a:picLocks noChangeAspect="1"/>
          </p:cNvPicPr>
          <p:nvPr/>
        </p:nvPicPr>
        <p:blipFill>
          <a:blip r:embed="rId3"/>
          <a:stretch>
            <a:fillRect/>
          </a:stretch>
        </p:blipFill>
        <p:spPr>
          <a:xfrm>
            <a:off x="1333500" y="1998791"/>
            <a:ext cx="5992764" cy="4011483"/>
          </a:xfrm>
          <a:prstGeom prst="rect">
            <a:avLst/>
          </a:prstGeom>
        </p:spPr>
      </p:pic>
      <p:cxnSp>
        <p:nvCxnSpPr>
          <p:cNvPr id="5" name="Straight Arrow Connector 4">
            <a:extLst>
              <a:ext uri="{FF2B5EF4-FFF2-40B4-BE49-F238E27FC236}">
                <a16:creationId xmlns:a16="http://schemas.microsoft.com/office/drawing/2014/main" id="{08CE03A3-3430-EB15-6FDD-81DF18C067B6}"/>
              </a:ext>
            </a:extLst>
          </p:cNvPr>
          <p:cNvCxnSpPr>
            <a:stCxn id="524" idx="1"/>
          </p:cNvCxnSpPr>
          <p:nvPr/>
        </p:nvCxnSpPr>
        <p:spPr>
          <a:xfrm flipH="1" flipV="1">
            <a:off x="6276975" y="4004532"/>
            <a:ext cx="1312315" cy="528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4E78F951-5AD3-00F2-B730-4DBD673D033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dirty="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6" descr="Screenshot of map interface, GLOBE Visualization System. Clicking on a location will open to a map note providing Turbidity data for that location and time. Follow instructions in the tutorial to download data as a .csv file for analysis. "/>
          <p:cNvPicPr preferRelativeResize="0"/>
          <p:nvPr/>
        </p:nvPicPr>
        <p:blipFill>
          <a:blip r:embed="rId3"/>
          <a:srcRect/>
          <a:stretch/>
        </p:blipFill>
        <p:spPr>
          <a:xfrm>
            <a:off x="1397294" y="2152740"/>
            <a:ext cx="5427715" cy="4028985"/>
          </a:xfrm>
          <a:prstGeom prst="rect">
            <a:avLst/>
          </a:prstGeom>
          <a:noFill/>
          <a:ln>
            <a:noFill/>
          </a:ln>
          <a:effectLst>
            <a:outerShdw blurRad="292100" dist="139700" dir="2700000" algn="tl" rotWithShape="0">
              <a:srgbClr val="333333">
                <a:alpha val="64705"/>
              </a:srgbClr>
            </a:outerShdw>
          </a:effectLst>
        </p:spPr>
      </p:pic>
      <p:sp>
        <p:nvSpPr>
          <p:cNvPr id="531" name="Google Shape;531;p66"/>
          <p:cNvSpPr txBox="1"/>
          <p:nvPr/>
        </p:nvSpPr>
        <p:spPr>
          <a:xfrm>
            <a:off x="1285876" y="1140518"/>
            <a:ext cx="7382170" cy="10310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0072"/>
                </a:solidFill>
                <a:latin typeface="Calibri"/>
                <a:ea typeface="Calibri"/>
                <a:cs typeface="Calibri"/>
                <a:sym typeface="Calibri"/>
              </a:rPr>
              <a:t>Visualize and Retrieve Data</a:t>
            </a:r>
            <a:endParaRPr dirty="0"/>
          </a:p>
          <a:p>
            <a:pPr marL="0" marR="0" lvl="0" indent="0" algn="l" rtl="0">
              <a:spcBef>
                <a:spcPts val="600"/>
              </a:spcBef>
              <a:spcAft>
                <a:spcPts val="0"/>
              </a:spcAft>
              <a:buNone/>
            </a:pPr>
            <a:r>
              <a:rPr lang="en-US" sz="1600" dirty="0">
                <a:solidFill>
                  <a:schemeClr val="dk1"/>
                </a:solidFill>
                <a:latin typeface="Calibri"/>
                <a:ea typeface="Calibri"/>
                <a:cs typeface="Calibri"/>
                <a:sym typeface="Calibri"/>
              </a:rPr>
              <a:t>Select the sampling site for which you need Turbidity Tube Transparency data,  and a box will open with data summary for that site.</a:t>
            </a:r>
            <a:endParaRPr sz="1800" dirty="0">
              <a:solidFill>
                <a:schemeClr val="dk1"/>
              </a:solidFill>
              <a:latin typeface="Calibri"/>
              <a:ea typeface="Calibri"/>
              <a:cs typeface="Calibri"/>
              <a:sym typeface="Calibri"/>
            </a:endParaRPr>
          </a:p>
        </p:txBody>
      </p:sp>
      <p:cxnSp>
        <p:nvCxnSpPr>
          <p:cNvPr id="532" name="Google Shape;532;p66"/>
          <p:cNvCxnSpPr>
            <a:cxnSpLocks/>
            <a:stCxn id="533" idx="1"/>
          </p:cNvCxnSpPr>
          <p:nvPr/>
        </p:nvCxnSpPr>
        <p:spPr>
          <a:xfrm flipH="1" flipV="1">
            <a:off x="4219575" y="4575636"/>
            <a:ext cx="2971348" cy="69247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533" name="Google Shape;533;p66"/>
          <p:cNvSpPr txBox="1"/>
          <p:nvPr/>
        </p:nvSpPr>
        <p:spPr>
          <a:xfrm>
            <a:off x="7190923" y="4575636"/>
            <a:ext cx="1618342"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Clicking on a location will open to a map note providing Turbidity Tube Transparency data for that location and time.</a:t>
            </a:r>
            <a:endParaRPr sz="1200" b="1" dirty="0">
              <a:solidFill>
                <a:schemeClr val="dk1"/>
              </a:solidFill>
              <a:latin typeface="Calibri"/>
              <a:ea typeface="Calibri"/>
              <a:cs typeface="Calibri"/>
              <a:sym typeface="Calibri"/>
            </a:endParaRPr>
          </a:p>
        </p:txBody>
      </p:sp>
      <p:sp>
        <p:nvSpPr>
          <p:cNvPr id="2" name="Google Shape;533;p66">
            <a:extLst>
              <a:ext uri="{FF2B5EF4-FFF2-40B4-BE49-F238E27FC236}">
                <a16:creationId xmlns:a16="http://schemas.microsoft.com/office/drawing/2014/main" id="{E3D2AD69-0C18-05DF-A3E4-AEB3E676C1AD}"/>
              </a:ext>
            </a:extLst>
          </p:cNvPr>
          <p:cNvSpPr txBox="1"/>
          <p:nvPr/>
        </p:nvSpPr>
        <p:spPr>
          <a:xfrm>
            <a:off x="7190923" y="2498205"/>
            <a:ext cx="1618342"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dirty="0">
                <a:solidFill>
                  <a:schemeClr val="dk1"/>
                </a:solidFill>
                <a:latin typeface="Calibri"/>
                <a:ea typeface="Calibri"/>
                <a:cs typeface="Calibri"/>
                <a:sym typeface="Calibri"/>
              </a:rPr>
              <a:t>Pro Tip</a:t>
            </a:r>
            <a:r>
              <a:rPr lang="en-US" sz="1200" dirty="0">
                <a:solidFill>
                  <a:schemeClr val="dk1"/>
                </a:solidFill>
                <a:latin typeface="Calibri"/>
                <a:ea typeface="Calibri"/>
                <a:cs typeface="Calibri"/>
                <a:sym typeface="Calibri"/>
              </a:rPr>
              <a:t>: Transparency values are positive. The Visualization system shows transparency depths as negative, yet the depth in cm in the tube is positive. </a:t>
            </a:r>
            <a:endParaRPr sz="1200" dirty="0">
              <a:solidFill>
                <a:schemeClr val="dk1"/>
              </a:solidFill>
              <a:latin typeface="Calibri"/>
              <a:ea typeface="Calibri"/>
              <a:cs typeface="Calibri"/>
              <a:sym typeface="Calibri"/>
            </a:endParaRPr>
          </a:p>
        </p:txBody>
      </p:sp>
      <p:sp>
        <p:nvSpPr>
          <p:cNvPr id="3" name="Google Shape;520;p26">
            <a:extLst>
              <a:ext uri="{FF2B5EF4-FFF2-40B4-BE49-F238E27FC236}">
                <a16:creationId xmlns:a16="http://schemas.microsoft.com/office/drawing/2014/main" id="{49F3C9DC-D48C-31E4-FEB4-B61F05DA7A2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dirty="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7"/>
          <p:cNvSpPr txBox="1"/>
          <p:nvPr/>
        </p:nvSpPr>
        <p:spPr>
          <a:xfrm>
            <a:off x="1334990" y="1095546"/>
            <a:ext cx="7442121"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400"/>
              <a:buFont typeface="Arial"/>
              <a:buNone/>
            </a:pPr>
            <a:r>
              <a:rPr lang="en-US" sz="2400" b="1">
                <a:solidFill>
                  <a:srgbClr val="000090"/>
                </a:solidFill>
                <a:latin typeface="Calibri"/>
                <a:ea typeface="Calibri"/>
                <a:cs typeface="Calibri"/>
                <a:sym typeface="Calibri"/>
              </a:rPr>
              <a:t>Review questions to help you prepare to measure Water Transparency at your Hydrosphere Study Site </a:t>
            </a:r>
            <a:endParaRPr/>
          </a:p>
          <a:p>
            <a:pPr marL="0" marR="0" lvl="0" indent="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does water transparency measure?</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kind of suspended particles are found in water bodies?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absolute depth at which light can penetrate through a water column is called  ______?</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more suspended particles, the (more/less) transparency.</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water is flowing or shallow, the appropriate transparency instrument is (Secchi disk/Transparency Tube).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Your three replicate measurements should be within _______cm of the mean.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need to take your transparency measurement in the shade?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necessary to describe cloud cover when taking transparency measurements?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are some reasons water transparency measurements may change over the course of a year? </a:t>
            </a:r>
            <a:endParaRPr sz="1600" b="1">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safety precautions should you take prior to conducting any of GLOBE’s hydrosphere protocols?</a:t>
            </a:r>
            <a:endParaRPr sz="1600" b="1">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539" name="Google Shape;539;p67" descr="1_HydroTransTubeLandingPageIllustv3.png"/>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
        <p:nvSpPr>
          <p:cNvPr id="2" name="Google Shape;520;p26">
            <a:extLst>
              <a:ext uri="{FF2B5EF4-FFF2-40B4-BE49-F238E27FC236}">
                <a16:creationId xmlns:a16="http://schemas.microsoft.com/office/drawing/2014/main" id="{B24896D0-7B00-8D77-3C04-513B0D0577F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p:nvPr/>
        </p:nvSpPr>
        <p:spPr>
          <a:xfrm>
            <a:off x="1286934" y="1056349"/>
            <a:ext cx="4561200" cy="560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What is the condition of Earth’s many surface waters – the streams, rivers, lakes, and coastal waters? How do these conditions vary over the year? Are these conditions changing from year to year? These are questions that are answered by the</a:t>
            </a:r>
            <a:r>
              <a:rPr lang="en-US" sz="1600">
                <a:solidFill>
                  <a:srgbClr val="000090"/>
                </a:solidFill>
                <a:latin typeface="Calibri"/>
                <a:ea typeface="Calibri"/>
                <a:cs typeface="Calibri"/>
                <a:sym typeface="Calibri"/>
              </a:rPr>
              <a:t> </a:t>
            </a:r>
            <a:r>
              <a:rPr lang="en-US" sz="1600" b="1">
                <a:solidFill>
                  <a:srgbClr val="000090"/>
                </a:solidFill>
                <a:latin typeface="Calibri"/>
                <a:ea typeface="Calibri"/>
                <a:cs typeface="Calibri"/>
                <a:sym typeface="Calibri"/>
              </a:rPr>
              <a:t>Hydosphere</a:t>
            </a:r>
            <a:r>
              <a:rPr lang="en-US" sz="1600">
                <a:solidFill>
                  <a:srgbClr val="000090"/>
                </a:solidFill>
                <a:latin typeface="Calibri"/>
                <a:ea typeface="Calibri"/>
                <a:cs typeface="Calibri"/>
                <a:sym typeface="Calibri"/>
              </a:rPr>
              <a:t> </a:t>
            </a:r>
            <a:r>
              <a:rPr lang="en-US" sz="1600">
                <a:solidFill>
                  <a:schemeClr val="dk1"/>
                </a:solidFill>
                <a:latin typeface="Calibri"/>
                <a:ea typeface="Calibri"/>
                <a:cs typeface="Calibri"/>
                <a:sym typeface="Calibri"/>
              </a:rPr>
              <a:t>investigations in the GLOBE program.</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is one of 10 measurements used by GLOBE to describe the status of a water body. </a:t>
            </a: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measures depth of light penetration into the water.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Water transparency depends on the amount of suspended particles - organic, such as phytoplankton and algae; inorganic, such as sediments, as well as other dissolved impurities such as organic or inorganic carbonates. These factors contribute to both the color and the transparency of the water. </a:t>
            </a:r>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42" descr="List of GLOBE Hydrosphere Measurements. Hydrosphere Study Site, Water Temperature, Water Transparency, Conductivity, pH, Mosquito Larvae, Alkalinity, Dissolved Oxygen, Salinity, Nitrates, and Freshwater Macroinvertebrates. This is the water transparency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dirty="0">
                <a:solidFill>
                  <a:srgbClr val="000072"/>
                </a:solidFill>
                <a:latin typeface="Calibri"/>
                <a:ea typeface="Calibri"/>
                <a:cs typeface="Calibri"/>
                <a:sym typeface="Calibri"/>
              </a:rPr>
              <a:t>GLOBE Hydrosphere Measurements </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Hydrosphere Study Site</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Water Temperature</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 </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Water Transparency</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 </a:t>
            </a:r>
            <a:endParaRPr dirty="0"/>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Conductivity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pH</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Mosquito Larvae</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Alkalinity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Dissolved  Oxygen</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Salinity</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Nitrates</a:t>
            </a:r>
            <a:endParaRPr dirty="0"/>
          </a:p>
          <a:p>
            <a:pPr marL="0" marR="0" lvl="0" indent="0" algn="ctr" rtl="0">
              <a:spcBef>
                <a:spcPts val="0"/>
              </a:spcBef>
              <a:spcAft>
                <a:spcPts val="0"/>
              </a:spcAft>
              <a:buNone/>
            </a:pPr>
            <a:endParaRPr sz="1400" b="1" dirty="0">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dirty="0">
                <a:solidFill>
                  <a:srgbClr val="000072"/>
                </a:solidFill>
                <a:latin typeface="Calibri"/>
                <a:ea typeface="Calibri"/>
                <a:cs typeface="Calibri"/>
                <a:sym typeface="Calibri"/>
              </a:rPr>
              <a:t>Freshwater Macroinvertebrates</a:t>
            </a:r>
            <a:endParaRPr sz="1400" b="1" dirty="0">
              <a:solidFill>
                <a:srgbClr val="000072"/>
              </a:solidFill>
              <a:latin typeface="Calibri"/>
              <a:ea typeface="Calibri"/>
              <a:cs typeface="Calibri"/>
              <a:sym typeface="Calibri"/>
            </a:endParaRPr>
          </a:p>
        </p:txBody>
      </p:sp>
      <p:sp>
        <p:nvSpPr>
          <p:cNvPr id="331" name="Google Shape;331;p42"/>
          <p:cNvSpPr/>
          <p:nvPr/>
        </p:nvSpPr>
        <p:spPr>
          <a:xfrm>
            <a:off x="6423395" y="2892611"/>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999A0F7-293D-3F61-EC6F-F0631FA83299}"/>
              </a:ext>
            </a:extLst>
          </p:cNvPr>
          <p:cNvSpPr txBox="1"/>
          <p:nvPr/>
        </p:nvSpPr>
        <p:spPr>
          <a:xfrm>
            <a:off x="6840726"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Transparency Tube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Transparency Tube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B0100F68-7B13-CFF7-973B-3F62F20B24E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40</a:t>
            </a:fld>
            <a:endParaRPr sz="1200" dirty="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9"/>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0" name="Google Shape;550;p69"/>
          <p:cNvSpPr txBox="1"/>
          <p:nvPr/>
        </p:nvSpPr>
        <p:spPr>
          <a:xfrm>
            <a:off x="1295400" y="1587500"/>
            <a:ext cx="6502400"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Question: Where are the measurements taken?</a:t>
            </a:r>
            <a:endParaRPr dirty="0"/>
          </a:p>
          <a:p>
            <a:pPr marL="0" marR="0" lvl="0" indent="0" algn="l" rtl="0">
              <a:spcBef>
                <a:spcPts val="0"/>
              </a:spcBef>
              <a:spcAft>
                <a:spcPts val="0"/>
              </a:spcAft>
              <a:buNone/>
            </a:pPr>
            <a:endParaRPr sz="1800" b="1" dirty="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All hydrosphere measurements are taken at the Hydrosphere Study Site. This may be any surface water site that can be safely visited and monitored regularly from your school, although natural waters are preferred.</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Sites may include (in order of preference):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1. stream or river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2. lake, reservoir, bay or ocean</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3. pond</a:t>
            </a:r>
            <a:endParaRPr sz="1800" dirty="0">
              <a:solidFill>
                <a:schemeClr val="dk1"/>
              </a:solidFill>
              <a:latin typeface="Calibri"/>
              <a:ea typeface="Calibri"/>
              <a:cs typeface="Calibri"/>
              <a:sym typeface="Calibri"/>
            </a:endParaRPr>
          </a:p>
          <a:p>
            <a:pPr marL="228600" marR="0" lvl="0" indent="-228600" algn="l" rtl="0">
              <a:spcBef>
                <a:spcPts val="0"/>
              </a:spcBef>
              <a:spcAft>
                <a:spcPts val="0"/>
              </a:spcAft>
              <a:buNone/>
            </a:pPr>
            <a:r>
              <a:rPr lang="en-US" sz="1800" dirty="0">
                <a:solidFill>
                  <a:schemeClr val="dk1"/>
                </a:solidFill>
                <a:latin typeface="Calibri"/>
                <a:ea typeface="Calibri"/>
                <a:cs typeface="Calibri"/>
                <a:sym typeface="Calibri"/>
              </a:rPr>
              <a:t>4. an irrigation ditch or other water body if none of the above options are accessible or available</a:t>
            </a:r>
            <a:endParaRPr dirty="0"/>
          </a:p>
        </p:txBody>
      </p:sp>
      <p:sp>
        <p:nvSpPr>
          <p:cNvPr id="2" name="Google Shape;520;p26">
            <a:extLst>
              <a:ext uri="{FF2B5EF4-FFF2-40B4-BE49-F238E27FC236}">
                <a16:creationId xmlns:a16="http://schemas.microsoft.com/office/drawing/2014/main" id="{766B5F98-BD2C-4F2A-C054-39790AA35A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41</a:t>
            </a:fld>
            <a:endParaRPr sz="1200" dirty="0">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0"/>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6" name="Google Shape;556;p70"/>
          <p:cNvSpPr txBox="1"/>
          <p:nvPr/>
        </p:nvSpPr>
        <p:spPr>
          <a:xfrm>
            <a:off x="1358900" y="1587500"/>
            <a:ext cx="6858000" cy="4801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90"/>
                </a:solidFill>
                <a:latin typeface="Calibri"/>
                <a:ea typeface="Calibri"/>
                <a:cs typeface="Calibri"/>
                <a:sym typeface="Calibri"/>
              </a:rPr>
              <a:t>Question: When are the measurements taken?</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Collect all water measurements at roughly the same time each day, on a weekly basis. If your sampling site freezes over in winter or runs dry, be </a:t>
            </a:r>
            <a:r>
              <a:rPr lang="en-US" sz="1800" b="1">
                <a:solidFill>
                  <a:schemeClr val="dk1"/>
                </a:solidFill>
                <a:latin typeface="Calibri"/>
                <a:ea typeface="Calibri"/>
                <a:cs typeface="Calibri"/>
                <a:sym typeface="Calibri"/>
              </a:rPr>
              <a:t>sure</a:t>
            </a:r>
            <a:r>
              <a:rPr lang="en-US" sz="1800">
                <a:solidFill>
                  <a:schemeClr val="dk1"/>
                </a:solidFill>
                <a:latin typeface="Calibri"/>
                <a:ea typeface="Calibri"/>
                <a:cs typeface="Calibri"/>
                <a:sym typeface="Calibri"/>
              </a:rPr>
              <a:t> to enter this information each week until you again have free-flowing surface water to measure.</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Note: Certain times of the year provide more exciting measurements. When runoff from a spring snowmelt is occurring on a river, the increased flow and sediment will dramatically change water measurements. One or more times a year, lakes can ‘turnover’ and the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waters in the lake totally mix. This can occur in spring after the ice melts. Turnover can cause surprising changes to your measurement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results. Be observant of seasonal and monthly changes. Use the Comments section of the GLOBE data entry pages to record observations that may help others interpret your water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685844F-D136-8773-290A-C2069A91E0E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42</a:t>
            </a:fld>
            <a:endParaRPr sz="1200" dirty="0">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6" name="Google Shape;516;p2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7" name="Google Shape;517;p26"/>
          <p:cNvSpPr txBox="1"/>
          <p:nvPr/>
        </p:nvSpPr>
        <p:spPr>
          <a:xfrm>
            <a:off x="1329205" y="684508"/>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dirty="0">
                <a:solidFill>
                  <a:srgbClr val="000072"/>
                </a:solidFill>
                <a:latin typeface="Calibri"/>
                <a:ea typeface="Calibri"/>
                <a:cs typeface="Calibri"/>
                <a:sym typeface="Calibri"/>
              </a:rPr>
              <a:t>We want your Feedback!</a:t>
            </a:r>
            <a:endParaRPr sz="2800" b="1" dirty="0">
              <a:solidFill>
                <a:srgbClr val="000072"/>
              </a:solidFill>
              <a:latin typeface="Calibri"/>
              <a:ea typeface="Calibri"/>
              <a:cs typeface="Calibri"/>
              <a:sym typeface="Calibri"/>
            </a:endParaRPr>
          </a:p>
        </p:txBody>
      </p:sp>
      <p:sp>
        <p:nvSpPr>
          <p:cNvPr id="518" name="Google Shape;518;p26"/>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519" name="Google Shape;519;p26" descr="Logos for NASA, NOAA, NSF and the U.S. Department of State."/>
          <p:cNvPicPr preferRelativeResize="0"/>
          <p:nvPr/>
        </p:nvPicPr>
        <p:blipFill rotWithShape="1">
          <a:blip r:embed="rId7">
            <a:alphaModFix/>
          </a:blip>
          <a:srcRect/>
          <a:stretch/>
        </p:blipFill>
        <p:spPr>
          <a:xfrm>
            <a:off x="6562182" y="5402934"/>
            <a:ext cx="2505226" cy="524283"/>
          </a:xfrm>
          <a:prstGeom prst="rect">
            <a:avLst/>
          </a:prstGeom>
          <a:noFill/>
          <a:ln>
            <a:noFill/>
          </a:ln>
        </p:spPr>
      </p:pic>
      <p:sp>
        <p:nvSpPr>
          <p:cNvPr id="520" name="Google Shape;520;p26"/>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43</a:t>
            </a:fld>
            <a:endParaRPr sz="1200">
              <a:solidFill>
                <a:srgbClr val="888888"/>
              </a:solidFill>
              <a:latin typeface="Calibri"/>
              <a:ea typeface="Calibri"/>
              <a:cs typeface="Calibri"/>
              <a:sym typeface="Calibri"/>
            </a:endParaRPr>
          </a:p>
        </p:txBody>
      </p:sp>
      <p:sp>
        <p:nvSpPr>
          <p:cNvPr id="521" name="Google Shape;521;p26"/>
          <p:cNvSpPr txBox="1"/>
          <p:nvPr/>
        </p:nvSpPr>
        <p:spPr>
          <a:xfrm>
            <a:off x="1312382" y="5937850"/>
            <a:ext cx="7060656" cy="669575"/>
          </a:xfrm>
          <a:prstGeom prst="rect">
            <a:avLst/>
          </a:prstGeom>
          <a:noFill/>
          <a:ln>
            <a:noFill/>
          </a:ln>
        </p:spPr>
        <p:txBody>
          <a:bodyPr spcFirstLastPara="1" wrap="square" lIns="91425" tIns="91425" rIns="91425" bIns="91425" anchor="t" anchorCtr="0">
            <a:noAutofit/>
          </a:bodyPr>
          <a:lstStyle/>
          <a:p>
            <a:r>
              <a:rPr lang="en-US" sz="1200" b="1" dirty="0"/>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dirty="0"/>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p:nvPr/>
        </p:nvSpPr>
        <p:spPr>
          <a:xfrm>
            <a:off x="1449917" y="1106695"/>
            <a:ext cx="73342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F497D"/>
                </a:solidFill>
                <a:latin typeface="Calibri"/>
                <a:ea typeface="Calibri"/>
                <a:cs typeface="Calibri"/>
                <a:sym typeface="Calibri"/>
              </a:rPr>
              <a:t>Water transparency describes water clarity. It is measured by determining the the depth of light penetration into the water column from the surface.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43" descr="Satellite image of an algae bloom in Lake Erie. "/>
          <p:cNvPicPr preferRelativeResize="0"/>
          <p:nvPr/>
        </p:nvPicPr>
        <p:blipFill rotWithShape="1">
          <a:blip r:embed="rId3">
            <a:alphaModFix/>
          </a:blip>
          <a:srcRect/>
          <a:stretch/>
        </p:blipFill>
        <p:spPr>
          <a:xfrm>
            <a:off x="1843249" y="1900436"/>
            <a:ext cx="4648474" cy="4648474"/>
          </a:xfrm>
          <a:prstGeom prst="rect">
            <a:avLst/>
          </a:prstGeom>
          <a:noFill/>
          <a:ln>
            <a:noFill/>
          </a:ln>
        </p:spPr>
      </p:pic>
      <p:sp>
        <p:nvSpPr>
          <p:cNvPr id="338" name="Google Shape;338;p43"/>
          <p:cNvSpPr txBox="1"/>
          <p:nvPr/>
        </p:nvSpPr>
        <p:spPr>
          <a:xfrm>
            <a:off x="6519536" y="2406627"/>
            <a:ext cx="226463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7365D"/>
                </a:solidFill>
                <a:latin typeface="Calibri"/>
                <a:ea typeface="Calibri"/>
                <a:cs typeface="Calibri"/>
                <a:sym typeface="Calibri"/>
              </a:rPr>
              <a:t>The Operational Land Imager (OLI) on the Landsat 8 satellite captured this view of an algae bloom, Lake Erie, August 2014.</a:t>
            </a:r>
            <a:endParaRPr/>
          </a:p>
          <a:p>
            <a:pPr marL="0" marR="0" lvl="0" indent="0" algn="l" rtl="0">
              <a:spcBef>
                <a:spcPts val="0"/>
              </a:spcBef>
              <a:spcAft>
                <a:spcPts val="0"/>
              </a:spcAft>
              <a:buNone/>
            </a:pPr>
            <a:endParaRPr sz="1400">
              <a:solidFill>
                <a:srgbClr val="17365D"/>
              </a:solidFill>
              <a:latin typeface="Calibri"/>
              <a:ea typeface="Calibri"/>
              <a:cs typeface="Calibri"/>
              <a:sym typeface="Calibri"/>
            </a:endParaRPr>
          </a:p>
          <a:p>
            <a:pPr marL="0" marR="0" lvl="0" indent="0" algn="l" rtl="0">
              <a:spcBef>
                <a:spcPts val="0"/>
              </a:spcBef>
              <a:spcAft>
                <a:spcPts val="0"/>
              </a:spcAft>
              <a:buNone/>
            </a:pPr>
            <a:r>
              <a:rPr lang="en-US" sz="1400">
                <a:solidFill>
                  <a:srgbClr val="17365D"/>
                </a:solidFill>
                <a:latin typeface="Calibri"/>
                <a:ea typeface="Calibri"/>
                <a:cs typeface="Calibri"/>
                <a:sym typeface="Calibri"/>
              </a:rPr>
              <a:t>Algal blooms such as this significantly reduce water transparency and contaminate  onshore drinking water.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5C8A9764-572E-37CD-D2CB-C1BA0068795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p:nvPr/>
        </p:nvSpPr>
        <p:spPr>
          <a:xfrm>
            <a:off x="1371601" y="1087084"/>
            <a:ext cx="756782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Particles in the water will reflect, absorb or scatter light, thus determining the depth at which more light can’t penetrate. This is called the </a:t>
            </a:r>
            <a:r>
              <a:rPr lang="en-US" sz="1800" b="1">
                <a:solidFill>
                  <a:srgbClr val="000072"/>
                </a:solidFill>
                <a:latin typeface="Calibri"/>
                <a:ea typeface="Calibri"/>
                <a:cs typeface="Calibri"/>
                <a:sym typeface="Calibri"/>
              </a:rPr>
              <a:t>extinction depth. The Water Transparency Protocol </a:t>
            </a:r>
            <a:r>
              <a:rPr lang="en-US" sz="1800">
                <a:solidFill>
                  <a:schemeClr val="dk1"/>
                </a:solidFill>
                <a:latin typeface="Calibri"/>
                <a:ea typeface="Calibri"/>
                <a:cs typeface="Calibri"/>
                <a:sym typeface="Calibri"/>
              </a:rPr>
              <a:t>measures the light extinction depth of the water in your selected</a:t>
            </a:r>
            <a:r>
              <a:rPr lang="en-US" sz="1800" b="1">
                <a:solidFill>
                  <a:srgbClr val="000072"/>
                </a:solidFill>
                <a:latin typeface="Calibri"/>
                <a:ea typeface="Calibri"/>
                <a:cs typeface="Calibri"/>
                <a:sym typeface="Calibri"/>
              </a:rPr>
              <a:t> Hydrology Investigation Site.</a:t>
            </a:r>
            <a:endParaRPr sz="1800" b="1">
              <a:solidFill>
                <a:srgbClr val="000072"/>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44" name="Google Shape;344;p44" descr="Diagram of particles close to the surface of a body of water reflecting sunligh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985" y="2770136"/>
            <a:ext cx="5583175" cy="3740728"/>
          </a:xfrm>
          <a:prstGeom prst="rect">
            <a:avLst/>
          </a:prstGeom>
          <a:noFill/>
          <a:ln>
            <a:noFill/>
          </a:ln>
          <a:effectLst>
            <a:outerShdw blurRad="292100" dist="139700" dir="2700000" algn="tl" rotWithShape="0">
              <a:srgbClr val="333333">
                <a:alpha val="64705"/>
              </a:srgbClr>
            </a:outerShdw>
          </a:effectLst>
        </p:spPr>
      </p:pic>
      <p:sp>
        <p:nvSpPr>
          <p:cNvPr id="345" name="Google Shape;345;p44"/>
          <p:cNvSpPr txBox="1"/>
          <p:nvPr/>
        </p:nvSpPr>
        <p:spPr>
          <a:xfrm>
            <a:off x="6767039" y="6233776"/>
            <a:ext cx="121512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Jenn Paul Glaser</a:t>
            </a:r>
            <a:endParaRPr sz="800" i="1">
              <a:solidFill>
                <a:srgbClr val="7F7F7F"/>
              </a:solidFill>
              <a:latin typeface="Calibri"/>
              <a:ea typeface="Calibri"/>
              <a:cs typeface="Calibri"/>
              <a:sym typeface="Calibri"/>
            </a:endParaRPr>
          </a:p>
        </p:txBody>
      </p:sp>
      <p:sp>
        <p:nvSpPr>
          <p:cNvPr id="346" name="Google Shape;346;p44"/>
          <p:cNvSpPr txBox="1"/>
          <p:nvPr/>
        </p:nvSpPr>
        <p:spPr>
          <a:xfrm>
            <a:off x="2628900" y="5842000"/>
            <a:ext cx="50730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Particles in water can reflect, absorb or scatter light</a:t>
            </a:r>
            <a:r>
              <a:rPr lang="en-US" sz="1800">
                <a:solidFill>
                  <a:schemeClr val="dk1"/>
                </a:solidFill>
                <a:latin typeface="Calibri"/>
                <a:ea typeface="Calibri"/>
                <a:cs typeface="Calibri"/>
                <a:sym typeface="Calibri"/>
              </a:rPr>
              <a:t>.</a:t>
            </a:r>
            <a:endParaRPr/>
          </a:p>
        </p:txBody>
      </p:sp>
      <p:sp>
        <p:nvSpPr>
          <p:cNvPr id="2" name="Google Shape;520;p26">
            <a:extLst>
              <a:ext uri="{FF2B5EF4-FFF2-40B4-BE49-F238E27FC236}">
                <a16:creationId xmlns:a16="http://schemas.microsoft.com/office/drawing/2014/main" id="{0C5D84F3-D29A-BAF6-A6CF-7B93005567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p:nvPr/>
        </p:nvSpPr>
        <p:spPr>
          <a:xfrm>
            <a:off x="4653663" y="4818911"/>
            <a:ext cx="4263882"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dirty="0">
                <a:solidFill>
                  <a:srgbClr val="000000"/>
                </a:solidFill>
                <a:latin typeface="Calibri"/>
                <a:ea typeface="Calibri"/>
                <a:cs typeface="Calibri"/>
                <a:sym typeface="Calibri"/>
              </a:rPr>
              <a:t>Light penetrates through the water sample, coming in through the top and possibly also the sides of the transparency tube. The color of the suspended particles affects how light penetrates in the transparency tube. </a:t>
            </a:r>
          </a:p>
        </p:txBody>
      </p:sp>
      <p:sp>
        <p:nvSpPr>
          <p:cNvPr id="352" name="Google Shape;352;p45"/>
          <p:cNvSpPr txBox="1"/>
          <p:nvPr/>
        </p:nvSpPr>
        <p:spPr>
          <a:xfrm>
            <a:off x="1340566" y="1135422"/>
            <a:ext cx="3104434" cy="62170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Suspended particles in our water behave similarly to dust in the atmosphere. They reduce the depth to which light can penetrate. Sunlight provides the energy for photosynthesis (the process by which plants grow by taking up carbon, nitrogen, phosphorus and other nutrients, and releasing oxygen). How deeply light penetrates into a water body determines the depth to which aquatic plants can grow.</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Transparency decreases with the presence of molecules and particles that can absorb or scatter light. Dark or black material absorb most wavelengths of light, whereas white or light materials reflect most wavelengths of light. The size of a particle is important as well. Small particles (diameters less than 1 μm) can scatter light.</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45" descr="Suspended particles in water showing blue/cloudy water, green water from algae and phytoplankton, and brown water from sedimen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9800" y="1392571"/>
            <a:ext cx="4213084" cy="31595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4" name="Google Shape;354;p45"/>
          <p:cNvSpPr txBox="1"/>
          <p:nvPr/>
        </p:nvSpPr>
        <p:spPr>
          <a:xfrm>
            <a:off x="5000163" y="1610428"/>
            <a:ext cx="11084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Blue/Cloudy</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suspended carbonates scatter blue-green light </a:t>
            </a:r>
            <a:endParaRPr sz="900">
              <a:solidFill>
                <a:srgbClr val="000000"/>
              </a:solidFill>
              <a:latin typeface="Calibri"/>
              <a:ea typeface="Calibri"/>
              <a:cs typeface="Calibri"/>
              <a:sym typeface="Calibri"/>
            </a:endParaRPr>
          </a:p>
        </p:txBody>
      </p:sp>
      <p:sp>
        <p:nvSpPr>
          <p:cNvPr id="355" name="Google Shape;355;p45"/>
          <p:cNvSpPr txBox="1"/>
          <p:nvPr/>
        </p:nvSpPr>
        <p:spPr>
          <a:xfrm>
            <a:off x="6346365" y="1618014"/>
            <a:ext cx="878478"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Green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algae and phytoplankton </a:t>
            </a:r>
            <a:endParaRPr sz="900">
              <a:solidFill>
                <a:srgbClr val="000000"/>
              </a:solidFill>
              <a:latin typeface="Calibri"/>
              <a:ea typeface="Calibri"/>
              <a:cs typeface="Calibri"/>
              <a:sym typeface="Calibri"/>
            </a:endParaRPr>
          </a:p>
        </p:txBody>
      </p:sp>
      <p:sp>
        <p:nvSpPr>
          <p:cNvPr id="356" name="Google Shape;356;p45"/>
          <p:cNvSpPr txBox="1"/>
          <p:nvPr/>
        </p:nvSpPr>
        <p:spPr>
          <a:xfrm>
            <a:off x="7644058" y="1659350"/>
            <a:ext cx="10388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Brown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sediments</a:t>
            </a:r>
            <a:endParaRPr sz="900">
              <a:solidFill>
                <a:srgbClr val="000000"/>
              </a:solidFill>
              <a:latin typeface="Calibri"/>
              <a:ea typeface="Calibri"/>
              <a:cs typeface="Calibri"/>
              <a:sym typeface="Calibri"/>
            </a:endParaRPr>
          </a:p>
        </p:txBody>
      </p:sp>
      <p:sp>
        <p:nvSpPr>
          <p:cNvPr id="8" name="Google Shape;520;p26">
            <a:extLst>
              <a:ext uri="{FF2B5EF4-FFF2-40B4-BE49-F238E27FC236}">
                <a16:creationId xmlns:a16="http://schemas.microsoft.com/office/drawing/2014/main" id="{D5D70EAA-6140-2375-33B9-90B509B6F84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p:nvPr/>
        </p:nvSpPr>
        <p:spPr>
          <a:xfrm>
            <a:off x="1313553" y="1590184"/>
            <a:ext cx="3288051" cy="48628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In most countries current measurement programs cover only a few water bodies a few times during the year. As a consequence, the archives of GLOBE hydrology data provides important data about water chemistry and water quality not found elsewhere.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By taking measurements over time in multiple locations, it is often possible to determine the times of year and the source of pollution, for instance, and if necessary, remediate the situation to improve water quality.</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46"/>
          <p:cNvSpPr txBox="1"/>
          <p:nvPr/>
        </p:nvSpPr>
        <p:spPr>
          <a:xfrm>
            <a:off x="1145117" y="966569"/>
            <a:ext cx="517098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Transparency Data</a:t>
            </a:r>
            <a:r>
              <a:rPr lang="en-US" sz="2000" b="1">
                <a:solidFill>
                  <a:srgbClr val="000072"/>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3" name="Google Shape;363;p46" descr="Students pouring water into a transparency 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8925" y="1643677"/>
            <a:ext cx="4119813" cy="2768171"/>
          </a:xfrm>
          <a:prstGeom prst="rect">
            <a:avLst/>
          </a:prstGeom>
          <a:noFill/>
          <a:ln>
            <a:noFill/>
          </a:ln>
        </p:spPr>
      </p:pic>
      <p:sp>
        <p:nvSpPr>
          <p:cNvPr id="2" name="Google Shape;520;p26">
            <a:extLst>
              <a:ext uri="{FF2B5EF4-FFF2-40B4-BE49-F238E27FC236}">
                <a16:creationId xmlns:a16="http://schemas.microsoft.com/office/drawing/2014/main" id="{3A355735-55CC-F0D2-F932-2792C1E136E7}"/>
              </a:ext>
            </a:extLst>
          </p:cNvPr>
          <p:cNvSpPr txBox="1"/>
          <p:nvPr/>
        </p:nvSpPr>
        <p:spPr>
          <a:xfrm>
            <a:off x="6457950" y="6345334"/>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p:nvPr/>
        </p:nvSpPr>
        <p:spPr>
          <a:xfrm>
            <a:off x="1297516" y="1053117"/>
            <a:ext cx="74793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0072"/>
                </a:solidFill>
                <a:latin typeface="Calibri"/>
                <a:ea typeface="Calibri"/>
                <a:cs typeface="Calibri"/>
                <a:sym typeface="Calibri"/>
              </a:rPr>
              <a:t>Why Collect Water Transparency Data? </a:t>
            </a:r>
            <a:endParaRPr dirty="0"/>
          </a:p>
          <a:p>
            <a:pPr marL="0" marR="0" lvl="0" indent="0" algn="l" rtl="0">
              <a:spcBef>
                <a:spcPts val="600"/>
              </a:spcBef>
              <a:spcAft>
                <a:spcPts val="0"/>
              </a:spcAft>
              <a:buNone/>
            </a:pPr>
            <a:endParaRPr sz="2000" b="1" dirty="0">
              <a:solidFill>
                <a:srgbClr val="000072"/>
              </a:solidFill>
              <a:latin typeface="Calibri"/>
              <a:ea typeface="Calibri"/>
              <a:cs typeface="Calibri"/>
              <a:sym typeface="Calibri"/>
            </a:endParaRPr>
          </a:p>
          <a:p>
            <a:pPr marL="0" marR="0" lvl="0" indent="0" algn="just" rtl="0">
              <a:spcBef>
                <a:spcPts val="600"/>
              </a:spcBef>
              <a:spcAft>
                <a:spcPts val="0"/>
              </a:spcAft>
              <a:buNone/>
            </a:pPr>
            <a:r>
              <a:rPr lang="en-US" sz="1600" b="1" dirty="0">
                <a:solidFill>
                  <a:srgbClr val="000072"/>
                </a:solidFill>
                <a:latin typeface="Calibri"/>
                <a:ea typeface="Calibri"/>
                <a:cs typeface="Calibri"/>
                <a:sym typeface="Calibri"/>
              </a:rPr>
              <a:t>Water transparency changes over time in response to environmental factors.</a:t>
            </a:r>
            <a:r>
              <a:rPr lang="en-US" sz="1600" b="1" dirty="0">
                <a:solidFill>
                  <a:schemeClr val="dk2"/>
                </a:solidFill>
                <a:latin typeface="Calibri"/>
                <a:ea typeface="Calibri"/>
                <a:cs typeface="Calibri"/>
                <a:sym typeface="Calibri"/>
              </a:rPr>
              <a:t> </a:t>
            </a:r>
            <a:r>
              <a:rPr lang="en-US" sz="1600" dirty="0">
                <a:solidFill>
                  <a:schemeClr val="dk1"/>
                </a:solidFill>
                <a:latin typeface="Calibri"/>
                <a:ea typeface="Calibri"/>
                <a:cs typeface="Calibri"/>
                <a:sym typeface="Calibri"/>
              </a:rPr>
              <a:t>Suspended particles such as phytoplankton, zooplankton, sediment, organic matter...) are </a:t>
            </a:r>
            <a:r>
              <a:rPr lang="en-US" sz="1600" b="1" i="1" dirty="0">
                <a:solidFill>
                  <a:srgbClr val="000072"/>
                </a:solidFill>
                <a:latin typeface="Calibri"/>
                <a:ea typeface="Calibri"/>
                <a:cs typeface="Calibri"/>
                <a:sym typeface="Calibri"/>
              </a:rPr>
              <a:t>optically active components</a:t>
            </a:r>
            <a:r>
              <a:rPr lang="en-US" sz="1600" b="1" dirty="0">
                <a:solidFill>
                  <a:srgbClr val="000072"/>
                </a:solidFill>
                <a:latin typeface="Calibri"/>
                <a:ea typeface="Calibri"/>
                <a:cs typeface="Calibri"/>
                <a:sym typeface="Calibri"/>
              </a:rPr>
              <a:t> </a:t>
            </a:r>
            <a:r>
              <a:rPr lang="en-US" sz="1600" dirty="0">
                <a:solidFill>
                  <a:schemeClr val="dk1"/>
                </a:solidFill>
                <a:latin typeface="Calibri"/>
                <a:ea typeface="Calibri"/>
                <a:cs typeface="Calibri"/>
                <a:sym typeface="Calibri"/>
              </a:rPr>
              <a:t>and their density and  distribution varies over time. Erosion and runoff during a storm is one source of sediment particles. The influx of nutrients such as phosphorus into a water body can cause an algal bloom, greatly increasing the density of these organisms.   </a:t>
            </a:r>
            <a:endParaRPr dirty="0"/>
          </a:p>
          <a:p>
            <a:pPr marL="0" marR="0" lvl="0" indent="0" algn="just" rtl="0">
              <a:spcBef>
                <a:spcPts val="600"/>
              </a:spcBef>
              <a:spcAft>
                <a:spcPts val="0"/>
              </a:spcAft>
              <a:buNone/>
            </a:pPr>
            <a:endParaRPr sz="1600" dirty="0">
              <a:solidFill>
                <a:schemeClr val="dk1"/>
              </a:solidFill>
              <a:latin typeface="Calibri"/>
              <a:ea typeface="Calibri"/>
              <a:cs typeface="Calibri"/>
              <a:sym typeface="Calibri"/>
            </a:endParaRPr>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The more suspended particles, the less transparency</a:t>
            </a:r>
          </a:p>
          <a:p>
            <a:pPr marL="458788" marR="0" lvl="0" algn="just" rtl="0">
              <a:spcBef>
                <a:spcPts val="0"/>
              </a:spcBef>
              <a:spcAft>
                <a:spcPts val="0"/>
              </a:spcAft>
              <a:buNone/>
            </a:pPr>
            <a:r>
              <a:rPr lang="en-US" sz="1600" dirty="0">
                <a:solidFill>
                  <a:schemeClr val="dk1"/>
                </a:solidFill>
                <a:latin typeface="Calibri"/>
                <a:ea typeface="Calibri"/>
                <a:cs typeface="Calibri"/>
                <a:sym typeface="Calibri"/>
              </a:rPr>
              <a:t>An increase in suspended particles in a water body will decrease transparency, and light will be unable to penetrate into deeper water.</a:t>
            </a:r>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Light energy is needed by plants to conduct photosynthesis.</a:t>
            </a:r>
            <a:endParaRPr dirty="0"/>
          </a:p>
          <a:p>
            <a:pPr marL="457200" marR="0" lvl="1" indent="0" algn="just" rtl="0">
              <a:spcBef>
                <a:spcPts val="0"/>
              </a:spcBef>
              <a:spcAft>
                <a:spcPts val="0"/>
              </a:spcAft>
              <a:buNone/>
            </a:pPr>
            <a:r>
              <a:rPr lang="en-US" sz="1600" b="0" i="0" u="none" strike="noStrike" cap="none" dirty="0">
                <a:solidFill>
                  <a:schemeClr val="dk1"/>
                </a:solidFill>
                <a:latin typeface="Calibri"/>
                <a:ea typeface="Calibri"/>
                <a:cs typeface="Calibri"/>
                <a:sym typeface="Calibri"/>
              </a:rPr>
              <a:t>Less light penetration into the water will affect the health of organisms living in the water body.</a:t>
            </a:r>
            <a:endParaRPr dirty="0"/>
          </a:p>
          <a:p>
            <a:pPr marL="285750" marR="0" lvl="0" indent="-285750" algn="just" rtl="0">
              <a:spcBef>
                <a:spcPts val="600"/>
              </a:spcBef>
              <a:spcAft>
                <a:spcPts val="0"/>
              </a:spcAft>
              <a:buClr>
                <a:srgbClr val="000072"/>
              </a:buClr>
              <a:buSzPts val="1600"/>
              <a:buFont typeface="Arial"/>
              <a:buChar char="•"/>
            </a:pPr>
            <a:r>
              <a:rPr lang="en-US" sz="1600" b="1" dirty="0">
                <a:solidFill>
                  <a:srgbClr val="000072"/>
                </a:solidFill>
                <a:latin typeface="Calibri"/>
                <a:ea typeface="Calibri"/>
                <a:cs typeface="Calibri"/>
                <a:sym typeface="Calibri"/>
              </a:rPr>
              <a:t>Water transparency affects water quality.</a:t>
            </a:r>
            <a:endParaRPr sz="1600" b="1" dirty="0">
              <a:solidFill>
                <a:srgbClr val="000072"/>
              </a:solidFill>
              <a:latin typeface="Calibri"/>
              <a:ea typeface="Calibri"/>
              <a:cs typeface="Calibri"/>
              <a:sym typeface="Calibri"/>
            </a:endParaRPr>
          </a:p>
          <a:p>
            <a:pPr marL="457200" marR="0" lvl="1" indent="0" algn="just" rtl="0">
              <a:spcBef>
                <a:spcPts val="0"/>
              </a:spcBef>
              <a:spcAft>
                <a:spcPts val="0"/>
              </a:spcAft>
              <a:buNone/>
            </a:pPr>
            <a:r>
              <a:rPr lang="en-US" sz="1600" b="0" i="0" u="none" strike="noStrike" cap="none" dirty="0">
                <a:solidFill>
                  <a:schemeClr val="dk1"/>
                </a:solidFill>
                <a:latin typeface="Calibri"/>
                <a:ea typeface="Calibri"/>
                <a:cs typeface="Calibri"/>
                <a:sym typeface="Calibri"/>
              </a:rPr>
              <a:t>Suspended particulates impact water quality, both for human consumption and for use by aquatic organisms</a:t>
            </a:r>
            <a:endParaRPr dirty="0"/>
          </a:p>
          <a:p>
            <a:pPr marL="457200" marR="0" lvl="1" indent="0" algn="just" rtl="0">
              <a:spcBef>
                <a:spcPts val="0"/>
              </a:spcBef>
              <a:spcAft>
                <a:spcPts val="0"/>
              </a:spcAft>
              <a:buNone/>
            </a:pPr>
            <a:endParaRPr sz="1600" b="1" i="1"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56C235FF-DBC7-DE79-CE75-8F39381F5FE0}"/>
              </a:ext>
            </a:extLst>
          </p:cNvPr>
          <p:cNvSpPr txBox="1"/>
          <p:nvPr/>
        </p:nvSpPr>
        <p:spPr>
          <a:xfrm>
            <a:off x="6457950" y="6389402"/>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3803</Words>
  <Application>Microsoft Macintosh PowerPoint</Application>
  <PresentationFormat>On-screen Show (4:3)</PresentationFormat>
  <Paragraphs>401</Paragraphs>
  <Slides>43</Slides>
  <Notes>43</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43</vt:i4>
      </vt:variant>
    </vt:vector>
  </HeadingPairs>
  <TitlesOfParts>
    <vt:vector size="65" baseType="lpstr">
      <vt:lpstr>Arial</vt:lpstr>
      <vt:lpstr>Calibri</vt:lpstr>
      <vt:lpstr>Noto Sans Symbols</vt:lpstr>
      <vt:lpstr>Office Theme</vt:lpstr>
      <vt:lpstr>2_Inside page</vt:lpstr>
      <vt:lpstr>B. Why collect xxx Hydro Data</vt:lpstr>
      <vt:lpstr>A. What is xxx Hydro protocol  - GLOBAL views</vt:lpstr>
      <vt:lpstr>D. How to collect your data</vt:lpstr>
      <vt:lpstr>D. How Collect Data TIME REQ</vt:lpstr>
      <vt:lpstr>D. How to Collect data MATERIALS</vt:lpstr>
      <vt:lpstr>D. How to collect data SITE DEFINITION</vt:lpstr>
      <vt:lpstr>E. Entering data on GLOBE website</vt:lpstr>
      <vt:lpstr>F. Understand the data</vt:lpstr>
      <vt:lpstr>G. Quiz yourself</vt:lpstr>
      <vt:lpstr>H. Additional Information</vt:lpstr>
      <vt:lpstr>C. How your measurements can help</vt:lpstr>
      <vt:lpstr>D. How collect data SPECIES selection</vt:lpstr>
      <vt:lpstr>D. How Collect Data SITE SELECTION</vt:lpstr>
      <vt:lpstr>D. How to collect data PLOTTING YOUR SITE</vt:lpstr>
      <vt:lpstr>I. BLANK INSIDE PAGE</vt:lpstr>
      <vt:lpstr>LIBRARY PAGE</vt:lpstr>
      <vt:lpstr>1_LIBRARY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Alison Mote</cp:lastModifiedBy>
  <cp:revision>12</cp:revision>
  <dcterms:modified xsi:type="dcterms:W3CDTF">2026-04-10T16:15:07Z</dcterms:modified>
</cp:coreProperties>
</file>